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</p:sldMasterIdLst>
  <p:notesMasterIdLst>
    <p:notesMasterId r:id="rId42"/>
  </p:notesMasterIdLst>
  <p:handoutMasterIdLst>
    <p:handoutMasterId r:id="rId43"/>
  </p:handoutMasterIdLst>
  <p:sldIdLst>
    <p:sldId id="361" r:id="rId4"/>
    <p:sldId id="362" r:id="rId5"/>
    <p:sldId id="338" r:id="rId6"/>
    <p:sldId id="363" r:id="rId7"/>
    <p:sldId id="400" r:id="rId8"/>
    <p:sldId id="405" r:id="rId9"/>
    <p:sldId id="406" r:id="rId10"/>
    <p:sldId id="410" r:id="rId11"/>
    <p:sldId id="422" r:id="rId12"/>
    <p:sldId id="424" r:id="rId13"/>
    <p:sldId id="428" r:id="rId14"/>
    <p:sldId id="421" r:id="rId15"/>
    <p:sldId id="426" r:id="rId16"/>
    <p:sldId id="427" r:id="rId17"/>
    <p:sldId id="408" r:id="rId18"/>
    <p:sldId id="418" r:id="rId19"/>
    <p:sldId id="434" r:id="rId20"/>
    <p:sldId id="368" r:id="rId21"/>
    <p:sldId id="430" r:id="rId22"/>
    <p:sldId id="431" r:id="rId23"/>
    <p:sldId id="433" r:id="rId24"/>
    <p:sldId id="429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99" r:id="rId40"/>
    <p:sldId id="404" r:id="rId4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1B4E7"/>
    <a:srgbClr val="58585A"/>
    <a:srgbClr val="005DAA"/>
    <a:srgbClr val="FF7600"/>
    <a:srgbClr val="D91B5C"/>
    <a:srgbClr val="872175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4660"/>
  </p:normalViewPr>
  <p:slideViewPr>
    <p:cSldViewPr>
      <p:cViewPr varScale="1">
        <p:scale>
          <a:sx n="102" d="100"/>
          <a:sy n="102" d="100"/>
        </p:scale>
        <p:origin x="246" y="102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784" y="16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RC\&#37117;&#22478;RC&#21331;&#35441;&#29992;\MU&#35352;&#37682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invertIfNegative val="0"/>
          <c:cat>
            <c:strRef>
              <c:f>'MU (15-16)都城'!$G$1:$G$2</c:f>
              <c:strCache>
                <c:ptCount val="2"/>
                <c:pt idx="0">
                  <c:v>2015-16年度</c:v>
                </c:pt>
                <c:pt idx="1">
                  <c:v>2014-15年度</c:v>
                </c:pt>
              </c:strCache>
            </c:strRef>
          </c:cat>
          <c:val>
            <c:numRef>
              <c:f>'MU (15-16)都城'!$H$1:$H$2</c:f>
              <c:numCache>
                <c:formatCode>General</c:formatCode>
                <c:ptCount val="2"/>
                <c:pt idx="0">
                  <c:v>246</c:v>
                </c:pt>
                <c:pt idx="1">
                  <c:v>132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1332016"/>
        <c:axId val="221558680"/>
      </c:barChart>
      <c:catAx>
        <c:axId val="2213320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21558680"/>
        <c:crosses val="autoZero"/>
        <c:auto val="1"/>
        <c:lblAlgn val="ctr"/>
        <c:lblOffset val="100"/>
        <c:noMultiLvlLbl val="0"/>
      </c:catAx>
      <c:valAx>
        <c:axId val="22155868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213320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0.25417</cdr:x>
      <cdr:y>0.21181</cdr:y>
    </cdr:from>
    <cdr:to>
      <cdr:x>0.45417</cdr:x>
      <cdr:y>0.29861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162050" y="581025"/>
          <a:ext cx="91440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  <cdr:relSizeAnchor xmlns:cdr="http://schemas.openxmlformats.org/drawingml/2006/chartDrawing">
    <cdr:from>
      <cdr:x>0.23148</cdr:x>
      <cdr:y>0.21887</cdr:y>
    </cdr:from>
    <cdr:to>
      <cdr:x>0.36111</cdr:x>
      <cdr:y>0.30305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1905000" y="990600"/>
          <a:ext cx="10668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1100" b="1" dirty="0"/>
            <a:t>１３２名</a:t>
          </a:r>
        </a:p>
      </cdr:txBody>
    </cdr:sp>
  </cdr:relSizeAnchor>
  <cdr:relSizeAnchor xmlns:cdr="http://schemas.openxmlformats.org/drawingml/2006/chartDrawing">
    <cdr:from>
      <cdr:x>0.33333</cdr:x>
      <cdr:y>0.67345</cdr:y>
    </cdr:from>
    <cdr:to>
      <cdr:x>0.44444</cdr:x>
      <cdr:y>0.87548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2743200" y="3048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  <cdr:relSizeAnchor xmlns:cdr="http://schemas.openxmlformats.org/drawingml/2006/chartDrawing">
    <cdr:from>
      <cdr:x>0.41667</cdr:x>
      <cdr:y>0.67345</cdr:y>
    </cdr:from>
    <cdr:to>
      <cdr:x>0.52778</cdr:x>
      <cdr:y>0.87548</cdr:y>
    </cdr:to>
    <cdr:sp macro="" textlink="">
      <cdr:nvSpPr>
        <cdr:cNvPr id="5" name="テキスト ボックス 4"/>
        <cdr:cNvSpPr txBox="1"/>
      </cdr:nvSpPr>
      <cdr:spPr>
        <a:xfrm xmlns:a="http://schemas.openxmlformats.org/drawingml/2006/main">
          <a:off x="3429000" y="3048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  <cdr:relSizeAnchor xmlns:cdr="http://schemas.openxmlformats.org/drawingml/2006/chartDrawing">
    <cdr:from>
      <cdr:x>0.37037</cdr:x>
      <cdr:y>0.67345</cdr:y>
    </cdr:from>
    <cdr:to>
      <cdr:x>0.48148</cdr:x>
      <cdr:y>0.87548</cdr:y>
    </cdr:to>
    <cdr:sp macro="" textlink="">
      <cdr:nvSpPr>
        <cdr:cNvPr id="6" name="テキスト ボックス 5"/>
        <cdr:cNvSpPr txBox="1"/>
      </cdr:nvSpPr>
      <cdr:spPr>
        <a:xfrm xmlns:a="http://schemas.openxmlformats.org/drawingml/2006/main">
          <a:off x="3048000" y="3048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1100" b="1" dirty="0" smtClean="0"/>
            <a:t>２４６</a:t>
          </a:r>
          <a:r>
            <a:rPr lang="ja-JP" altLang="en-US" b="1" dirty="0"/>
            <a:t>名</a:t>
          </a:r>
          <a:endParaRPr lang="ja-JP" altLang="en-US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64C9C7E2-C6CA-43D1-ABE7-7FD708EBBD9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31468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FFF92DC8-8C61-4483-9B80-0462ECE0561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70329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540B50A9-C392-4709-8050-0E8AD205C352}" type="slidenum">
              <a:rPr lang="en-US" altLang="ja-JP" smtClean="0"/>
              <a:pPr>
                <a:spcBef>
                  <a:spcPct val="0"/>
                </a:spcBef>
              </a:pPr>
              <a:t>1</a:t>
            </a:fld>
            <a:endParaRPr lang="en-US" altLang="ja-JP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527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latin typeface="Arial" pitchFamily="34" charset="0"/>
              <a:ea typeface="ヒラギノ角ゴ Pro W3" pitchFamily="-8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E29D3FEC-4193-433C-A861-2A0299D20CC8}" type="slidenum">
              <a:rPr lang="en-US" altLang="ja-JP" smtClean="0"/>
              <a:pPr>
                <a:spcBef>
                  <a:spcPct val="0"/>
                </a:spcBef>
              </a:pPr>
              <a:t>2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3682667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latin typeface="Arial" pitchFamily="34" charset="0"/>
              <a:ea typeface="ヒラギノ角ゴ Pro W3" pitchFamily="-8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D2DE8F77-DD7A-4307-8682-459955A91C23}" type="slidenum">
              <a:rPr lang="en-US" altLang="ja-JP" smtClean="0"/>
              <a:pPr>
                <a:spcBef>
                  <a:spcPct val="0"/>
                </a:spcBef>
              </a:pPr>
              <a:t>3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167587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latin typeface="Arial" pitchFamily="34" charset="0"/>
              <a:ea typeface="ヒラギノ角ゴ Pro W3" pitchFamily="-8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A3891A96-B3EE-4A32-97BB-870F08EA0495}" type="slidenum">
              <a:rPr lang="en-US" altLang="ja-JP" smtClean="0"/>
              <a:pPr>
                <a:spcBef>
                  <a:spcPct val="0"/>
                </a:spcBef>
              </a:pPr>
              <a:t>4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444424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latin typeface="Arial" pitchFamily="34" charset="0"/>
              <a:ea typeface="ヒラギノ角ゴ Pro W3" pitchFamily="-84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CB07958-888C-4DD8-8921-043F1073FDCA}" type="slidenum">
              <a:rPr lang="en-US" altLang="ja-JP" smtClean="0"/>
              <a:pPr>
                <a:spcBef>
                  <a:spcPct val="0"/>
                </a:spcBef>
              </a:pPr>
              <a:t>18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34869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0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94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60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81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658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44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17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543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208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867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92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916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382507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17685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657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34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899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22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628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550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61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52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A96415F-E00B-4ECE-A178-042EE4318AB6}" type="datetime1">
              <a:rPr lang="ja-JP" altLang="en-US"/>
              <a:pPr>
                <a:defRPr/>
              </a:pPr>
              <a:t>2016/9/2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/>
            </a:lvl1pPr>
          </a:lstStyle>
          <a:p>
            <a:pPr>
              <a:defRPr/>
            </a:pPr>
            <a:fld id="{63CE0A9C-175B-499A-B063-42280B3B929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563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0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0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24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259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76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07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46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ja-JP" sz="900" dirty="0" smtClean="0">
                <a:solidFill>
                  <a:srgbClr val="BCBDC0"/>
                </a:solidFill>
                <a:latin typeface="Arial Narrow" pitchFamily="34" charset="0"/>
              </a:rPr>
              <a:t>TITLE  |  </a:t>
            </a:r>
            <a:fld id="{1EBC87AC-908A-4B5A-BD31-34F126FAB988}" type="slidenum">
              <a:rPr lang="en-US" altLang="ja-JP" sz="900" smtClean="0">
                <a:solidFill>
                  <a:srgbClr val="BCBDC0"/>
                </a:solidFill>
                <a:latin typeface="Arial Narrow" pitchFamily="34" charset="0"/>
              </a:rPr>
              <a:pPr algn="r">
                <a:defRPr/>
              </a:pPr>
              <a:t>‹#›</a:t>
            </a:fld>
            <a:r>
              <a:rPr lang="en-US" altLang="ja-JP" sz="900" dirty="0" smtClean="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altLang="ja-JP" sz="900" dirty="0" smtClean="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  <p:sldLayoutId id="2147484244" r:id="rId13"/>
    <p:sldLayoutId id="2147484252" r:id="rId14"/>
    <p:sldLayoutId id="2147484253" r:id="rId15"/>
    <p:sldLayoutId id="2147484245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ja-JP" sz="900" dirty="0" smtClean="0">
                <a:solidFill>
                  <a:srgbClr val="BCBDC0"/>
                </a:solidFill>
                <a:latin typeface="Arial Narrow" pitchFamily="34" charset="0"/>
              </a:rPr>
              <a:t>TITLE |  </a:t>
            </a:r>
            <a:fld id="{F9CFFF32-6CCE-4F9E-AC66-45243EC4A52A}" type="slidenum">
              <a:rPr lang="en-US" altLang="ja-JP" sz="900" smtClean="0">
                <a:solidFill>
                  <a:srgbClr val="BCBDC0"/>
                </a:solidFill>
                <a:latin typeface="Arial Narrow" pitchFamily="34" charset="0"/>
              </a:rPr>
              <a:pPr algn="r">
                <a:defRPr/>
              </a:pPr>
              <a:t>‹#›</a:t>
            </a:fld>
            <a:r>
              <a:rPr lang="en-US" altLang="ja-JP" sz="900" dirty="0" smtClean="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altLang="ja-JP" sz="900" dirty="0" smtClean="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381000" y="3429000"/>
            <a:ext cx="97536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459" name="Rectangle 10"/>
          <p:cNvSpPr txBox="1">
            <a:spLocks noChangeArrowheads="1"/>
          </p:cNvSpPr>
          <p:nvPr/>
        </p:nvSpPr>
        <p:spPr bwMode="auto">
          <a:xfrm>
            <a:off x="457200" y="3581400"/>
            <a:ext cx="830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spcAft>
                <a:spcPts val="2400"/>
              </a:spcAft>
            </a:pPr>
            <a:r>
              <a:rPr lang="ja-JP" altLang="en-US" sz="4400">
                <a:solidFill>
                  <a:schemeClr val="bg1"/>
                </a:solidFill>
                <a:latin typeface="Arial Narrow Bold" pitchFamily="-84" charset="0"/>
              </a:rPr>
              <a:t>「　ご存知ですか？　Ｅクラブ　」</a:t>
            </a:r>
            <a:endParaRPr lang="en-US" altLang="ja-JP" sz="4400">
              <a:solidFill>
                <a:schemeClr val="bg1"/>
              </a:solidFill>
              <a:latin typeface="Arial Narrow Bold" pitchFamily="-84" charset="0"/>
            </a:endParaRPr>
          </a:p>
          <a:p>
            <a:pPr algn="ctr" eaLnBrk="1" hangingPunct="1">
              <a:spcAft>
                <a:spcPts val="2400"/>
              </a:spcAft>
            </a:pPr>
            <a:r>
              <a:rPr lang="ja-JP" altLang="en-US" sz="2800">
                <a:solidFill>
                  <a:srgbClr val="000000"/>
                </a:solidFill>
                <a:latin typeface="Arial Narrow Bold" pitchFamily="-84" charset="0"/>
              </a:rPr>
              <a:t>～Ｅクラブの発足からメークアップ方法について～</a:t>
            </a:r>
            <a:r>
              <a:rPr lang="ja-JP" altLang="en-US" sz="3200">
                <a:solidFill>
                  <a:schemeClr val="bg1"/>
                </a:solidFill>
                <a:latin typeface="Arial Narrow Bold" pitchFamily="-84" charset="0"/>
              </a:rPr>
              <a:t>　</a:t>
            </a:r>
            <a:endParaRPr lang="en-US" altLang="ja-JP" sz="3200">
              <a:solidFill>
                <a:schemeClr val="bg1"/>
              </a:solidFill>
              <a:latin typeface="Arial Narrow Bold" pitchFamily="-84" charset="0"/>
            </a:endParaRPr>
          </a:p>
          <a:p>
            <a:pPr algn="r" eaLnBrk="1" hangingPunct="1"/>
            <a:r>
              <a:rPr lang="ja-JP" altLang="en-US" sz="2000">
                <a:solidFill>
                  <a:srgbClr val="01B4E7"/>
                </a:solidFill>
                <a:latin typeface="Georgia" pitchFamily="18" charset="0"/>
              </a:rPr>
              <a:t>［</a:t>
            </a:r>
            <a:r>
              <a:rPr lang="en-US" altLang="ja-JP" sz="2000">
                <a:solidFill>
                  <a:srgbClr val="01B4E7"/>
                </a:solidFill>
                <a:latin typeface="Georgia" pitchFamily="18" charset="0"/>
              </a:rPr>
              <a:t>2730</a:t>
            </a:r>
            <a:r>
              <a:rPr lang="ja-JP" altLang="en-US" sz="2000">
                <a:solidFill>
                  <a:srgbClr val="01B4E7"/>
                </a:solidFill>
                <a:latin typeface="Georgia" pitchFamily="18" charset="0"/>
              </a:rPr>
              <a:t>ジャパンカレントロータリーＥクラブ</a:t>
            </a:r>
            <a:endParaRPr lang="en-US" altLang="ja-JP" sz="2000">
              <a:solidFill>
                <a:srgbClr val="01B4E7"/>
              </a:solidFill>
              <a:latin typeface="Georgia" pitchFamily="18" charset="0"/>
            </a:endParaRPr>
          </a:p>
          <a:p>
            <a:pPr algn="r" eaLnBrk="1" hangingPunct="1"/>
            <a:r>
              <a:rPr lang="ja-JP" altLang="en-US" sz="2000">
                <a:solidFill>
                  <a:srgbClr val="01B4E7"/>
                </a:solidFill>
                <a:latin typeface="Georgia" pitchFamily="18" charset="0"/>
              </a:rPr>
              <a:t>幹事　吉永由香］</a:t>
            </a:r>
            <a:endParaRPr lang="en-US" altLang="ja-JP" sz="2000">
              <a:solidFill>
                <a:srgbClr val="01B4E7"/>
              </a:solidFill>
              <a:latin typeface="Georgia" pitchFamily="18" charset="0"/>
            </a:endParaRPr>
          </a:p>
          <a:p>
            <a:pPr algn="r" eaLnBrk="1" hangingPunct="1"/>
            <a:r>
              <a:rPr lang="ja-JP" altLang="en-US" sz="2000">
                <a:solidFill>
                  <a:srgbClr val="01B4E7"/>
                </a:solidFill>
                <a:latin typeface="Georgia" pitchFamily="18" charset="0"/>
              </a:rPr>
              <a:t>［</a:t>
            </a:r>
            <a:r>
              <a:rPr lang="en-US" altLang="ja-JP" sz="2000">
                <a:solidFill>
                  <a:srgbClr val="01B4E7"/>
                </a:solidFill>
                <a:latin typeface="Georgia" pitchFamily="18" charset="0"/>
              </a:rPr>
              <a:t>2016</a:t>
            </a:r>
            <a:r>
              <a:rPr lang="ja-JP" altLang="en-US" sz="2000">
                <a:solidFill>
                  <a:srgbClr val="01B4E7"/>
                </a:solidFill>
                <a:latin typeface="Georgia" pitchFamily="18" charset="0"/>
              </a:rPr>
              <a:t>年</a:t>
            </a:r>
            <a:r>
              <a:rPr lang="en-US" altLang="ja-JP" sz="2000">
                <a:solidFill>
                  <a:srgbClr val="01B4E7"/>
                </a:solidFill>
                <a:latin typeface="Georgia" pitchFamily="18" charset="0"/>
              </a:rPr>
              <a:t>9</a:t>
            </a:r>
            <a:r>
              <a:rPr lang="ja-JP" altLang="en-US" sz="2000">
                <a:solidFill>
                  <a:srgbClr val="01B4E7"/>
                </a:solidFill>
                <a:latin typeface="Georgia" pitchFamily="18" charset="0"/>
              </a:rPr>
              <a:t>月</a:t>
            </a:r>
            <a:r>
              <a:rPr lang="en-US" altLang="ja-JP" sz="2000">
                <a:solidFill>
                  <a:srgbClr val="01B4E7"/>
                </a:solidFill>
                <a:latin typeface="Georgia" pitchFamily="18" charset="0"/>
              </a:rPr>
              <a:t>2</a:t>
            </a:r>
            <a:r>
              <a:rPr lang="ja-JP" altLang="en-US" sz="2000">
                <a:solidFill>
                  <a:srgbClr val="01B4E7"/>
                </a:solidFill>
                <a:latin typeface="Georgia" pitchFamily="18" charset="0"/>
              </a:rPr>
              <a:t>日（金）</a:t>
            </a:r>
            <a:r>
              <a:rPr lang="en-US" altLang="ja-JP" sz="2000">
                <a:solidFill>
                  <a:srgbClr val="01B4E7"/>
                </a:solidFill>
                <a:latin typeface="Georgia" pitchFamily="18" charset="0"/>
              </a:rPr>
              <a:t>12:30</a:t>
            </a:r>
            <a:r>
              <a:rPr lang="ja-JP" altLang="en-US" sz="2000">
                <a:solidFill>
                  <a:srgbClr val="01B4E7"/>
                </a:solidFill>
                <a:latin typeface="Georgia" pitchFamily="18" charset="0"/>
              </a:rPr>
              <a:t>～］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z="3200" smtClean="0">
                <a:solidFill>
                  <a:srgbClr val="FFFFFF"/>
                </a:solidFill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地区大会　（</a:t>
            </a:r>
            <a:r>
              <a:rPr kumimoji="1" lang="en-US" altLang="ja-JP" sz="3200" smtClean="0">
                <a:solidFill>
                  <a:srgbClr val="FFFFFF"/>
                </a:solidFill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2015-16</a:t>
            </a:r>
            <a:r>
              <a:rPr kumimoji="1" lang="ja-JP" altLang="en-US" sz="3200" smtClean="0">
                <a:solidFill>
                  <a:srgbClr val="FFFFFF"/>
                </a:solidFill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年度）</a:t>
            </a:r>
            <a:endParaRPr kumimoji="1" lang="ja-JP" altLang="en-US" smtClean="0">
              <a:latin typeface="Arial Narrow" pitchFamily="34" charset="0"/>
              <a:ea typeface="AR P丸ゴシック体M04" pitchFamily="50" charset="-128"/>
              <a:cs typeface="Arial Narrow" pitchFamily="34" charset="0"/>
            </a:endParaRPr>
          </a:p>
        </p:txBody>
      </p:sp>
      <p:pic>
        <p:nvPicPr>
          <p:cNvPr id="28675" name="コンテンツ プレースホルダ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r="3610"/>
          <a:stretch>
            <a:fillRect/>
          </a:stretch>
        </p:blipFill>
        <p:spPr bwMode="auto">
          <a:xfrm>
            <a:off x="1317625" y="1524000"/>
            <a:ext cx="68357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sz="36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地区大会　</a:t>
            </a:r>
            <a:r>
              <a:rPr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クラブ懇親会（２０１５－２０１６年度）</a:t>
            </a:r>
            <a:endParaRPr kumimoji="1" lang="ja-JP" altLang="en-US" sz="3600" dirty="0"/>
          </a:p>
        </p:txBody>
      </p:sp>
      <p:pic>
        <p:nvPicPr>
          <p:cNvPr id="2969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r="18941"/>
          <a:stretch>
            <a:fillRect/>
          </a:stretch>
        </p:blipFill>
        <p:spPr bwMode="auto">
          <a:xfrm>
            <a:off x="420688" y="1371600"/>
            <a:ext cx="3922712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10556" r="17813"/>
          <a:stretch>
            <a:fillRect/>
          </a:stretch>
        </p:blipFill>
        <p:spPr bwMode="auto">
          <a:xfrm>
            <a:off x="4217988" y="3200400"/>
            <a:ext cx="4468812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z="36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地区研修協議会　（</a:t>
            </a:r>
            <a:r>
              <a:rPr kumimoji="1" lang="en-US" altLang="ja-JP" sz="36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2015-16</a:t>
            </a:r>
            <a:r>
              <a:rPr kumimoji="1" lang="ja-JP" altLang="en-US" sz="36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年度）</a:t>
            </a:r>
          </a:p>
        </p:txBody>
      </p:sp>
      <p:pic>
        <p:nvPicPr>
          <p:cNvPr id="30723" name="Picture 4" descr="C:\Users\USER\Desktop\活動の様子\P1090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2" t="17265" b="10130"/>
          <a:stretch>
            <a:fillRect/>
          </a:stretch>
        </p:blipFill>
        <p:spPr bwMode="auto">
          <a:xfrm>
            <a:off x="700088" y="1143000"/>
            <a:ext cx="45339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C:\Users\USER\Desktop\活動の様子\P10905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" b="5470"/>
          <a:stretch>
            <a:fillRect/>
          </a:stretch>
        </p:blipFill>
        <p:spPr bwMode="auto">
          <a:xfrm>
            <a:off x="4724400" y="3429000"/>
            <a:ext cx="39624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z="3600" smtClean="0">
                <a:solidFill>
                  <a:srgbClr val="FFFFFF"/>
                </a:solidFill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ポリオ街頭募金活動　（</a:t>
            </a:r>
            <a:r>
              <a:rPr kumimoji="1" lang="en-US" altLang="ja-JP" sz="3600" smtClean="0">
                <a:solidFill>
                  <a:srgbClr val="FFFFFF"/>
                </a:solidFill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2014-15</a:t>
            </a:r>
            <a:r>
              <a:rPr kumimoji="1" lang="ja-JP" altLang="en-US" sz="3600" smtClean="0">
                <a:solidFill>
                  <a:srgbClr val="FFFFFF"/>
                </a:solidFill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年度）</a:t>
            </a:r>
            <a:endParaRPr kumimoji="1" lang="ja-JP" altLang="en-US" smtClean="0">
              <a:latin typeface="Arial Narrow" pitchFamily="34" charset="0"/>
              <a:ea typeface="AR P丸ゴシック体M04" pitchFamily="50" charset="-128"/>
              <a:cs typeface="Arial Narrow" pitchFamily="34" charset="0"/>
            </a:endParaRPr>
          </a:p>
        </p:txBody>
      </p:sp>
      <p:pic>
        <p:nvPicPr>
          <p:cNvPr id="3174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219200"/>
            <a:ext cx="5011738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67038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549275" y="4038600"/>
            <a:ext cx="25987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鹿児島天文館にて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6362700" y="2509838"/>
            <a:ext cx="22479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宮崎イオンにて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z="3600" smtClean="0">
                <a:solidFill>
                  <a:srgbClr val="FFFFFF"/>
                </a:solidFill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ポリオ街頭募金活動　（</a:t>
            </a:r>
            <a:r>
              <a:rPr kumimoji="1" lang="en-US" altLang="ja-JP" sz="3600" smtClean="0">
                <a:solidFill>
                  <a:srgbClr val="FFFFFF"/>
                </a:solidFill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2015-16</a:t>
            </a:r>
            <a:r>
              <a:rPr kumimoji="1" lang="ja-JP" altLang="en-US" sz="3600" smtClean="0">
                <a:solidFill>
                  <a:srgbClr val="FFFFFF"/>
                </a:solidFill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年度）</a:t>
            </a:r>
            <a:endParaRPr kumimoji="1" lang="ja-JP" altLang="en-US" smtClean="0">
              <a:latin typeface="Arial Narrow" pitchFamily="34" charset="0"/>
              <a:ea typeface="AR P丸ゴシック体M04" pitchFamily="50" charset="-128"/>
              <a:cs typeface="Arial Narrow" pitchFamily="34" charset="0"/>
            </a:endParaRPr>
          </a:p>
        </p:txBody>
      </p:sp>
      <p:pic>
        <p:nvPicPr>
          <p:cNvPr id="32771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295400"/>
            <a:ext cx="5011737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549275" y="4038600"/>
            <a:ext cx="25987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鹿児島天文館にて</a:t>
            </a:r>
          </a:p>
        </p:txBody>
      </p:sp>
      <p:pic>
        <p:nvPicPr>
          <p:cNvPr id="3277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85963"/>
            <a:ext cx="4470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4805363"/>
            <a:ext cx="3048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5168900" y="5688013"/>
            <a:ext cx="2667000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終わって</a:t>
            </a:r>
            <a:endParaRPr lang="en-US" altLang="ja-JP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ja-JP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ティータイム親睦会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ja-JP" altLang="en-US" sz="32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東南ＲＣ献血活動への協力</a:t>
            </a:r>
            <a:r>
              <a:rPr lang="ja-JP" altLang="en-US" sz="18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アミュプラザ鹿児島</a:t>
            </a:r>
            <a:endParaRPr kumimoji="1" lang="ja-JP" altLang="en-US" sz="1800" smtClean="0">
              <a:latin typeface="Arial Narrow" pitchFamily="34" charset="0"/>
              <a:ea typeface="AR P丸ゴシック体M04" pitchFamily="50" charset="-128"/>
              <a:cs typeface="Arial Narrow" pitchFamily="34" charset="0"/>
            </a:endParaRPr>
          </a:p>
        </p:txBody>
      </p:sp>
      <p:pic>
        <p:nvPicPr>
          <p:cNvPr id="33795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220788"/>
            <a:ext cx="6029325" cy="452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kumimoji="1" lang="ja-JP" altLang="en-US" sz="3600" dirty="0" smtClean="0">
                <a:latin typeface="+mj-ea"/>
                <a:ea typeface="+mj-ea"/>
              </a:rPr>
              <a:t>全国Ｅクラブフォーラム（２０１５－２０１６年度）</a:t>
            </a:r>
            <a:endParaRPr kumimoji="1" lang="ja-JP" altLang="en-US" sz="3600" dirty="0">
              <a:latin typeface="+mj-ea"/>
              <a:ea typeface="+mj-ea"/>
            </a:endParaRPr>
          </a:p>
        </p:txBody>
      </p:sp>
      <p:sp>
        <p:nvSpPr>
          <p:cNvPr id="34819" name="コンテンツ プレースホルダー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>
              <a:latin typeface="Georgia" pitchFamily="18" charset="0"/>
            </a:endParaRPr>
          </a:p>
        </p:txBody>
      </p:sp>
      <p:pic>
        <p:nvPicPr>
          <p:cNvPr id="34820" name="Picture 4" descr="C:\Users\USER\Desktop\活動の様子\P1090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C:\Users\USER\Desktop\活動の様子\P10903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60688"/>
            <a:ext cx="468471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タイトル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z="3200" smtClean="0">
                <a:latin typeface="Arial Narrow" pitchFamily="34" charset="0"/>
              </a:rPr>
              <a:t>全国Ｅクラブフォーラム（２０１５－２０１６年度）</a:t>
            </a:r>
          </a:p>
        </p:txBody>
      </p:sp>
      <p:sp>
        <p:nvSpPr>
          <p:cNvPr id="35843" name="コンテンツ プレースホルダー 4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>
              <a:latin typeface="Georgia" pitchFamily="18" charset="0"/>
            </a:endParaRPr>
          </a:p>
        </p:txBody>
      </p:sp>
      <p:pic>
        <p:nvPicPr>
          <p:cNvPr id="35844" name="Picture 2" descr="C:\Users\USER\Desktop\活動の様子\P10903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378575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/>
          <p:cNvSpPr>
            <a:spLocks noGrp="1"/>
          </p:cNvSpPr>
          <p:nvPr>
            <p:ph type="ctrTitle"/>
          </p:nvPr>
        </p:nvSpPr>
        <p:spPr bwMode="auto">
          <a:xfrm>
            <a:off x="0" y="2667000"/>
            <a:ext cx="91440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3600" smtClean="0">
                <a:latin typeface="Arial Narrow" pitchFamily="34" charset="0"/>
              </a:rPr>
              <a:t>メークアップの状況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mtClean="0">
                <a:latin typeface="Arial Narrow" pitchFamily="34" charset="0"/>
              </a:rPr>
              <a:t>年度別メークアップ人数の推移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892" name="テキスト ボックス 1"/>
          <p:cNvSpPr txBox="1">
            <a:spLocks noChangeArrowheads="1"/>
          </p:cNvSpPr>
          <p:nvPr/>
        </p:nvSpPr>
        <p:spPr bwMode="auto">
          <a:xfrm>
            <a:off x="6629400" y="996950"/>
            <a:ext cx="229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r>
              <a:rPr kumimoji="1" lang="ja-JP" altLang="en-US" b="1">
                <a:solidFill>
                  <a:srgbClr val="000000"/>
                </a:solidFill>
              </a:rPr>
              <a:t>参加延べ人数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mtClean="0">
                <a:latin typeface="Arial Narrow" pitchFamily="34" charset="0"/>
              </a:rPr>
              <a:t>［ロータリーＥクラブ　（</a:t>
            </a:r>
            <a:r>
              <a:rPr lang="en-US" altLang="ja-JP" smtClean="0">
                <a:latin typeface="Arial Narrow" pitchFamily="34" charset="0"/>
              </a:rPr>
              <a:t>Rotary E-Club</a:t>
            </a:r>
            <a:r>
              <a:rPr lang="ja-JP" altLang="en-US" smtClean="0">
                <a:latin typeface="Arial Narrow" pitchFamily="34" charset="0"/>
              </a:rPr>
              <a:t>）］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19200"/>
            <a:ext cx="8382000" cy="1066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ja-JP" altLang="en-US" sz="1600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［ロータリーＥクラブとは？］</a:t>
            </a:r>
            <a:endParaRPr lang="en-US" altLang="ja-JP" sz="1600" b="1" dirty="0" smtClean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marL="538163" indent="-276225" eaLnBrk="1" hangingPunct="1">
              <a:buFont typeface="MS Mincho" panose="02020609040205080304" pitchFamily="17" charset="-128"/>
              <a:buChar char="○"/>
              <a:defRPr/>
            </a:pPr>
            <a:r>
              <a:rPr lang="ja-JP" altLang="en-US" sz="1600" dirty="0" smtClean="0">
                <a:latin typeface="Georgia" panose="02040502050405020303" pitchFamily="18" charset="0"/>
              </a:rPr>
              <a:t>直接顔</a:t>
            </a:r>
            <a:r>
              <a:rPr lang="ja-JP" altLang="en-US" sz="1600" dirty="0">
                <a:latin typeface="Georgia" panose="02040502050405020303" pitchFamily="18" charset="0"/>
              </a:rPr>
              <a:t>を合わせた会合を開く代わりに、主にインターネット上で例会を開く</a:t>
            </a:r>
            <a:r>
              <a:rPr lang="ja-JP" altLang="en-US" sz="1600" dirty="0" smtClean="0">
                <a:latin typeface="Georgia" panose="02040502050405020303" pitchFamily="18" charset="0"/>
              </a:rPr>
              <a:t>。</a:t>
            </a:r>
            <a:endParaRPr lang="en-US" altLang="ja-JP" sz="1600" dirty="0">
              <a:latin typeface="Georgia" panose="02040502050405020303" pitchFamily="18" charset="0"/>
            </a:endParaRPr>
          </a:p>
          <a:p>
            <a:pPr marL="538163" indent="-276225" eaLnBrk="1" hangingPunct="1">
              <a:buFont typeface="MS Mincho" panose="02020609040205080304" pitchFamily="17" charset="-128"/>
              <a:buChar char="○"/>
              <a:defRPr/>
            </a:pPr>
            <a:r>
              <a:rPr lang="ja-JP" altLang="en-US" sz="1600" dirty="0" smtClean="0">
                <a:latin typeface="Georgia" panose="02040502050405020303" pitchFamily="18" charset="0"/>
              </a:rPr>
              <a:t>Ｅ</a:t>
            </a:r>
            <a:r>
              <a:rPr lang="ja-JP" altLang="en-US" sz="1600" dirty="0">
                <a:latin typeface="Georgia" panose="02040502050405020303" pitchFamily="18" charset="0"/>
              </a:rPr>
              <a:t>クラブは、通常のロータリークラブと同様、奉仕プロジェクト、募金行事、親睦活動を行い、従来の</a:t>
            </a:r>
            <a:r>
              <a:rPr lang="ja-JP" altLang="en-US" sz="1600" dirty="0" smtClean="0">
                <a:latin typeface="Georgia" panose="02040502050405020303" pitchFamily="18" charset="0"/>
              </a:rPr>
              <a:t>ロータリークラブが有するすべての権利、特権、要件を有する。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457200" y="2438400"/>
            <a:ext cx="83820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338138" indent="-2222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ja-JP" altLang="en-US" sz="1600" b="1" dirty="0" smtClean="0">
                <a:solidFill>
                  <a:schemeClr val="accent1"/>
                </a:solidFill>
                <a:latin typeface="+mj-ea"/>
                <a:ea typeface="+mj-ea"/>
              </a:rPr>
              <a:t>［Ｅクラブができた背景］</a:t>
            </a:r>
            <a:endParaRPr lang="en-US" altLang="ja-JP" sz="1600" b="1" dirty="0" smtClean="0">
              <a:solidFill>
                <a:schemeClr val="accent1"/>
              </a:solidFill>
              <a:latin typeface="+mj-ea"/>
              <a:ea typeface="+mj-ea"/>
            </a:endParaRP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2001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年</a:t>
            </a: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4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月　：　ＲＩ規定審議会　：　試験的プロジェクトの承認</a:t>
            </a:r>
            <a:endParaRPr lang="en-US" altLang="ja-JP" sz="1600" dirty="0" smtClean="0">
              <a:solidFill>
                <a:srgbClr val="58585A"/>
              </a:solidFill>
              <a:latin typeface="+mn-ea"/>
              <a:ea typeface="+mn-ea"/>
            </a:endParaRPr>
          </a:p>
          <a:p>
            <a:pPr marL="442913" lvl="1" indent="-327025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　</a:t>
            </a:r>
            <a:r>
              <a:rPr lang="ja-JP" altLang="en-US" sz="1400" dirty="0" smtClean="0">
                <a:solidFill>
                  <a:srgbClr val="58585A"/>
                </a:solidFill>
                <a:latin typeface="+mn-ea"/>
                <a:ea typeface="+mn-ea"/>
              </a:rPr>
              <a:t>　</a:t>
            </a:r>
            <a:r>
              <a:rPr lang="ja-JP" altLang="en-US" sz="1400" dirty="0" smtClean="0">
                <a:solidFill>
                  <a:srgbClr val="58585A"/>
                </a:solidFill>
                <a:latin typeface="+mn-ea"/>
                <a:ea typeface="+mn-ea"/>
              </a:rPr>
              <a:t>　　　　　　　　　　　　　　　（試験的</a:t>
            </a:r>
            <a:r>
              <a:rPr lang="ja-JP" altLang="en-US" sz="1400" dirty="0" smtClean="0">
                <a:solidFill>
                  <a:srgbClr val="58585A"/>
                </a:solidFill>
                <a:latin typeface="+mn-ea"/>
                <a:ea typeface="+mn-ea"/>
              </a:rPr>
              <a:t>プロジェクトの実施期間は</a:t>
            </a:r>
            <a:r>
              <a:rPr lang="en-US" altLang="ja-JP" sz="1400" dirty="0" smtClean="0">
                <a:solidFill>
                  <a:srgbClr val="58585A"/>
                </a:solidFill>
                <a:latin typeface="+mn-ea"/>
                <a:ea typeface="+mn-ea"/>
              </a:rPr>
              <a:t>5</a:t>
            </a:r>
            <a:r>
              <a:rPr lang="ja-JP" altLang="en-US" sz="1400" dirty="0" smtClean="0">
                <a:solidFill>
                  <a:srgbClr val="58585A"/>
                </a:solidFill>
                <a:latin typeface="+mn-ea"/>
                <a:ea typeface="+mn-ea"/>
              </a:rPr>
              <a:t>年を上限とすることが決定。）</a:t>
            </a:r>
            <a:endParaRPr lang="en-US" altLang="ja-JP" sz="1400" dirty="0" smtClean="0">
              <a:solidFill>
                <a:srgbClr val="58585A"/>
              </a:solidFill>
              <a:latin typeface="+mn-ea"/>
              <a:ea typeface="+mn-ea"/>
            </a:endParaRP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2002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年</a:t>
            </a: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1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月　：　ＲＩ理事会　　　　：　インターネットによるクラブが世界で初めて誕生</a:t>
            </a:r>
            <a:endParaRPr lang="en-US" altLang="ja-JP" sz="1600" dirty="0" smtClean="0">
              <a:solidFill>
                <a:srgbClr val="58585A"/>
              </a:solidFill>
              <a:latin typeface="+mn-ea"/>
              <a:ea typeface="+mn-ea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			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　　　　（サイバークラブ　</a:t>
            </a: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Rotary e-club One D5450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）</a:t>
            </a:r>
            <a:endParaRPr lang="en-US" altLang="ja-JP" sz="1600" dirty="0" smtClean="0">
              <a:solidFill>
                <a:srgbClr val="58585A"/>
              </a:solidFill>
              <a:latin typeface="+mn-ea"/>
              <a:ea typeface="+mn-ea"/>
            </a:endParaRP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2004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年</a:t>
            </a: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6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月　：　ＲＩ規定審議会　：　Ｅクラブへのメーキャップが可能になる</a:t>
            </a:r>
            <a:endParaRPr lang="en-US" altLang="ja-JP" sz="1600" dirty="0" smtClean="0">
              <a:solidFill>
                <a:srgbClr val="58585A"/>
              </a:solidFill>
              <a:latin typeface="+mn-ea"/>
              <a:ea typeface="+mn-ea"/>
            </a:endParaRPr>
          </a:p>
          <a:p>
            <a:pPr marL="442913" lvl="1" indent="-8255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ja-JP" altLang="en-US" sz="1400" dirty="0" smtClean="0">
                <a:solidFill>
                  <a:srgbClr val="58585A"/>
                </a:solidFill>
                <a:latin typeface="+mn-ea"/>
                <a:ea typeface="+mn-ea"/>
              </a:rPr>
              <a:t>（規定審議会の決議により、</a:t>
            </a:r>
            <a:r>
              <a:rPr lang="en-US" altLang="ja-JP" sz="1400" dirty="0" smtClean="0">
                <a:solidFill>
                  <a:srgbClr val="58585A"/>
                </a:solidFill>
                <a:latin typeface="+mn-ea"/>
                <a:ea typeface="+mn-ea"/>
              </a:rPr>
              <a:t>e-</a:t>
            </a:r>
            <a:r>
              <a:rPr lang="ja-JP" altLang="en-US" sz="1400" dirty="0" smtClean="0">
                <a:solidFill>
                  <a:srgbClr val="58585A"/>
                </a:solidFill>
                <a:latin typeface="+mn-ea"/>
                <a:ea typeface="+mn-ea"/>
              </a:rPr>
              <a:t>クラブ（サイバークラブ）のホームページに</a:t>
            </a:r>
            <a:r>
              <a:rPr lang="en-US" altLang="ja-JP" sz="1400" dirty="0" smtClean="0">
                <a:solidFill>
                  <a:srgbClr val="58585A"/>
                </a:solidFill>
                <a:latin typeface="+mn-ea"/>
                <a:ea typeface="+mn-ea"/>
              </a:rPr>
              <a:t>30</a:t>
            </a:r>
            <a:r>
              <a:rPr lang="ja-JP" altLang="en-US" sz="1400" dirty="0" smtClean="0">
                <a:solidFill>
                  <a:srgbClr val="58585A"/>
                </a:solidFill>
                <a:latin typeface="+mn-ea"/>
                <a:ea typeface="+mn-ea"/>
              </a:rPr>
              <a:t>分参加すればメークアップとして認められることになる。）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2010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年</a:t>
            </a: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4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月　：　ＲＩ規定審議会　：　１地区２つまでＥクラブ設立を認める</a:t>
            </a:r>
            <a:endParaRPr lang="en-US" altLang="ja-JP" sz="1600" dirty="0" smtClean="0">
              <a:solidFill>
                <a:srgbClr val="58585A"/>
              </a:solidFill>
              <a:latin typeface="+mn-ea"/>
              <a:ea typeface="+mn-ea"/>
            </a:endParaRPr>
          </a:p>
          <a:p>
            <a:pPr lv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2013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年</a:t>
            </a:r>
            <a:r>
              <a:rPr lang="en-US" altLang="ja-JP" sz="1600" dirty="0" smtClean="0">
                <a:solidFill>
                  <a:srgbClr val="58585A"/>
                </a:solidFill>
                <a:latin typeface="+mn-ea"/>
                <a:ea typeface="+mn-ea"/>
              </a:rPr>
              <a:t>7</a:t>
            </a:r>
            <a:r>
              <a:rPr lang="ja-JP" altLang="en-US" sz="1600" dirty="0" smtClean="0">
                <a:solidFill>
                  <a:srgbClr val="58585A"/>
                </a:solidFill>
                <a:latin typeface="+mn-ea"/>
                <a:ea typeface="+mn-ea"/>
              </a:rPr>
              <a:t>月　：　ＲＩ規定審議会　：　１地区２つまでの制限数の撤廃を採択</a:t>
            </a:r>
            <a:endParaRPr lang="en-US" altLang="ja-JP" sz="1600" dirty="0" smtClean="0">
              <a:solidFill>
                <a:srgbClr val="58585A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mtClean="0">
                <a:latin typeface="Arial Narrow" pitchFamily="34" charset="0"/>
              </a:rPr>
              <a:t>メークアップ人数と回数上位者（２０１５－２０１６年度）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kumimoji="1" lang="ja-JP" altLang="en-US" dirty="0" smtClean="0"/>
              <a:t>メークアップ人数：１６２名</a:t>
            </a:r>
            <a:endParaRPr kumimoji="1" lang="en-US" altLang="ja-JP" dirty="0" smtClean="0"/>
          </a:p>
          <a:p>
            <a:pPr>
              <a:defRPr/>
            </a:pPr>
            <a:endParaRPr kumimoji="1" lang="en-US" altLang="ja-JP" dirty="0"/>
          </a:p>
          <a:p>
            <a:pPr>
              <a:defRPr/>
            </a:pPr>
            <a:r>
              <a:rPr kumimoji="1" lang="ja-JP" altLang="en-US" dirty="0" smtClean="0"/>
              <a:t>２０１５－２０１６年度メークアップ回数上位者</a:t>
            </a:r>
            <a:endParaRPr kumimoji="1" lang="en-US" altLang="ja-JP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kumimoji="1" lang="ja-JP" altLang="en-US" dirty="0" smtClean="0"/>
              <a:t>　　　　　</a:t>
            </a:r>
            <a:r>
              <a:rPr kumimoji="1" lang="ja-JP" altLang="en-US" sz="2400" dirty="0" smtClean="0"/>
              <a:t>（２０１５－２０１６年度例会回数　４４回）</a:t>
            </a:r>
            <a:endParaRPr kumimoji="1" lang="en-US" altLang="ja-JP" sz="2400" dirty="0" smtClean="0"/>
          </a:p>
          <a:p>
            <a:pPr marL="0" indent="0">
              <a:buFont typeface="Arial" pitchFamily="34" charset="0"/>
              <a:buNone/>
              <a:defRPr/>
            </a:pPr>
            <a:endParaRPr kumimoji="1" lang="en-US" altLang="ja-JP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kumimoji="1" lang="ja-JP" altLang="en-US" dirty="0" smtClean="0"/>
              <a:t>　　①倉敷</a:t>
            </a:r>
            <a:r>
              <a:rPr kumimoji="1" lang="en-US" altLang="ja-JP" dirty="0" smtClean="0"/>
              <a:t>RC</a:t>
            </a:r>
            <a:r>
              <a:rPr kumimoji="1" lang="ja-JP" altLang="en-US" dirty="0" smtClean="0"/>
              <a:t>　　　</a:t>
            </a:r>
            <a:r>
              <a:rPr kumimoji="1" lang="en-US" altLang="ja-JP" dirty="0" smtClean="0"/>
              <a:t>S</a:t>
            </a:r>
            <a:r>
              <a:rPr kumimoji="1" lang="ja-JP" altLang="en-US" dirty="0" smtClean="0"/>
              <a:t>さん　：　３７回（８４．１％）</a:t>
            </a:r>
            <a:endParaRPr kumimoji="1" lang="en-US" altLang="ja-JP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②都城</a:t>
            </a:r>
            <a:r>
              <a:rPr kumimoji="1" lang="en-US" altLang="ja-JP" dirty="0" smtClean="0"/>
              <a:t>RC</a:t>
            </a:r>
            <a:r>
              <a:rPr kumimoji="1" lang="ja-JP" altLang="en-US" dirty="0" smtClean="0"/>
              <a:t>　　　</a:t>
            </a:r>
            <a:r>
              <a:rPr kumimoji="1" lang="en-US" altLang="ja-JP" dirty="0" smtClean="0"/>
              <a:t>S</a:t>
            </a:r>
            <a:r>
              <a:rPr kumimoji="1" lang="ja-JP" altLang="en-US" dirty="0" smtClean="0"/>
              <a:t>さん　：　２１回（４７．７％）</a:t>
            </a:r>
            <a:endParaRPr kumimoji="1" lang="en-US" altLang="ja-JP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③福岡南</a:t>
            </a:r>
            <a:r>
              <a:rPr kumimoji="1" lang="en-US" altLang="ja-JP" dirty="0" smtClean="0"/>
              <a:t>RC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M</a:t>
            </a:r>
            <a:r>
              <a:rPr kumimoji="1" lang="ja-JP" altLang="en-US" dirty="0" smtClean="0"/>
              <a:t>さん　：　１７回（３８．６％）</a:t>
            </a: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mtClean="0">
                <a:latin typeface="Arial Narrow" pitchFamily="34" charset="0"/>
              </a:rPr>
              <a:t>都城ＲＣのメークアップ状況（２０１５ー２０１６年度）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</p:nvPr>
        </p:nvGraphicFramePr>
        <p:xfrm>
          <a:off x="838200" y="1600200"/>
          <a:ext cx="7543799" cy="3886200"/>
        </p:xfrm>
        <a:graphic>
          <a:graphicData uri="http://schemas.openxmlformats.org/drawingml/2006/table">
            <a:tbl>
              <a:tblPr/>
              <a:tblGrid>
                <a:gridCol w="2114089"/>
                <a:gridCol w="1292788"/>
                <a:gridCol w="730045"/>
                <a:gridCol w="2114089"/>
                <a:gridCol w="1292788"/>
              </a:tblGrid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氏名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回数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氏名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回数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島津　久友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坂口 貴久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河東　光浩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小玉　忠宏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二見　康之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瀬戸　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佐々木 慈舟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山下　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中村　壽秀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吉原　和雄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タイトル 1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mtClean="0">
                <a:latin typeface="Arial Narrow" pitchFamily="34" charset="0"/>
              </a:rPr>
              <a:t>メークアップの方法について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mtClean="0">
                <a:latin typeface="AR丸ゴシック体M04" pitchFamily="49" charset="-128"/>
                <a:ea typeface="AR丸ゴシック体M04" pitchFamily="49" charset="-128"/>
              </a:rPr>
              <a:t>メークアップの流れ</a:t>
            </a:r>
            <a:endParaRPr kumimoji="1" lang="ja-JP" altLang="en-US" smtClean="0">
              <a:latin typeface="AR丸ゴシック体M04" pitchFamily="49" charset="-128"/>
              <a:ea typeface="AR丸ゴシック体M04" pitchFamily="49" charset="-128"/>
            </a:endParaRPr>
          </a:p>
        </p:txBody>
      </p:sp>
      <p:sp>
        <p:nvSpPr>
          <p:cNvPr id="41987" name="コンテンツ プレースホルダー 2"/>
          <p:cNvSpPr>
            <a:spLocks noGrp="1"/>
          </p:cNvSpPr>
          <p:nvPr>
            <p:ph idx="1"/>
          </p:nvPr>
        </p:nvSpPr>
        <p:spPr bwMode="auto">
          <a:xfrm>
            <a:off x="457200" y="1500188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itchFamily="34" charset="0"/>
              <a:buNone/>
            </a:pPr>
            <a:r>
              <a:rPr kumimoji="1" lang="ja-JP" altLang="en-US" smtClean="0">
                <a:latin typeface="AR P丸ゴシック体M04" pitchFamily="50" charset="-128"/>
                <a:ea typeface="AR P丸ゴシック体M04" pitchFamily="50" charset="-128"/>
              </a:rPr>
              <a:t>①　メークアップ会員登録</a:t>
            </a:r>
            <a:endParaRPr kumimoji="1" lang="en-US" altLang="ja-JP" smtClean="0">
              <a:latin typeface="AR P丸ゴシック体M04" pitchFamily="50" charset="-128"/>
              <a:ea typeface="AR P丸ゴシック体M04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z="1800" smtClean="0">
                <a:latin typeface="AR P丸ゴシック体M04" pitchFamily="50" charset="-128"/>
                <a:ea typeface="AR P丸ゴシック体M04" pitchFamily="50" charset="-128"/>
              </a:rPr>
              <a:t>　　　　</a:t>
            </a:r>
            <a:r>
              <a:rPr kumimoji="1" lang="ja-JP" altLang="en-US" sz="2400" smtClean="0">
                <a:latin typeface="AR P丸ゴシック体M04" pitchFamily="50" charset="-128"/>
                <a:ea typeface="AR P丸ゴシック体M04" pitchFamily="50" charset="-128"/>
              </a:rPr>
              <a:t>初回のみ登録</a:t>
            </a:r>
            <a:endParaRPr kumimoji="1" lang="en-US" altLang="ja-JP" sz="2400" smtClean="0">
              <a:latin typeface="AR P丸ゴシック体M04" pitchFamily="50" charset="-128"/>
              <a:ea typeface="AR P丸ゴシック体M04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mtClean="0">
                <a:latin typeface="AR P丸ゴシック体M04" pitchFamily="50" charset="-128"/>
                <a:ea typeface="AR P丸ゴシック体M04" pitchFamily="50" charset="-128"/>
              </a:rPr>
              <a:t>②　例会記事の閲覧</a:t>
            </a:r>
            <a:endParaRPr kumimoji="1" lang="en-US" altLang="ja-JP" smtClean="0">
              <a:latin typeface="AR P丸ゴシック体M04" pitchFamily="50" charset="-128"/>
              <a:ea typeface="AR P丸ゴシック体M04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kumimoji="1" lang="ja-JP" altLang="en-US" smtClean="0">
                <a:latin typeface="AR P丸ゴシック体M04" pitchFamily="50" charset="-128"/>
                <a:ea typeface="AR P丸ゴシック体M04" pitchFamily="50" charset="-128"/>
              </a:rPr>
              <a:t>③　例会コメントの記載</a:t>
            </a:r>
            <a:endParaRPr kumimoji="1" lang="en-US" altLang="ja-JP" smtClean="0">
              <a:latin typeface="AR P丸ゴシック体M04" pitchFamily="50" charset="-128"/>
              <a:ea typeface="AR P丸ゴシック体M04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z="1800" smtClean="0">
                <a:latin typeface="AR P丸ゴシック体M04" pitchFamily="50" charset="-128"/>
                <a:ea typeface="AR P丸ゴシック体M04" pitchFamily="50" charset="-128"/>
              </a:rPr>
              <a:t>　　　　</a:t>
            </a:r>
            <a:r>
              <a:rPr lang="en-US" altLang="ja-JP" sz="2400" smtClean="0">
                <a:latin typeface="AR P丸ゴシック体M04" pitchFamily="50" charset="-128"/>
                <a:ea typeface="AR P丸ゴシック体M04" pitchFamily="50" charset="-128"/>
              </a:rPr>
              <a:t>150</a:t>
            </a:r>
            <a:r>
              <a:rPr lang="ja-JP" altLang="en-US" sz="2400" smtClean="0">
                <a:latin typeface="AR P丸ゴシック体M04" pitchFamily="50" charset="-128"/>
                <a:ea typeface="AR P丸ゴシック体M04" pitchFamily="50" charset="-128"/>
              </a:rPr>
              <a:t>字以上</a:t>
            </a:r>
            <a:r>
              <a:rPr lang="en-US" altLang="ja-JP" sz="2400" smtClean="0">
                <a:latin typeface="AR P丸ゴシック体M04" pitchFamily="50" charset="-128"/>
                <a:ea typeface="AR P丸ゴシック体M04" pitchFamily="50" charset="-128"/>
              </a:rPr>
              <a:t>500</a:t>
            </a:r>
            <a:r>
              <a:rPr lang="ja-JP" altLang="en-US" sz="2400" smtClean="0">
                <a:latin typeface="AR P丸ゴシック体M04" pitchFamily="50" charset="-128"/>
                <a:ea typeface="AR P丸ゴシック体M04" pitchFamily="50" charset="-128"/>
              </a:rPr>
              <a:t>字以内</a:t>
            </a:r>
            <a:endParaRPr kumimoji="1" lang="en-US" altLang="ja-JP" sz="2400" smtClean="0">
              <a:latin typeface="AR P丸ゴシック体M04" pitchFamily="50" charset="-128"/>
              <a:ea typeface="AR P丸ゴシック体M04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mtClean="0">
                <a:latin typeface="AR P丸ゴシック体M04" pitchFamily="50" charset="-128"/>
                <a:ea typeface="AR P丸ゴシック体M04" pitchFamily="50" charset="-128"/>
              </a:rPr>
              <a:t>④　メークアップ料の支払い</a:t>
            </a:r>
            <a:endParaRPr lang="en-US" altLang="ja-JP" smtClean="0">
              <a:latin typeface="AR P丸ゴシック体M04" pitchFamily="50" charset="-128"/>
              <a:ea typeface="AR P丸ゴシック体M04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kumimoji="1" lang="ja-JP" altLang="en-US" smtClean="0">
                <a:latin typeface="AR P丸ゴシック体M04" pitchFamily="50" charset="-128"/>
                <a:ea typeface="AR P丸ゴシック体M04" pitchFamily="50" charset="-128"/>
              </a:rPr>
              <a:t>　　</a:t>
            </a:r>
            <a:r>
              <a:rPr lang="ja-JP" altLang="en-US" sz="2400" b="1" smtClean="0">
                <a:latin typeface="AR P丸ゴシック体M04" pitchFamily="50" charset="-128"/>
                <a:ea typeface="AR P丸ゴシック体M04" pitchFamily="50" charset="-128"/>
              </a:rPr>
              <a:t>クレジットカード（</a:t>
            </a:r>
            <a:r>
              <a:rPr lang="en-US" altLang="ja-JP" sz="2400" b="1" smtClean="0">
                <a:latin typeface="AR P丸ゴシック体M04" pitchFamily="50" charset="-128"/>
                <a:ea typeface="AR P丸ゴシック体M04" pitchFamily="50" charset="-128"/>
              </a:rPr>
              <a:t>VISA </a:t>
            </a:r>
            <a:r>
              <a:rPr lang="ja-JP" altLang="en-US" sz="2400" b="1" smtClean="0">
                <a:latin typeface="AR P丸ゴシック体M04" pitchFamily="50" charset="-128"/>
                <a:ea typeface="AR P丸ゴシック体M04" pitchFamily="50" charset="-128"/>
              </a:rPr>
              <a:t>・ </a:t>
            </a:r>
            <a:r>
              <a:rPr lang="en-US" altLang="ja-JP" sz="2400" b="1" smtClean="0">
                <a:latin typeface="AR P丸ゴシック体M04" pitchFamily="50" charset="-128"/>
                <a:ea typeface="AR P丸ゴシック体M04" pitchFamily="50" charset="-128"/>
              </a:rPr>
              <a:t>MASTER Card </a:t>
            </a:r>
            <a:r>
              <a:rPr lang="ja-JP" altLang="en-US" sz="2400" b="1" smtClean="0">
                <a:latin typeface="AR P丸ゴシック体M04" pitchFamily="50" charset="-128"/>
                <a:ea typeface="AR P丸ゴシック体M04" pitchFamily="50" charset="-128"/>
              </a:rPr>
              <a:t>･ </a:t>
            </a:r>
            <a:r>
              <a:rPr lang="en-US" altLang="ja-JP" sz="2400" b="1" smtClean="0">
                <a:latin typeface="AR P丸ゴシック体M04" pitchFamily="50" charset="-128"/>
                <a:ea typeface="AR P丸ゴシック体M04" pitchFamily="50" charset="-128"/>
              </a:rPr>
              <a:t>JCB </a:t>
            </a:r>
            <a:r>
              <a:rPr lang="ja-JP" altLang="en-US" sz="2400" b="1" smtClean="0">
                <a:latin typeface="AR P丸ゴシック体M04" pitchFamily="50" charset="-128"/>
                <a:ea typeface="AR P丸ゴシック体M04" pitchFamily="50" charset="-128"/>
              </a:rPr>
              <a:t>・ </a:t>
            </a:r>
            <a:r>
              <a:rPr lang="en-US" altLang="ja-JP" sz="2400" b="1" smtClean="0">
                <a:latin typeface="AR P丸ゴシック体M04" pitchFamily="50" charset="-128"/>
                <a:ea typeface="AR P丸ゴシック体M04" pitchFamily="50" charset="-128"/>
              </a:rPr>
              <a:t>AMEX</a:t>
            </a:r>
            <a:r>
              <a:rPr lang="ja-JP" altLang="en-US" sz="2400" b="1" smtClean="0">
                <a:latin typeface="AR P丸ゴシック体M04" pitchFamily="50" charset="-128"/>
                <a:ea typeface="AR P丸ゴシック体M04" pitchFamily="50" charset="-128"/>
              </a:rPr>
              <a:t>）</a:t>
            </a:r>
            <a:endParaRPr lang="en-US" altLang="ja-JP" sz="2400" b="1" smtClean="0">
              <a:latin typeface="AR P丸ゴシック体M04" pitchFamily="50" charset="-128"/>
              <a:ea typeface="AR P丸ゴシック体M04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z="2400" b="1" smtClean="0">
                <a:latin typeface="AR P丸ゴシック体M04" pitchFamily="50" charset="-128"/>
                <a:ea typeface="AR P丸ゴシック体M04" pitchFamily="50" charset="-128"/>
              </a:rPr>
              <a:t>　　での決済または銀行振り込み</a:t>
            </a:r>
            <a:endParaRPr kumimoji="1" lang="ja-JP" altLang="en-US" sz="2400" smtClean="0">
              <a:latin typeface="AR P丸ゴシック体M04" pitchFamily="50" charset="-128"/>
              <a:ea typeface="AR P丸ゴシック体M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kumimoji="1" lang="ja-JP" altLang="en-US" sz="3200" smtClean="0">
                <a:latin typeface="AR P丸ゴシック体M" pitchFamily="50" charset="-128"/>
                <a:ea typeface="AR P丸ゴシック体M" pitchFamily="50" charset="-128"/>
              </a:rPr>
              <a:t>例会場画面１（例会場トップ）</a:t>
            </a:r>
          </a:p>
        </p:txBody>
      </p:sp>
      <p:pic>
        <p:nvPicPr>
          <p:cNvPr id="43011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1500188"/>
            <a:ext cx="646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2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200" smtClean="0">
                <a:latin typeface="AR P丸ゴシック体M" pitchFamily="50" charset="-128"/>
                <a:ea typeface="AR P丸ゴシック体M" pitchFamily="50" charset="-128"/>
              </a:rPr>
              <a:t>2</a:t>
            </a:r>
            <a:r>
              <a:rPr lang="ja-JP" altLang="en-US" sz="3200" smtClean="0">
                <a:latin typeface="AR P丸ゴシック体M" pitchFamily="50" charset="-128"/>
                <a:ea typeface="AR P丸ゴシック体M" pitchFamily="50" charset="-128"/>
              </a:rPr>
              <a:t>（メークアップ入り口）</a:t>
            </a:r>
            <a:endParaRPr kumimoji="1" lang="ja-JP" altLang="en-US" sz="3200" smtClean="0">
              <a:latin typeface="AR P丸ゴシック体M" pitchFamily="50" charset="-128"/>
              <a:ea typeface="AR P丸ゴシック体M" pitchFamily="50" charset="-128"/>
            </a:endParaRPr>
          </a:p>
        </p:txBody>
      </p:sp>
      <p:pic>
        <p:nvPicPr>
          <p:cNvPr id="4403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1500188"/>
            <a:ext cx="646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2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200" smtClean="0">
                <a:latin typeface="AR P丸ゴシック体M" pitchFamily="50" charset="-128"/>
                <a:ea typeface="AR P丸ゴシック体M" pitchFamily="50" charset="-128"/>
              </a:rPr>
              <a:t>3</a:t>
            </a:r>
            <a:r>
              <a:rPr lang="ja-JP" altLang="en-US" sz="3200" smtClean="0">
                <a:latin typeface="AR P丸ゴシック体M" pitchFamily="50" charset="-128"/>
                <a:ea typeface="AR P丸ゴシック体M" pitchFamily="50" charset="-128"/>
              </a:rPr>
              <a:t>（メークアップ会員登録）</a:t>
            </a:r>
            <a:endParaRPr kumimoji="1" lang="ja-JP" altLang="en-US" sz="3200" smtClean="0"/>
          </a:p>
        </p:txBody>
      </p:sp>
      <p:pic>
        <p:nvPicPr>
          <p:cNvPr id="4505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1500188"/>
            <a:ext cx="7350125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2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200" smtClean="0">
                <a:latin typeface="AR P丸ゴシック体M" pitchFamily="50" charset="-128"/>
                <a:ea typeface="AR P丸ゴシック体M" pitchFamily="50" charset="-128"/>
              </a:rPr>
              <a:t>4</a:t>
            </a:r>
            <a:r>
              <a:rPr lang="ja-JP" altLang="en-US" sz="3200" smtClean="0">
                <a:latin typeface="AR P丸ゴシック体M" pitchFamily="50" charset="-128"/>
                <a:ea typeface="AR P丸ゴシック体M" pitchFamily="50" charset="-128"/>
              </a:rPr>
              <a:t>（会員登録入り口）</a:t>
            </a:r>
            <a:endParaRPr kumimoji="1" lang="ja-JP" altLang="en-US" sz="3200" smtClean="0"/>
          </a:p>
        </p:txBody>
      </p:sp>
      <p:pic>
        <p:nvPicPr>
          <p:cNvPr id="4608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2738"/>
            <a:ext cx="8229600" cy="4360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600" smtClean="0">
                <a:latin typeface="AR P丸ゴシック体M" pitchFamily="50" charset="-128"/>
                <a:ea typeface="AR P丸ゴシック体M" pitchFamily="50" charset="-128"/>
              </a:rPr>
              <a:t>5</a:t>
            </a:r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（会員登録内容入力）</a:t>
            </a:r>
            <a:endParaRPr kumimoji="1" lang="ja-JP" altLang="en-US" sz="3600" smtClean="0"/>
          </a:p>
        </p:txBody>
      </p:sp>
      <p:pic>
        <p:nvPicPr>
          <p:cNvPr id="47107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2738"/>
            <a:ext cx="8229600" cy="4360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600" smtClean="0">
                <a:latin typeface="AR P丸ゴシック体M" pitchFamily="50" charset="-128"/>
                <a:ea typeface="AR P丸ゴシック体M" pitchFamily="50" charset="-128"/>
              </a:rPr>
              <a:t>6</a:t>
            </a:r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（会員登録ボタン）</a:t>
            </a:r>
            <a:endParaRPr kumimoji="1" lang="ja-JP" altLang="en-US" sz="3600" smtClean="0"/>
          </a:p>
        </p:txBody>
      </p:sp>
      <p:pic>
        <p:nvPicPr>
          <p:cNvPr id="48131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2738"/>
            <a:ext cx="8229600" cy="4360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mtClean="0">
                <a:latin typeface="Arial Narrow" pitchFamily="34" charset="0"/>
              </a:rPr>
              <a:t>［２７３０ジャパンカレントロータリーＥクラブ］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73125" y="1066800"/>
            <a:ext cx="7585075" cy="5181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1800" b="1" u="sng" dirty="0" smtClean="0">
                <a:solidFill>
                  <a:schemeClr val="accent1"/>
                </a:solidFill>
                <a:latin typeface="+mn-ea"/>
                <a:ea typeface="+mn-ea"/>
              </a:rPr>
              <a:t>［ 名　　　　　　称 ］</a:t>
            </a:r>
            <a:r>
              <a:rPr lang="en-US" altLang="ja-JP" sz="1800" b="1" dirty="0" smtClean="0">
                <a:solidFill>
                  <a:schemeClr val="accent1"/>
                </a:solidFill>
                <a:latin typeface="+mn-ea"/>
                <a:ea typeface="+mn-ea"/>
              </a:rPr>
              <a:t>			</a:t>
            </a:r>
            <a:r>
              <a:rPr lang="ja-JP" altLang="en-US" sz="1800" dirty="0" smtClean="0">
                <a:latin typeface="+mn-ea"/>
                <a:ea typeface="+mn-ea"/>
              </a:rPr>
              <a:t>２７３０</a:t>
            </a:r>
            <a:r>
              <a:rPr lang="ja-JP" altLang="en-US" sz="1800" dirty="0">
                <a:latin typeface="+mn-ea"/>
                <a:ea typeface="+mn-ea"/>
              </a:rPr>
              <a:t>ジャパンカレントロータリーＥ</a:t>
            </a:r>
            <a:r>
              <a:rPr lang="ja-JP" altLang="en-US" sz="1800" dirty="0" smtClean="0">
                <a:latin typeface="+mn-ea"/>
                <a:ea typeface="+mn-ea"/>
              </a:rPr>
              <a:t>クラブ</a:t>
            </a:r>
            <a:endParaRPr lang="en-US" altLang="ja-JP" sz="1800" dirty="0" smtClean="0">
              <a:latin typeface="+mn-ea"/>
              <a:ea typeface="+mn-ea"/>
            </a:endParaRPr>
          </a:p>
          <a:p>
            <a:pPr marL="0" indent="0" eaLnBrk="1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en-US" altLang="ja-JP" sz="1800" dirty="0" smtClean="0">
                <a:latin typeface="+mn-ea"/>
                <a:ea typeface="+mn-ea"/>
              </a:rPr>
              <a:t>	</a:t>
            </a:r>
            <a:r>
              <a:rPr lang="en-US" altLang="ja-JP" sz="1800" dirty="0">
                <a:latin typeface="+mn-ea"/>
                <a:ea typeface="+mn-ea"/>
              </a:rPr>
              <a:t>	</a:t>
            </a:r>
            <a:r>
              <a:rPr lang="en-US" altLang="ja-JP" sz="1800" dirty="0" smtClean="0">
                <a:latin typeface="+mn-ea"/>
                <a:ea typeface="+mn-ea"/>
              </a:rPr>
              <a:t>				</a:t>
            </a:r>
            <a:r>
              <a:rPr lang="ja-JP" altLang="en-US" sz="1800" dirty="0" smtClean="0">
                <a:latin typeface="+mn-ea"/>
                <a:ea typeface="+mn-ea"/>
              </a:rPr>
              <a:t>（</a:t>
            </a:r>
            <a:r>
              <a:rPr lang="en-US" altLang="ja-JP" sz="1800" dirty="0" smtClean="0">
                <a:latin typeface="+mn-ea"/>
                <a:ea typeface="+mn-ea"/>
              </a:rPr>
              <a:t>Rotary E-Club of 2730 Japan Current</a:t>
            </a:r>
            <a:r>
              <a:rPr lang="ja-JP" altLang="en-US" sz="1800" dirty="0" smtClean="0">
                <a:latin typeface="+mn-ea"/>
                <a:ea typeface="+mn-ea"/>
              </a:rPr>
              <a:t>）</a:t>
            </a:r>
            <a:endParaRPr lang="en-US" altLang="ja-JP" sz="1800" dirty="0" smtClean="0">
              <a:latin typeface="+mn-ea"/>
              <a:ea typeface="+mn-ea"/>
            </a:endParaRPr>
          </a:p>
          <a:p>
            <a:pPr marL="0" indent="0" eaLnBrk="1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ja-JP" altLang="en-US" sz="1800" b="1" u="sng" dirty="0" smtClean="0">
                <a:solidFill>
                  <a:schemeClr val="accent1"/>
                </a:solidFill>
                <a:latin typeface="+mn-ea"/>
                <a:ea typeface="+mn-ea"/>
              </a:rPr>
              <a:t>［ 所　　　　　　属 ］</a:t>
            </a:r>
            <a:r>
              <a:rPr lang="en-US" altLang="ja-JP" sz="1800" dirty="0">
                <a:solidFill>
                  <a:schemeClr val="accent1"/>
                </a:solidFill>
                <a:latin typeface="+mn-ea"/>
                <a:ea typeface="+mn-ea"/>
              </a:rPr>
              <a:t>	</a:t>
            </a:r>
            <a:r>
              <a:rPr lang="en-US" altLang="ja-JP" sz="1800" dirty="0" smtClean="0">
                <a:solidFill>
                  <a:schemeClr val="accent1"/>
                </a:solidFill>
                <a:latin typeface="+mn-ea"/>
                <a:ea typeface="+mn-ea"/>
              </a:rPr>
              <a:t>		</a:t>
            </a:r>
            <a:r>
              <a:rPr lang="ja-JP" altLang="en-US" sz="1800" dirty="0" smtClean="0">
                <a:latin typeface="+mn-ea"/>
                <a:ea typeface="+mn-ea"/>
              </a:rPr>
              <a:t>国際ロータリー第２７３０地区　（鹿児島・宮崎）</a:t>
            </a:r>
            <a:endParaRPr lang="en-US" altLang="ja-JP" sz="1800" dirty="0" smtClean="0">
              <a:latin typeface="+mn-ea"/>
              <a:ea typeface="+mn-ea"/>
            </a:endParaRPr>
          </a:p>
          <a:p>
            <a:pPr marL="0" indent="0" eaLnBrk="1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ja-JP" altLang="en-US" sz="1800" b="1" u="sng" dirty="0" smtClean="0">
                <a:solidFill>
                  <a:schemeClr val="accent1"/>
                </a:solidFill>
                <a:latin typeface="+mn-ea"/>
                <a:ea typeface="+mn-ea"/>
              </a:rPr>
              <a:t>［ 地　　　　　　域 ］</a:t>
            </a:r>
            <a:r>
              <a:rPr lang="en-US" altLang="ja-JP" sz="1800" dirty="0">
                <a:latin typeface="+mn-ea"/>
                <a:ea typeface="+mn-ea"/>
              </a:rPr>
              <a:t>	</a:t>
            </a:r>
            <a:r>
              <a:rPr lang="en-US" altLang="ja-JP" sz="1800" dirty="0" smtClean="0">
                <a:latin typeface="+mn-ea"/>
                <a:ea typeface="+mn-ea"/>
              </a:rPr>
              <a:t>		</a:t>
            </a:r>
            <a:r>
              <a:rPr lang="ja-JP" altLang="en-US" sz="1800" dirty="0" smtClean="0">
                <a:latin typeface="+mn-ea"/>
                <a:ea typeface="+mn-ea"/>
              </a:rPr>
              <a:t>ロータリークラブが存在する全世界の国・地域</a:t>
            </a:r>
            <a:endParaRPr lang="en-US" altLang="ja-JP" sz="1800" dirty="0" smtClean="0">
              <a:latin typeface="+mn-ea"/>
              <a:ea typeface="+mn-ea"/>
            </a:endParaRPr>
          </a:p>
          <a:p>
            <a:pPr marL="0" indent="0" eaLnBrk="1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en-US" altLang="ja-JP" sz="1800" dirty="0" smtClean="0">
                <a:latin typeface="+mn-ea"/>
                <a:ea typeface="+mn-ea"/>
              </a:rPr>
              <a:t>						</a:t>
            </a:r>
            <a:r>
              <a:rPr lang="ja-JP" altLang="en-US" sz="1800" dirty="0" smtClean="0">
                <a:latin typeface="+mn-ea"/>
                <a:ea typeface="+mn-ea"/>
              </a:rPr>
              <a:t>（</a:t>
            </a:r>
            <a:r>
              <a:rPr lang="ja-JP" altLang="en-US" sz="1800" dirty="0">
                <a:latin typeface="+mn-ea"/>
                <a:ea typeface="+mn-ea"/>
              </a:rPr>
              <a:t>使用言語：</a:t>
            </a:r>
            <a:r>
              <a:rPr lang="ja-JP" altLang="en-US" sz="1800" dirty="0" smtClean="0">
                <a:latin typeface="+mn-ea"/>
                <a:ea typeface="+mn-ea"/>
              </a:rPr>
              <a:t>日本語）</a:t>
            </a:r>
            <a:endParaRPr lang="en-US" altLang="ja-JP" sz="1800" dirty="0" smtClean="0">
              <a:latin typeface="+mn-ea"/>
              <a:ea typeface="+mn-ea"/>
            </a:endParaRPr>
          </a:p>
          <a:p>
            <a:pPr marL="0" indent="0" eaLnBrk="1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ja-JP" altLang="en-US" sz="1800" b="1" u="sng" dirty="0" smtClean="0">
                <a:solidFill>
                  <a:schemeClr val="accent1"/>
                </a:solidFill>
                <a:latin typeface="+mn-ea"/>
                <a:ea typeface="+mn-ea"/>
              </a:rPr>
              <a:t>［ 創 立 年 月 日 ］</a:t>
            </a:r>
            <a:r>
              <a:rPr lang="ja-JP" altLang="en-US" sz="1800" dirty="0" smtClean="0">
                <a:latin typeface="+mn-ea"/>
                <a:ea typeface="+mn-ea"/>
              </a:rPr>
              <a:t>　　　 </a:t>
            </a:r>
            <a:r>
              <a:rPr lang="en-US" altLang="ja-JP" sz="1800" dirty="0" smtClean="0">
                <a:latin typeface="+mn-ea"/>
                <a:ea typeface="+mn-ea"/>
              </a:rPr>
              <a:t>	</a:t>
            </a:r>
            <a:r>
              <a:rPr lang="ja-JP" altLang="en-US" sz="1800" dirty="0" smtClean="0">
                <a:latin typeface="+mn-ea"/>
                <a:ea typeface="+mn-ea"/>
              </a:rPr>
              <a:t>２０１４年６月２３日</a:t>
            </a:r>
            <a:endParaRPr lang="en-US" altLang="ja-JP" sz="1800" dirty="0" smtClean="0">
              <a:latin typeface="+mn-ea"/>
              <a:ea typeface="+mn-ea"/>
            </a:endParaRPr>
          </a:p>
          <a:p>
            <a:pPr marL="0" indent="0" eaLnBrk="1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ja-JP" altLang="en-US" sz="1800" b="1" u="sng" dirty="0" smtClean="0">
                <a:solidFill>
                  <a:schemeClr val="accent1"/>
                </a:solidFill>
                <a:latin typeface="+mn-ea"/>
                <a:ea typeface="+mn-ea"/>
              </a:rPr>
              <a:t>［スポンサークラブ］</a:t>
            </a:r>
            <a:r>
              <a:rPr lang="ja-JP" altLang="en-US" sz="1800" dirty="0" smtClean="0">
                <a:latin typeface="+mn-ea"/>
                <a:ea typeface="+mn-ea"/>
              </a:rPr>
              <a:t>　　　</a:t>
            </a:r>
            <a:r>
              <a:rPr lang="en-US" altLang="ja-JP" sz="1800" dirty="0" smtClean="0">
                <a:latin typeface="+mn-ea"/>
                <a:ea typeface="+mn-ea"/>
              </a:rPr>
              <a:t>	</a:t>
            </a:r>
            <a:r>
              <a:rPr lang="ja-JP" altLang="en-US" sz="1800" dirty="0" smtClean="0">
                <a:latin typeface="+mn-ea"/>
                <a:ea typeface="+mn-ea"/>
              </a:rPr>
              <a:t>鹿児島西ＲＣ　・　宮崎</a:t>
            </a:r>
            <a:r>
              <a:rPr lang="ja-JP" altLang="en-US" sz="1800" dirty="0" smtClean="0">
                <a:latin typeface="+mn-ea"/>
                <a:ea typeface="+mn-ea"/>
              </a:rPr>
              <a:t>ＲＣ</a:t>
            </a:r>
            <a:endParaRPr lang="en-US" altLang="ja-JP" sz="1800" dirty="0" smtClean="0">
              <a:latin typeface="+mn-ea"/>
              <a:ea typeface="+mn-ea"/>
            </a:endParaRPr>
          </a:p>
          <a:p>
            <a:pPr marL="0" indent="0" eaLnBrk="1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ja-JP" altLang="en-US" sz="1800" b="1" u="sng" dirty="0" smtClean="0">
                <a:solidFill>
                  <a:schemeClr val="accent1"/>
                </a:solidFill>
                <a:latin typeface="+mn-ea"/>
                <a:ea typeface="+mn-ea"/>
              </a:rPr>
              <a:t>［ </a:t>
            </a:r>
            <a:r>
              <a:rPr lang="ja-JP" altLang="en-US" sz="1800" b="1" u="sng" dirty="0" smtClean="0">
                <a:solidFill>
                  <a:schemeClr val="accent1"/>
                </a:solidFill>
                <a:latin typeface="+mn-ea"/>
                <a:ea typeface="+mn-ea"/>
              </a:rPr>
              <a:t>創 立 会 員 数 ］</a:t>
            </a:r>
            <a:r>
              <a:rPr lang="en-US" altLang="ja-JP" sz="1800" dirty="0">
                <a:latin typeface="+mn-ea"/>
                <a:ea typeface="+mn-ea"/>
              </a:rPr>
              <a:t>	</a:t>
            </a:r>
            <a:r>
              <a:rPr lang="en-US" altLang="ja-JP" sz="1800" dirty="0" smtClean="0">
                <a:latin typeface="+mn-ea"/>
                <a:ea typeface="+mn-ea"/>
              </a:rPr>
              <a:t>		</a:t>
            </a:r>
            <a:r>
              <a:rPr lang="ja-JP" altLang="en-US" sz="1800" dirty="0" smtClean="0">
                <a:latin typeface="+mn-ea"/>
                <a:ea typeface="+mn-ea"/>
              </a:rPr>
              <a:t>２５名</a:t>
            </a:r>
            <a:endParaRPr lang="en-US" altLang="ja-JP" sz="1800" dirty="0" smtClean="0">
              <a:latin typeface="+mn-ea"/>
              <a:ea typeface="+mn-ea"/>
            </a:endParaRPr>
          </a:p>
          <a:p>
            <a:pPr marL="0" indent="0" eaLnBrk="1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ja-JP" altLang="en-US" sz="1800" b="1" u="sng" dirty="0" smtClean="0">
                <a:solidFill>
                  <a:schemeClr val="accent1"/>
                </a:solidFill>
                <a:latin typeface="+mn-ea"/>
                <a:ea typeface="+mn-ea"/>
              </a:rPr>
              <a:t>［例　 会　 日　 時］</a:t>
            </a:r>
            <a:r>
              <a:rPr lang="en-US" altLang="ja-JP" sz="1800" dirty="0">
                <a:latin typeface="+mn-ea"/>
                <a:ea typeface="+mn-ea"/>
              </a:rPr>
              <a:t>	</a:t>
            </a:r>
            <a:r>
              <a:rPr lang="en-US" altLang="ja-JP" sz="1800" dirty="0" smtClean="0">
                <a:latin typeface="+mn-ea"/>
                <a:ea typeface="+mn-ea"/>
              </a:rPr>
              <a:t>		</a:t>
            </a:r>
            <a:r>
              <a:rPr lang="ja-JP" altLang="en-US" sz="1800" dirty="0" smtClean="0">
                <a:latin typeface="+mn-ea"/>
                <a:ea typeface="+mn-ea"/>
              </a:rPr>
              <a:t>月曜日　正午　～　日曜日　正午</a:t>
            </a:r>
            <a:endParaRPr lang="en-US" altLang="ja-JP" sz="1800" dirty="0" smtClean="0">
              <a:latin typeface="+mn-ea"/>
              <a:ea typeface="+mn-ea"/>
            </a:endParaRPr>
          </a:p>
          <a:p>
            <a:pPr marL="0" indent="0" eaLnBrk="1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ja-JP" altLang="en-US" sz="1800" b="1" u="sng" dirty="0" smtClean="0">
                <a:solidFill>
                  <a:schemeClr val="accent1"/>
                </a:solidFill>
                <a:latin typeface="+mn-ea"/>
                <a:ea typeface="+mn-ea"/>
              </a:rPr>
              <a:t>［ 例　　 会　　 場 ］</a:t>
            </a:r>
            <a:r>
              <a:rPr lang="en-US" altLang="ja-JP" sz="1800" dirty="0">
                <a:latin typeface="+mn-ea"/>
                <a:ea typeface="+mn-ea"/>
              </a:rPr>
              <a:t>	</a:t>
            </a:r>
            <a:r>
              <a:rPr lang="en-US" altLang="ja-JP" sz="1800" dirty="0" smtClean="0">
                <a:latin typeface="+mn-ea"/>
                <a:ea typeface="+mn-ea"/>
              </a:rPr>
              <a:t>		</a:t>
            </a:r>
            <a:r>
              <a:rPr lang="ja-JP" altLang="en-US" sz="1800" dirty="0" smtClean="0">
                <a:latin typeface="+mn-ea"/>
                <a:ea typeface="+mn-ea"/>
              </a:rPr>
              <a:t>Ｗｅｂ上　　（</a:t>
            </a:r>
            <a:r>
              <a:rPr lang="en-US" altLang="ja-JP" sz="1800" dirty="0" smtClean="0">
                <a:latin typeface="+mn-ea"/>
                <a:ea typeface="+mn-ea"/>
              </a:rPr>
              <a:t>www,jce2730.org</a:t>
            </a:r>
            <a:r>
              <a:rPr lang="ja-JP" altLang="en-US" sz="1800" dirty="0" smtClean="0">
                <a:latin typeface="+mn-ea"/>
                <a:ea typeface="+mn-ea"/>
              </a:rPr>
              <a:t>）</a:t>
            </a:r>
            <a:endParaRPr lang="en-US" altLang="ja-JP" sz="1800" dirty="0" smtClean="0">
              <a:latin typeface="+mn-ea"/>
              <a:ea typeface="+mn-ea"/>
            </a:endParaRPr>
          </a:p>
          <a:p>
            <a:pPr marL="0" indent="0" eaLnBrk="1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ja-JP" altLang="en-US" sz="1800" dirty="0" smtClean="0">
                <a:latin typeface="+mn-ea"/>
                <a:ea typeface="+mn-ea"/>
              </a:rPr>
              <a:t>　　　　　　　　　　　　　　　　　　</a:t>
            </a:r>
            <a:r>
              <a:rPr lang="en-US" altLang="ja-JP" sz="1800" dirty="0" smtClean="0">
                <a:latin typeface="+mn-ea"/>
                <a:ea typeface="+mn-ea"/>
              </a:rPr>
              <a:t>※</a:t>
            </a:r>
            <a:r>
              <a:rPr lang="ja-JP" altLang="en-US" sz="1800" dirty="0" smtClean="0">
                <a:latin typeface="+mn-ea"/>
                <a:ea typeface="+mn-ea"/>
              </a:rPr>
              <a:t>年３回はリアル例会を開催。</a:t>
            </a:r>
            <a:endParaRPr lang="en-US" altLang="ja-JP" sz="1800" dirty="0" smtClean="0">
              <a:latin typeface="+mn-ea"/>
              <a:ea typeface="+mn-ea"/>
            </a:endParaRPr>
          </a:p>
          <a:p>
            <a:pPr marL="0" indent="0" eaLnBrk="1" hangingPunct="1">
              <a:spcAft>
                <a:spcPts val="900"/>
              </a:spcAft>
              <a:buClr>
                <a:schemeClr val="accent1"/>
              </a:buClr>
              <a:buSzPct val="125000"/>
              <a:buFont typeface="Arial" pitchFamily="34" charset="0"/>
              <a:buNone/>
              <a:defRPr/>
            </a:pPr>
            <a:r>
              <a:rPr lang="ja-JP" altLang="en-US" sz="1800" dirty="0">
                <a:latin typeface="+mn-ea"/>
                <a:ea typeface="+mn-ea"/>
              </a:rPr>
              <a:t>　</a:t>
            </a:r>
            <a:r>
              <a:rPr lang="ja-JP" altLang="en-US" sz="1800" dirty="0" smtClean="0">
                <a:latin typeface="+mn-ea"/>
                <a:ea typeface="+mn-ea"/>
              </a:rPr>
              <a:t>　　　　　　　　　　　　　　　　　（ガバナー公式訪問、クラブ総会、創立記念例会）</a:t>
            </a:r>
            <a:endParaRPr lang="en-US" altLang="ja-JP" sz="1800" dirty="0" smtClean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600" smtClean="0">
                <a:latin typeface="AR P丸ゴシック体M" pitchFamily="50" charset="-128"/>
                <a:ea typeface="AR P丸ゴシック体M" pitchFamily="50" charset="-128"/>
              </a:rPr>
              <a:t>7</a:t>
            </a:r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（ログイン画面）</a:t>
            </a:r>
            <a:endParaRPr kumimoji="1" lang="ja-JP" altLang="en-US" sz="3600" smtClean="0"/>
          </a:p>
        </p:txBody>
      </p:sp>
      <p:pic>
        <p:nvPicPr>
          <p:cNvPr id="49155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2738"/>
            <a:ext cx="8229600" cy="4360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600" smtClean="0">
                <a:latin typeface="AR P丸ゴシック体M" pitchFamily="50" charset="-128"/>
                <a:ea typeface="AR P丸ゴシック体M" pitchFamily="50" charset="-128"/>
              </a:rPr>
              <a:t>8</a:t>
            </a:r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（例会参加ボタン）</a:t>
            </a:r>
            <a:endParaRPr kumimoji="1" lang="ja-JP" altLang="en-US" sz="3600" smtClean="0"/>
          </a:p>
        </p:txBody>
      </p:sp>
      <p:pic>
        <p:nvPicPr>
          <p:cNvPr id="5017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2738"/>
            <a:ext cx="8229600" cy="4360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600" smtClean="0">
                <a:latin typeface="AR P丸ゴシック体M" pitchFamily="50" charset="-128"/>
                <a:ea typeface="AR P丸ゴシック体M" pitchFamily="50" charset="-128"/>
              </a:rPr>
              <a:t>9</a:t>
            </a:r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（例会画面）</a:t>
            </a:r>
            <a:endParaRPr kumimoji="1" lang="ja-JP" altLang="en-US" sz="3600" smtClean="0"/>
          </a:p>
        </p:txBody>
      </p:sp>
      <p:pic>
        <p:nvPicPr>
          <p:cNvPr id="5120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6200775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600" smtClean="0">
                <a:latin typeface="AR P丸ゴシック体M" pitchFamily="50" charset="-128"/>
                <a:ea typeface="AR P丸ゴシック体M" pitchFamily="50" charset="-128"/>
              </a:rPr>
              <a:t>10</a:t>
            </a:r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（コメント入力画面）</a:t>
            </a:r>
            <a:endParaRPr kumimoji="1" lang="ja-JP" altLang="en-US" sz="3600" smtClean="0"/>
          </a:p>
        </p:txBody>
      </p:sp>
      <p:pic>
        <p:nvPicPr>
          <p:cNvPr id="5222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1500188"/>
            <a:ext cx="376555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600" smtClean="0">
                <a:latin typeface="AR P丸ゴシック体M" pitchFamily="50" charset="-128"/>
                <a:ea typeface="AR P丸ゴシック体M" pitchFamily="50" charset="-128"/>
              </a:rPr>
              <a:t>11</a:t>
            </a:r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（メークアップ確認）</a:t>
            </a:r>
            <a:endParaRPr kumimoji="1" lang="ja-JP" altLang="en-US" sz="3600" smtClean="0"/>
          </a:p>
        </p:txBody>
      </p:sp>
      <p:pic>
        <p:nvPicPr>
          <p:cNvPr id="53251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7950200" cy="3097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600" smtClean="0">
                <a:latin typeface="AR P丸ゴシック体M" pitchFamily="50" charset="-128"/>
                <a:ea typeface="AR P丸ゴシック体M" pitchFamily="50" charset="-128"/>
              </a:rPr>
              <a:t>12</a:t>
            </a:r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（メークアップ料支払い）</a:t>
            </a:r>
            <a:endParaRPr kumimoji="1" lang="ja-JP" altLang="en-US" sz="3600" smtClean="0"/>
          </a:p>
        </p:txBody>
      </p:sp>
      <p:pic>
        <p:nvPicPr>
          <p:cNvPr id="54275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7823200" cy="345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13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（メーキャップ支払内容確認）</a:t>
            </a:r>
            <a:endParaRPr kumimoji="1" lang="ja-JP" altLang="en-US" sz="3600" dirty="0"/>
          </a:p>
        </p:txBody>
      </p:sp>
      <p:pic>
        <p:nvPicPr>
          <p:cNvPr id="5529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628775"/>
            <a:ext cx="4259263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例会場画面</a:t>
            </a:r>
            <a:r>
              <a:rPr lang="en-US" altLang="ja-JP" sz="3600" smtClean="0">
                <a:latin typeface="AR P丸ゴシック体M" pitchFamily="50" charset="-128"/>
                <a:ea typeface="AR P丸ゴシック体M" pitchFamily="50" charset="-128"/>
              </a:rPr>
              <a:t>14</a:t>
            </a:r>
            <a:r>
              <a:rPr lang="ja-JP" altLang="en-US" sz="3600" smtClean="0">
                <a:latin typeface="AR P丸ゴシック体M" pitchFamily="50" charset="-128"/>
                <a:ea typeface="AR P丸ゴシック体M" pitchFamily="50" charset="-128"/>
              </a:rPr>
              <a:t>（支払完了ボタン）</a:t>
            </a:r>
            <a:endParaRPr kumimoji="1" lang="ja-JP" altLang="en-US" sz="3600" smtClean="0"/>
          </a:p>
        </p:txBody>
      </p:sp>
      <p:pic>
        <p:nvPicPr>
          <p:cNvPr id="5632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84313"/>
            <a:ext cx="4110038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en-US" altLang="ja-JP" smtClean="0">
                <a:latin typeface="Arial Narrow" pitchFamily="34" charset="0"/>
              </a:rPr>
              <a:t>【</a:t>
            </a:r>
            <a:r>
              <a:rPr kumimoji="1" lang="ja-JP" altLang="en-US" smtClean="0">
                <a:latin typeface="Arial Narrow" pitchFamily="34" charset="0"/>
              </a:rPr>
              <a:t>２７３０ジャパンカレントロータリーＥクラブ</a:t>
            </a:r>
            <a:r>
              <a:rPr kumimoji="1" lang="en-US" altLang="ja-JP" smtClean="0">
                <a:latin typeface="Arial Narrow" pitchFamily="34" charset="0"/>
              </a:rPr>
              <a:t>】</a:t>
            </a:r>
            <a:endParaRPr kumimoji="1" lang="ja-JP" altLang="en-US" smtClean="0">
              <a:latin typeface="Arial Narrow" pitchFamily="34" charset="0"/>
            </a:endParaRPr>
          </a:p>
        </p:txBody>
      </p:sp>
      <p:sp>
        <p:nvSpPr>
          <p:cNvPr id="57347" name="コンテンツ プレースホルダー 2"/>
          <p:cNvSpPr>
            <a:spLocks noGrp="1"/>
          </p:cNvSpPr>
          <p:nvPr>
            <p:ph idx="1"/>
          </p:nvPr>
        </p:nvSpPr>
        <p:spPr bwMode="auto">
          <a:xfrm>
            <a:off x="647700" y="1219200"/>
            <a:ext cx="8229600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Arial" pitchFamily="34" charset="0"/>
              <a:buNone/>
            </a:pPr>
            <a:endParaRPr kumimoji="1" lang="en-US" altLang="ja-JP" smtClean="0">
              <a:latin typeface="Georgia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kumimoji="1" lang="ja-JP" altLang="en-US" smtClean="0">
                <a:latin typeface="Georgia" pitchFamily="18" charset="0"/>
              </a:rPr>
              <a:t>ご清聴ありがとうございました</a:t>
            </a:r>
          </a:p>
        </p:txBody>
      </p:sp>
      <p:pic>
        <p:nvPicPr>
          <p:cNvPr id="57348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0"/>
            <a:ext cx="44958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mtClean="0">
                <a:latin typeface="Arial Narrow" pitchFamily="34" charset="0"/>
              </a:rPr>
              <a:t>［２７３０ジャパンカレントロータリーＥクラブ］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066800"/>
            <a:ext cx="8305800" cy="533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altLang="ja-JP" sz="2400" b="1" u="sng" dirty="0" smtClean="0">
                <a:solidFill>
                  <a:schemeClr val="accent1"/>
                </a:solidFill>
                <a:latin typeface="+mj-ea"/>
                <a:ea typeface="+mj-ea"/>
              </a:rPr>
              <a:t>【</a:t>
            </a:r>
            <a:r>
              <a:rPr lang="ja-JP" altLang="en-US" sz="2400" b="1" u="sng" dirty="0" smtClean="0">
                <a:solidFill>
                  <a:schemeClr val="accent1"/>
                </a:solidFill>
                <a:latin typeface="+mj-ea"/>
                <a:ea typeface="+mj-ea"/>
              </a:rPr>
              <a:t>会員構成</a:t>
            </a:r>
            <a:r>
              <a:rPr lang="en-US" altLang="ja-JP" sz="2400" b="1" u="sng" dirty="0" smtClean="0">
                <a:solidFill>
                  <a:schemeClr val="accent1"/>
                </a:solidFill>
                <a:latin typeface="+mj-ea"/>
                <a:ea typeface="+mj-ea"/>
              </a:rPr>
              <a:t>】</a:t>
            </a: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000" b="1" dirty="0" smtClean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ja-JP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■会員数：２２名（８月３１日現在）</a:t>
            </a:r>
            <a:endParaRPr lang="en-US" altLang="ja-JP" sz="2400" b="1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ja-JP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　　男性　１６名、女性　６名　（女性比率：２７．３％）</a:t>
            </a:r>
            <a:endParaRPr lang="en-US" altLang="ja-JP" sz="2400" b="1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endParaRPr lang="en-US" altLang="ja-JP" sz="8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　■年齢構成　　　　　　　　　　　　　　　■地域構成</a:t>
            </a:r>
            <a:endParaRPr lang="en-US" altLang="ja-JP" sz="2400" b="1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ja-JP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　　平均年齢：５０．２７歳　　 　　　　　　　・鹿児島県　 １２名</a:t>
            </a:r>
            <a:endParaRPr lang="en-US" altLang="ja-JP" sz="2400" b="1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　　　　　　・８０代　　　</a:t>
            </a:r>
            <a:r>
              <a:rPr lang="en-US" altLang="ja-JP" sz="2400" b="1" dirty="0" smtClean="0">
                <a:solidFill>
                  <a:srgbClr val="000000"/>
                </a:solidFill>
                <a:latin typeface="+mj-ea"/>
                <a:ea typeface="+mj-ea"/>
              </a:rPr>
              <a:t>1</a:t>
            </a:r>
            <a:r>
              <a:rPr lang="ja-JP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名　　　 　　　　　　　・宮崎県　　　  ６名</a:t>
            </a:r>
            <a:endParaRPr lang="en-US" altLang="ja-JP" sz="2400" b="1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ja-JP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　　　　　・７０代　　　１名　　　　　　　　　　・福岡県　　　  ２名</a:t>
            </a:r>
            <a:endParaRPr lang="en-US" altLang="ja-JP" sz="2400" b="1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ja-JP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　　　　　・６０代　　　３名　　　　　　　　　　・神奈川県　　 １名</a:t>
            </a:r>
            <a:endParaRPr lang="en-US" altLang="ja-JP" sz="2400" b="1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ja-JP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　　　　　・５０代　　　３名　　　　　　　　　　・フィリピン　　 １名</a:t>
            </a:r>
            <a:endParaRPr lang="en-US" altLang="ja-JP" sz="2400" b="1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　　　　　　・４０代　　１３名</a:t>
            </a:r>
            <a:endParaRPr lang="en-US" altLang="ja-JP" sz="2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　　　　　　・３０代　　　１名</a:t>
            </a:r>
            <a:endParaRPr lang="en-US" altLang="ja-JP" sz="2400" b="1" dirty="0" smtClean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mtClean="0">
                <a:latin typeface="Arial Narrow" pitchFamily="34" charset="0"/>
              </a:rPr>
              <a:t>［２７３０ジャパンカレントロータリーＥクラブ］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000" b="1" dirty="0" smtClean="0">
                <a:solidFill>
                  <a:srgbClr val="01B4E7"/>
                </a:solidFill>
                <a:latin typeface="ＭＳ Ｐゴシック" panose="020B0600070205080204" pitchFamily="50" charset="-128"/>
              </a:rPr>
              <a:t>Ｅクラブに入会して良かったと思えるように</a:t>
            </a:r>
            <a:endParaRPr lang="en-US" altLang="ja-JP" sz="2000" b="1" dirty="0" smtClean="0">
              <a:solidFill>
                <a:srgbClr val="01B4E7"/>
              </a:solidFill>
              <a:latin typeface="ＭＳ Ｐゴシック" panose="020B0600070205080204" pitchFamily="50" charset="-128"/>
            </a:endParaRPr>
          </a:p>
          <a:p>
            <a:pPr marL="0" indent="0" algn="ctr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ja-JP" altLang="en-US" sz="2000" b="1" dirty="0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「例会の充実」　「つながりを深める」　「活動を楽しむ」</a:t>
            </a:r>
            <a:endParaRPr lang="en-US" altLang="ja-JP" sz="2000" b="1" dirty="0" smtClean="0">
              <a:solidFill>
                <a:srgbClr val="000000"/>
              </a:solidFill>
              <a:latin typeface="ＭＳ Ｐゴシック" panose="020B0600070205080204" pitchFamily="50" charset="-128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endParaRPr lang="en-US" altLang="ja-JP" sz="1600" b="1" dirty="0" smtClean="0">
              <a:solidFill>
                <a:srgbClr val="01B4E7"/>
              </a:solidFill>
              <a:latin typeface="ＭＳ Ｐゴシック" panose="020B0600070205080204" pitchFamily="50" charset="-128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altLang="ja-JP" sz="1600" b="1" dirty="0" smtClean="0">
                <a:solidFill>
                  <a:srgbClr val="01B4E7"/>
                </a:solidFill>
                <a:latin typeface="ＭＳ Ｐゴシック" panose="020B0600070205080204" pitchFamily="50" charset="-128"/>
              </a:rPr>
              <a:t>【</a:t>
            </a:r>
            <a:r>
              <a:rPr lang="ja-JP" altLang="en-US" sz="1600" b="1" dirty="0" smtClean="0">
                <a:solidFill>
                  <a:srgbClr val="01B4E7"/>
                </a:solidFill>
                <a:latin typeface="ＭＳ Ｐゴシック" panose="020B0600070205080204" pitchFamily="50" charset="-128"/>
              </a:rPr>
              <a:t>例会の充実</a:t>
            </a:r>
            <a:r>
              <a:rPr lang="en-US" altLang="ja-JP" sz="1600" b="1" dirty="0" smtClean="0">
                <a:solidFill>
                  <a:srgbClr val="01B4E7"/>
                </a:solidFill>
                <a:latin typeface="ＭＳ Ｐゴシック" panose="020B0600070205080204" pitchFamily="50" charset="-128"/>
              </a:rPr>
              <a:t>】</a:t>
            </a:r>
          </a:p>
          <a:p>
            <a:pPr eaLnBrk="1" hangingPunct="1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ja-JP" altLang="en-US" sz="1600" b="1" dirty="0" smtClean="0">
                <a:latin typeface="ＭＳ Ｐゴシック" panose="020B0600070205080204" pitchFamily="50" charset="-128"/>
              </a:rPr>
              <a:t>人生の先輩から学ぶ　・・・　菊地パストガバナーの卓話　「一生成香」</a:t>
            </a:r>
            <a:endParaRPr lang="en-US" altLang="ja-JP" sz="1600" b="1" dirty="0" smtClean="0">
              <a:latin typeface="ＭＳ Ｐゴシック" panose="020B0600070205080204" pitchFamily="50" charset="-128"/>
            </a:endParaRPr>
          </a:p>
          <a:p>
            <a:pPr eaLnBrk="1" hangingPunct="1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ja-JP" altLang="en-US" sz="1600" b="1" dirty="0" smtClean="0">
                <a:latin typeface="ＭＳ Ｐゴシック" panose="020B0600070205080204" pitchFamily="50" charset="-128"/>
              </a:rPr>
              <a:t>参加型の例会　・・・　会員全員が卓話を担当　「自己紹介」　「私の職業奉仕」</a:t>
            </a:r>
            <a:endParaRPr lang="en-US" altLang="ja-JP" sz="1600" b="1" dirty="0" smtClean="0">
              <a:latin typeface="ＭＳ Ｐゴシック" panose="020B0600070205080204" pitchFamily="50" charset="-128"/>
            </a:endParaRPr>
          </a:p>
          <a:p>
            <a:pPr eaLnBrk="1" hangingPunct="1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ja-JP" altLang="en-US" sz="1600" b="1" dirty="0" smtClean="0">
                <a:latin typeface="ＭＳ Ｐゴシック" panose="020B0600070205080204" pitchFamily="50" charset="-128"/>
              </a:rPr>
              <a:t>ロータリーを知る、学ぶ　・・・　部門長等の卓話</a:t>
            </a:r>
            <a:endParaRPr lang="en-US" altLang="ja-JP" sz="1600" b="1" dirty="0" smtClean="0">
              <a:latin typeface="ＭＳ Ｐゴシック" panose="020B0600070205080204" pitchFamily="50" charset="-128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altLang="ja-JP" sz="1600" b="1" dirty="0" smtClean="0">
                <a:solidFill>
                  <a:srgbClr val="01B4E7"/>
                </a:solidFill>
                <a:latin typeface="ＭＳ Ｐゴシック" panose="020B0600070205080204" pitchFamily="50" charset="-128"/>
              </a:rPr>
              <a:t>【</a:t>
            </a:r>
            <a:r>
              <a:rPr lang="ja-JP" altLang="en-US" sz="1600" b="1" dirty="0">
                <a:solidFill>
                  <a:srgbClr val="01B4E7"/>
                </a:solidFill>
                <a:latin typeface="ＭＳ Ｐゴシック" panose="020B0600070205080204" pitchFamily="50" charset="-128"/>
              </a:rPr>
              <a:t>クラブ</a:t>
            </a:r>
            <a:r>
              <a:rPr lang="ja-JP" altLang="en-US" sz="1600" b="1" dirty="0" smtClean="0">
                <a:solidFill>
                  <a:srgbClr val="01B4E7"/>
                </a:solidFill>
                <a:latin typeface="ＭＳ Ｐゴシック" panose="020B0600070205080204" pitchFamily="50" charset="-128"/>
              </a:rPr>
              <a:t>親睦</a:t>
            </a:r>
            <a:r>
              <a:rPr lang="en-US" altLang="ja-JP" sz="1600" b="1" dirty="0" smtClean="0">
                <a:solidFill>
                  <a:srgbClr val="01B4E7"/>
                </a:solidFill>
                <a:latin typeface="ＭＳ Ｐゴシック" panose="020B0600070205080204" pitchFamily="50" charset="-128"/>
              </a:rPr>
              <a:t>】</a:t>
            </a:r>
            <a:r>
              <a:rPr lang="ja-JP" altLang="en-US" sz="1600" b="1" dirty="0" smtClean="0">
                <a:solidFill>
                  <a:srgbClr val="01B4E7"/>
                </a:solidFill>
                <a:latin typeface="ＭＳ Ｐゴシック" panose="020B0600070205080204" pitchFamily="50" charset="-128"/>
              </a:rPr>
              <a:t>　</a:t>
            </a:r>
            <a:endParaRPr lang="en-US" altLang="ja-JP" sz="1600" b="1" dirty="0" smtClean="0">
              <a:solidFill>
                <a:srgbClr val="01B4E7"/>
              </a:solidFill>
              <a:latin typeface="ＭＳ Ｐゴシック" panose="020B0600070205080204" pitchFamily="50" charset="-128"/>
            </a:endParaRPr>
          </a:p>
          <a:p>
            <a:pPr eaLnBrk="1" hangingPunct="1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ja-JP" altLang="en-US" sz="1600" b="1" dirty="0" smtClean="0">
                <a:latin typeface="ＭＳ Ｐゴシック" panose="020B0600070205080204" pitchFamily="50" charset="-128"/>
              </a:rPr>
              <a:t>地区行事への参加を積極的に！</a:t>
            </a:r>
            <a:endParaRPr lang="en-US" altLang="ja-JP" sz="1600" dirty="0" smtClean="0">
              <a:latin typeface="ＭＳ Ｐゴシック" panose="020B0600070205080204" pitchFamily="50" charset="-128"/>
            </a:endParaRPr>
          </a:p>
          <a:p>
            <a:pPr eaLnBrk="1" hangingPunct="1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ja-JP" altLang="en-US" sz="1600" b="1" dirty="0" smtClean="0">
                <a:latin typeface="ＭＳ Ｐゴシック" panose="020B0600070205080204" pitchFamily="50" charset="-128"/>
              </a:rPr>
              <a:t>集まれる人が集まれる地域で集まり、語り合おう！　（ミニ親睦会）</a:t>
            </a:r>
            <a:endParaRPr lang="en-US" altLang="ja-JP" sz="1600" b="1" dirty="0" smtClean="0">
              <a:latin typeface="ＭＳ Ｐゴシック" panose="020B0600070205080204" pitchFamily="50" charset="-128"/>
            </a:endParaRPr>
          </a:p>
          <a:p>
            <a:pPr eaLnBrk="1" hangingPunct="1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ja-JP" altLang="en-US" sz="1600" b="1" dirty="0" smtClean="0">
                <a:latin typeface="ＭＳ Ｐゴシック" panose="020B0600070205080204" pitchFamily="50" charset="-128"/>
              </a:rPr>
              <a:t>クラブ</a:t>
            </a:r>
            <a:r>
              <a:rPr lang="ja-JP" altLang="en-US" sz="1600" b="1" dirty="0">
                <a:latin typeface="ＭＳ Ｐゴシック" panose="020B0600070205080204" pitchFamily="50" charset="-128"/>
              </a:rPr>
              <a:t>で実施する行事（ガバナー公式訪問・総会・創立記念例会等）へは、積極的に参加しよう</a:t>
            </a:r>
            <a:r>
              <a:rPr lang="ja-JP" altLang="en-US" sz="1600" b="1" dirty="0" smtClean="0">
                <a:latin typeface="ＭＳ Ｐゴシック" panose="020B0600070205080204" pitchFamily="50" charset="-128"/>
              </a:rPr>
              <a:t>！</a:t>
            </a:r>
            <a:endParaRPr lang="en-US" altLang="ja-JP" sz="1600" b="1" dirty="0" smtClean="0">
              <a:latin typeface="ＭＳ Ｐゴシック" panose="020B0600070205080204" pitchFamily="50" charset="-128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altLang="ja-JP" sz="1600" b="1" dirty="0" smtClean="0">
                <a:solidFill>
                  <a:srgbClr val="01B4E7"/>
                </a:solidFill>
                <a:latin typeface="ＭＳ Ｐゴシック" panose="020B0600070205080204" pitchFamily="50" charset="-128"/>
              </a:rPr>
              <a:t>【</a:t>
            </a:r>
            <a:r>
              <a:rPr lang="ja-JP" altLang="en-US" sz="1600" b="1" dirty="0" smtClean="0">
                <a:solidFill>
                  <a:srgbClr val="01B4E7"/>
                </a:solidFill>
                <a:latin typeface="ＭＳ Ｐゴシック" panose="020B0600070205080204" pitchFamily="50" charset="-128"/>
              </a:rPr>
              <a:t>奉仕活動</a:t>
            </a:r>
            <a:r>
              <a:rPr lang="en-US" altLang="ja-JP" sz="1600" b="1" dirty="0" smtClean="0">
                <a:solidFill>
                  <a:srgbClr val="01B4E7"/>
                </a:solidFill>
                <a:latin typeface="ＭＳ Ｐゴシック" panose="020B0600070205080204" pitchFamily="50" charset="-128"/>
              </a:rPr>
              <a:t>】</a:t>
            </a:r>
          </a:p>
          <a:p>
            <a:pPr eaLnBrk="1" hangingPunct="1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ja-JP" altLang="en-US" sz="1600" b="1" dirty="0" smtClean="0">
                <a:latin typeface="ＭＳ Ｐゴシック" panose="020B0600070205080204" pitchFamily="50" charset="-128"/>
              </a:rPr>
              <a:t>できることをできるところで！　・・・　ポリオの街頭募金，他クラブの活動に参加</a:t>
            </a:r>
            <a:endParaRPr lang="en-US" altLang="ja-JP" sz="1600" b="1" dirty="0" smtClean="0">
              <a:latin typeface="ＭＳ Ｐゴシック" panose="020B0600070205080204" pitchFamily="50" charset="-128"/>
            </a:endParaRPr>
          </a:p>
          <a:p>
            <a:pPr marL="0" indent="0" eaLnBrk="1" hangingPunct="1">
              <a:spcAft>
                <a:spcPts val="300"/>
              </a:spcAft>
              <a:buFont typeface="Arial" pitchFamily="34" charset="0"/>
              <a:buNone/>
              <a:defRPr/>
            </a:pPr>
            <a:endParaRPr lang="en-US" altLang="ja-JP" sz="1600" b="1" dirty="0">
              <a:latin typeface="ＭＳ Ｐゴシック" panose="020B0600070205080204" pitchFamily="50" charset="-128"/>
            </a:endParaRPr>
          </a:p>
          <a:p>
            <a:pPr eaLnBrk="1" hangingPunct="1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endParaRPr lang="en-US" altLang="ja-JP" sz="1600" b="1" dirty="0">
              <a:latin typeface="ＭＳ Ｐゴシック" panose="020B0600070205080204" pitchFamily="50" charset="-128"/>
            </a:endParaRPr>
          </a:p>
        </p:txBody>
      </p:sp>
      <p:sp>
        <p:nvSpPr>
          <p:cNvPr id="4" name="1 つの角を切り取った四角形 3"/>
          <p:cNvSpPr/>
          <p:nvPr/>
        </p:nvSpPr>
        <p:spPr>
          <a:xfrm>
            <a:off x="7010400" y="6324600"/>
            <a:ext cx="838200" cy="304800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kumimoji="1" lang="ja-JP" altLang="en-US" sz="1050" dirty="0">
                <a:hlinkClick r:id="rId2" action="ppaction://hlinksldjump"/>
              </a:rPr>
              <a:t>活動記録</a:t>
            </a:r>
            <a:endParaRPr kumimoji="1" lang="ja-JP" alt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ctrTitle"/>
          </p:nvPr>
        </p:nvSpPr>
        <p:spPr bwMode="auto">
          <a:xfrm>
            <a:off x="309563" y="2667000"/>
            <a:ext cx="88392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z="4800" smtClean="0">
                <a:latin typeface="Arial Narrow" pitchFamily="34" charset="0"/>
              </a:rPr>
              <a:t>活　動　状　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ja-JP" altLang="en-US" sz="32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報道機関への創立発表（</a:t>
            </a:r>
            <a:r>
              <a:rPr lang="en-US" altLang="ja-JP" sz="32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2014.7.22</a:t>
            </a:r>
            <a:r>
              <a:rPr lang="ja-JP" altLang="en-US" sz="32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）</a:t>
            </a:r>
            <a:r>
              <a:rPr kumimoji="1" lang="ja-JP" altLang="en-US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県庁記者クラブ</a:t>
            </a:r>
          </a:p>
        </p:txBody>
      </p:sp>
      <p:pic>
        <p:nvPicPr>
          <p:cNvPr id="2560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220788"/>
            <a:ext cx="6029325" cy="452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z="32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認証状伝達式　（</a:t>
            </a:r>
            <a:r>
              <a:rPr kumimoji="1" lang="en-US" altLang="ja-JP" sz="32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2014-15</a:t>
            </a:r>
            <a:r>
              <a:rPr kumimoji="1" lang="ja-JP" altLang="en-US" sz="32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年度）</a:t>
            </a:r>
          </a:p>
        </p:txBody>
      </p:sp>
      <p:pic>
        <p:nvPicPr>
          <p:cNvPr id="2662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219200"/>
            <a:ext cx="60356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z="32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ガバナー公式訪問　（</a:t>
            </a:r>
            <a:r>
              <a:rPr kumimoji="1" lang="en-US" altLang="ja-JP" sz="32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2015-16</a:t>
            </a:r>
            <a:r>
              <a:rPr kumimoji="1" lang="ja-JP" altLang="en-US" sz="3200" smtClean="0">
                <a:latin typeface="AR P丸ゴシック体M04" pitchFamily="50" charset="-128"/>
                <a:ea typeface="AR P丸ゴシック体M04" pitchFamily="50" charset="-128"/>
                <a:cs typeface="Arial Narrow" pitchFamily="34" charset="0"/>
              </a:rPr>
              <a:t>年度）</a:t>
            </a:r>
          </a:p>
        </p:txBody>
      </p:sp>
      <p:sp>
        <p:nvSpPr>
          <p:cNvPr id="27651" name="コンテンツ プレースホルダー 1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>
              <a:latin typeface="Georgia" pitchFamily="18" charset="0"/>
            </a:endParaRPr>
          </a:p>
        </p:txBody>
      </p:sp>
      <p:pic>
        <p:nvPicPr>
          <p:cNvPr id="27652" name="Picture 6" descr="C:\Users\USER\Desktop\活動の様子\P107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95388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C:\Users\USER\Desktop\活動の様子\P10706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84275"/>
            <a:ext cx="3367088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Users\USER\Desktop\活動の様子\P10706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19525"/>
            <a:ext cx="360203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23215</TotalTime>
  <Words>382</Words>
  <Application>Microsoft Office PowerPoint</Application>
  <PresentationFormat>画面に合わせる (4:3)</PresentationFormat>
  <Paragraphs>147</Paragraphs>
  <Slides>38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38</vt:i4>
      </vt:variant>
    </vt:vector>
  </HeadingPairs>
  <TitlesOfParts>
    <vt:vector size="54" baseType="lpstr">
      <vt:lpstr>AR P丸ゴシック体M</vt:lpstr>
      <vt:lpstr>AR P丸ゴシック体M04</vt:lpstr>
      <vt:lpstr>AR丸ゴシック体M04</vt:lpstr>
      <vt:lpstr>MS PGothic</vt:lpstr>
      <vt:lpstr>MS PGothic</vt:lpstr>
      <vt:lpstr>MS Mincho</vt:lpstr>
      <vt:lpstr>ヒラギノ角ゴ Pro W3</vt:lpstr>
      <vt:lpstr>Arial</vt:lpstr>
      <vt:lpstr>Arial Narrow</vt:lpstr>
      <vt:lpstr>Arial Narrow Bold</vt:lpstr>
      <vt:lpstr>Calibri</vt:lpstr>
      <vt:lpstr>Georgia</vt:lpstr>
      <vt:lpstr>Wingdings</vt:lpstr>
      <vt:lpstr>Communications_white</vt:lpstr>
      <vt:lpstr>Custom Design</vt:lpstr>
      <vt:lpstr>2_Custom Design</vt:lpstr>
      <vt:lpstr>PowerPoint プレゼンテーション</vt:lpstr>
      <vt:lpstr>［ロータリーＥクラブ　（Rotary E-Club）］</vt:lpstr>
      <vt:lpstr>［２７３０ジャパンカレントロータリーＥクラブ］</vt:lpstr>
      <vt:lpstr>［２７３０ジャパンカレントロータリーＥクラブ］</vt:lpstr>
      <vt:lpstr>［２７３０ジャパンカレントロータリーＥクラブ］</vt:lpstr>
      <vt:lpstr>活　動　状　況</vt:lpstr>
      <vt:lpstr>報道機関への創立発表（2014.7.22）県庁記者クラブ</vt:lpstr>
      <vt:lpstr>認証状伝達式　（2014-15年度）</vt:lpstr>
      <vt:lpstr>ガバナー公式訪問　（2015-16年度）</vt:lpstr>
      <vt:lpstr>地区大会　（2015-16年度）</vt:lpstr>
      <vt:lpstr>地区大会　クラブ懇親会（２０１５－２０１６年度）</vt:lpstr>
      <vt:lpstr>地区研修協議会　（2015-16年度）</vt:lpstr>
      <vt:lpstr>ポリオ街頭募金活動　（2014-15年度）</vt:lpstr>
      <vt:lpstr>ポリオ街頭募金活動　（2015-16年度）</vt:lpstr>
      <vt:lpstr>東南ＲＣ献血活動への協力アミュプラザ鹿児島</vt:lpstr>
      <vt:lpstr>全国Ｅクラブフォーラム（２０１５－２０１６年度）</vt:lpstr>
      <vt:lpstr>全国Ｅクラブフォーラム（２０１５－２０１６年度）</vt:lpstr>
      <vt:lpstr>メークアップの状況</vt:lpstr>
      <vt:lpstr>年度別メークアップ人数の推移</vt:lpstr>
      <vt:lpstr>メークアップ人数と回数上位者（２０１５－２０１６年度）</vt:lpstr>
      <vt:lpstr>都城ＲＣのメークアップ状況（２０１５ー２０１６年度）</vt:lpstr>
      <vt:lpstr>メークアップの方法について</vt:lpstr>
      <vt:lpstr>メークアップの流れ</vt:lpstr>
      <vt:lpstr>例会場画面１（例会場トップ）</vt:lpstr>
      <vt:lpstr>例会場画面2（メークアップ入り口）</vt:lpstr>
      <vt:lpstr>例会場画面3（メークアップ会員登録）</vt:lpstr>
      <vt:lpstr>例会場画面4（会員登録入り口）</vt:lpstr>
      <vt:lpstr>例会場画面5（会員登録内容入力）</vt:lpstr>
      <vt:lpstr>例会場画面6（会員登録ボタン）</vt:lpstr>
      <vt:lpstr>例会場画面7（ログイン画面）</vt:lpstr>
      <vt:lpstr>例会場画面8（例会参加ボタン）</vt:lpstr>
      <vt:lpstr>例会場画面9（例会画面）</vt:lpstr>
      <vt:lpstr>例会場画面10（コメント入力画面）</vt:lpstr>
      <vt:lpstr>例会場画面11（メークアップ確認）</vt:lpstr>
      <vt:lpstr>例会場画面12（メークアップ料支払い）</vt:lpstr>
      <vt:lpstr>例会場画面13（メーキャップ支払内容確認）</vt:lpstr>
      <vt:lpstr>例会場画面14（支払完了ボタン）</vt:lpstr>
      <vt:lpstr>【２７３０ジャパンカレントロータリーＥクラブ】</vt:lpstr>
    </vt:vector>
  </TitlesOfParts>
  <Company>Rotary 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吉永 由香</cp:lastModifiedBy>
  <cp:revision>716</cp:revision>
  <cp:lastPrinted>2013-04-11T19:55:04Z</cp:lastPrinted>
  <dcterms:created xsi:type="dcterms:W3CDTF">2010-04-16T20:11:30Z</dcterms:created>
  <dcterms:modified xsi:type="dcterms:W3CDTF">2016-09-01T23:35:43Z</dcterms:modified>
</cp:coreProperties>
</file>