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177"/>
  </p:notesMasterIdLst>
  <p:handoutMasterIdLst>
    <p:handoutMasterId r:id="rId178"/>
  </p:handoutMasterIdLst>
  <p:sldIdLst>
    <p:sldId id="264" r:id="rId4"/>
    <p:sldId id="512" r:id="rId5"/>
    <p:sldId id="511" r:id="rId6"/>
    <p:sldId id="260" r:id="rId7"/>
    <p:sldId id="510" r:id="rId8"/>
    <p:sldId id="267" r:id="rId9"/>
    <p:sldId id="266" r:id="rId10"/>
    <p:sldId id="261" r:id="rId11"/>
    <p:sldId id="268" r:id="rId12"/>
    <p:sldId id="265" r:id="rId13"/>
    <p:sldId id="269"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540" r:id="rId27"/>
    <p:sldId id="337" r:id="rId28"/>
    <p:sldId id="282" r:id="rId29"/>
    <p:sldId id="283" r:id="rId30"/>
    <p:sldId id="284" r:id="rId31"/>
    <p:sldId id="340" r:id="rId32"/>
    <p:sldId id="341" r:id="rId33"/>
    <p:sldId id="390" r:id="rId34"/>
    <p:sldId id="286" r:id="rId35"/>
    <p:sldId id="544" r:id="rId36"/>
    <p:sldId id="543" r:id="rId37"/>
    <p:sldId id="391" r:id="rId38"/>
    <p:sldId id="396" r:id="rId39"/>
    <p:sldId id="401" r:id="rId40"/>
    <p:sldId id="399" r:id="rId41"/>
    <p:sldId id="400" r:id="rId42"/>
    <p:sldId id="474" r:id="rId43"/>
    <p:sldId id="478" r:id="rId44"/>
    <p:sldId id="476" r:id="rId45"/>
    <p:sldId id="477" r:id="rId46"/>
    <p:sldId id="397" r:id="rId47"/>
    <p:sldId id="406" r:id="rId48"/>
    <p:sldId id="405" r:id="rId49"/>
    <p:sldId id="291" r:id="rId50"/>
    <p:sldId id="423" r:id="rId51"/>
    <p:sldId id="292" r:id="rId52"/>
    <p:sldId id="404" r:id="rId53"/>
    <p:sldId id="301" r:id="rId54"/>
    <p:sldId id="302" r:id="rId55"/>
    <p:sldId id="303" r:id="rId56"/>
    <p:sldId id="304" r:id="rId57"/>
    <p:sldId id="305" r:id="rId58"/>
    <p:sldId id="306" r:id="rId59"/>
    <p:sldId id="307" r:id="rId60"/>
    <p:sldId id="519" r:id="rId61"/>
    <p:sldId id="518" r:id="rId62"/>
    <p:sldId id="517" r:id="rId63"/>
    <p:sldId id="522" r:id="rId64"/>
    <p:sldId id="521" r:id="rId65"/>
    <p:sldId id="524" r:id="rId66"/>
    <p:sldId id="523" r:id="rId67"/>
    <p:sldId id="516" r:id="rId68"/>
    <p:sldId id="515" r:id="rId69"/>
    <p:sldId id="308" r:id="rId70"/>
    <p:sldId id="343" r:id="rId71"/>
    <p:sldId id="309" r:id="rId72"/>
    <p:sldId id="433" r:id="rId73"/>
    <p:sldId id="434" r:id="rId74"/>
    <p:sldId id="310" r:id="rId75"/>
    <p:sldId id="311" r:id="rId76"/>
    <p:sldId id="424" r:id="rId77"/>
    <p:sldId id="312" r:id="rId78"/>
    <p:sldId id="313" r:id="rId79"/>
    <p:sldId id="425" r:id="rId80"/>
    <p:sldId id="315" r:id="rId81"/>
    <p:sldId id="316" r:id="rId82"/>
    <p:sldId id="317" r:id="rId83"/>
    <p:sldId id="318" r:id="rId84"/>
    <p:sldId id="319" r:id="rId85"/>
    <p:sldId id="320" r:id="rId86"/>
    <p:sldId id="321" r:id="rId87"/>
    <p:sldId id="322" r:id="rId88"/>
    <p:sldId id="325" r:id="rId89"/>
    <p:sldId id="327" r:id="rId90"/>
    <p:sldId id="328" r:id="rId91"/>
    <p:sldId id="329" r:id="rId92"/>
    <p:sldId id="330" r:id="rId93"/>
    <p:sldId id="331" r:id="rId94"/>
    <p:sldId id="333" r:id="rId95"/>
    <p:sldId id="332" r:id="rId96"/>
    <p:sldId id="334" r:id="rId97"/>
    <p:sldId id="525" r:id="rId98"/>
    <p:sldId id="531" r:id="rId99"/>
    <p:sldId id="537" r:id="rId100"/>
    <p:sldId id="530" r:id="rId101"/>
    <p:sldId id="536" r:id="rId102"/>
    <p:sldId id="535" r:id="rId103"/>
    <p:sldId id="534" r:id="rId104"/>
    <p:sldId id="539" r:id="rId105"/>
    <p:sldId id="533" r:id="rId106"/>
    <p:sldId id="538" r:id="rId107"/>
    <p:sldId id="532" r:id="rId108"/>
    <p:sldId id="367" r:id="rId109"/>
    <p:sldId id="368" r:id="rId110"/>
    <p:sldId id="369" r:id="rId111"/>
    <p:sldId id="426" r:id="rId112"/>
    <p:sldId id="370" r:id="rId113"/>
    <p:sldId id="371" r:id="rId114"/>
    <p:sldId id="372" r:id="rId115"/>
    <p:sldId id="373" r:id="rId116"/>
    <p:sldId id="374" r:id="rId117"/>
    <p:sldId id="375" r:id="rId118"/>
    <p:sldId id="344" r:id="rId119"/>
    <p:sldId id="359" r:id="rId120"/>
    <p:sldId id="345" r:id="rId121"/>
    <p:sldId id="346" r:id="rId122"/>
    <p:sldId id="483" r:id="rId123"/>
    <p:sldId id="454" r:id="rId124"/>
    <p:sldId id="455" r:id="rId125"/>
    <p:sldId id="456" r:id="rId126"/>
    <p:sldId id="457" r:id="rId127"/>
    <p:sldId id="458" r:id="rId128"/>
    <p:sldId id="459" r:id="rId129"/>
    <p:sldId id="356" r:id="rId130"/>
    <p:sldId id="466" r:id="rId131"/>
    <p:sldId id="467" r:id="rId132"/>
    <p:sldId id="471" r:id="rId133"/>
    <p:sldId id="468" r:id="rId134"/>
    <p:sldId id="469" r:id="rId135"/>
    <p:sldId id="470" r:id="rId136"/>
    <p:sldId id="488" r:id="rId137"/>
    <p:sldId id="487" r:id="rId138"/>
    <p:sldId id="486" r:id="rId139"/>
    <p:sldId id="491" r:id="rId140"/>
    <p:sldId id="490" r:id="rId141"/>
    <p:sldId id="489" r:id="rId142"/>
    <p:sldId id="541" r:id="rId143"/>
    <p:sldId id="495" r:id="rId144"/>
    <p:sldId id="494" r:id="rId145"/>
    <p:sldId id="493" r:id="rId146"/>
    <p:sldId id="492" r:id="rId147"/>
    <p:sldId id="497" r:id="rId148"/>
    <p:sldId id="496" r:id="rId149"/>
    <p:sldId id="502" r:id="rId150"/>
    <p:sldId id="501" r:id="rId151"/>
    <p:sldId id="500" r:id="rId152"/>
    <p:sldId id="499" r:id="rId153"/>
    <p:sldId id="542" r:id="rId154"/>
    <p:sldId id="506" r:id="rId155"/>
    <p:sldId id="484" r:id="rId156"/>
    <p:sldId id="509" r:id="rId157"/>
    <p:sldId id="410" r:id="rId158"/>
    <p:sldId id="407" r:id="rId159"/>
    <p:sldId id="430" r:id="rId160"/>
    <p:sldId id="446" r:id="rId161"/>
    <p:sldId id="409" r:id="rId162"/>
    <p:sldId id="415" r:id="rId163"/>
    <p:sldId id="414" r:id="rId164"/>
    <p:sldId id="413" r:id="rId165"/>
    <p:sldId id="431" r:id="rId166"/>
    <p:sldId id="416" r:id="rId167"/>
    <p:sldId id="419" r:id="rId168"/>
    <p:sldId id="432" r:id="rId169"/>
    <p:sldId id="412" r:id="rId170"/>
    <p:sldId id="417" r:id="rId171"/>
    <p:sldId id="411" r:id="rId172"/>
    <p:sldId id="442" r:id="rId173"/>
    <p:sldId id="445" r:id="rId174"/>
    <p:sldId id="389" r:id="rId175"/>
    <p:sldId id="358" r:id="rId176"/>
  </p:sldIdLst>
  <p:sldSz cx="9144000" cy="6858000" type="screen4x3"/>
  <p:notesSz cx="6888163" cy="100203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86" autoAdjust="0"/>
    <p:restoredTop sz="94660"/>
  </p:normalViewPr>
  <p:slideViewPr>
    <p:cSldViewPr>
      <p:cViewPr>
        <p:scale>
          <a:sx n="66" d="100"/>
          <a:sy n="66" d="100"/>
        </p:scale>
        <p:origin x="-126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theme" Target="theme/theme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tableStyles" Target="tableStyle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notesMaster" Target="notesMasters/notesMaster1.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viewProps" Target="viewProps.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886D5B63-E63A-41DF-A6DE-4CA6EC2533F7}" type="datetimeFigureOut">
              <a:rPr kumimoji="1" lang="ja-JP" altLang="en-US" smtClean="0"/>
              <a:t>2015/2/22</a:t>
            </a:fld>
            <a:endParaRPr kumimoji="1" lang="ja-JP" altLang="en-US"/>
          </a:p>
        </p:txBody>
      </p:sp>
      <p:sp>
        <p:nvSpPr>
          <p:cNvPr id="4" name="フッター プレースホルダー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4F1BA590-3440-412F-9497-BF34A54A7A1E}" type="slidenum">
              <a:rPr kumimoji="1" lang="ja-JP" altLang="en-US" smtClean="0"/>
              <a:t>‹#›</a:t>
            </a:fld>
            <a:endParaRPr kumimoji="1" lang="ja-JP" altLang="en-US"/>
          </a:p>
        </p:txBody>
      </p:sp>
    </p:spTree>
    <p:extLst>
      <p:ext uri="{BB962C8B-B14F-4D97-AF65-F5344CB8AC3E}">
        <p14:creationId xmlns:p14="http://schemas.microsoft.com/office/powerpoint/2010/main" val="8659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1015"/>
          </a:xfrm>
          <a:prstGeom prst="rect">
            <a:avLst/>
          </a:prstGeom>
        </p:spPr>
        <p:txBody>
          <a:bodyPr vert="horz" lIns="96616" tIns="48308" rIns="96616" bIns="48308"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901698" y="0"/>
            <a:ext cx="2984871" cy="501015"/>
          </a:xfrm>
          <a:prstGeom prst="rect">
            <a:avLst/>
          </a:prstGeom>
        </p:spPr>
        <p:txBody>
          <a:bodyPr vert="horz" lIns="96616" tIns="48308" rIns="96616" bIns="48308" rtlCol="0"/>
          <a:lstStyle>
            <a:lvl1pPr algn="r" fontAlgn="auto">
              <a:spcBef>
                <a:spcPts val="0"/>
              </a:spcBef>
              <a:spcAft>
                <a:spcPts val="0"/>
              </a:spcAft>
              <a:defRPr sz="1300" smtClean="0">
                <a:latin typeface="+mn-lt"/>
                <a:ea typeface="+mn-ea"/>
              </a:defRPr>
            </a:lvl1pPr>
          </a:lstStyle>
          <a:p>
            <a:pPr>
              <a:defRPr/>
            </a:pPr>
            <a:fld id="{4DF20C93-6812-4C1C-9A4B-BD16239FB7FC}" type="datetimeFigureOut">
              <a:rPr lang="ja-JP" altLang="en-US"/>
              <a:pPr>
                <a:defRPr/>
              </a:pPr>
              <a:t>2015/2/22</a:t>
            </a:fld>
            <a:endParaRPr lang="ja-JP" altLang="en-US"/>
          </a:p>
        </p:txBody>
      </p:sp>
      <p:sp>
        <p:nvSpPr>
          <p:cNvPr id="4" name="スライド イメージ プレースホルダー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ja-JP" altLang="en-US" noProof="0"/>
          </a:p>
        </p:txBody>
      </p:sp>
      <p:sp>
        <p:nvSpPr>
          <p:cNvPr id="5" name="ノート プレースホルダー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fontAlgn="auto">
              <a:spcBef>
                <a:spcPts val="0"/>
              </a:spcBef>
              <a:spcAft>
                <a:spcPts val="0"/>
              </a:spcAft>
              <a:defRPr sz="1300" smtClean="0">
                <a:latin typeface="+mn-lt"/>
                <a:ea typeface="+mn-ea"/>
              </a:defRPr>
            </a:lvl1pPr>
          </a:lstStyle>
          <a:p>
            <a:pPr>
              <a:defRPr/>
            </a:pPr>
            <a:fld id="{9F93FEBB-6CAC-481F-B635-60CA51F6CED3}" type="slidenum">
              <a:rPr lang="ja-JP" altLang="en-US"/>
              <a:pPr>
                <a:defRPr/>
              </a:pPr>
              <a:t>‹#›</a:t>
            </a:fld>
            <a:endParaRPr lang="ja-JP" altLang="en-US"/>
          </a:p>
        </p:txBody>
      </p:sp>
    </p:spTree>
    <p:extLst>
      <p:ext uri="{BB962C8B-B14F-4D97-AF65-F5344CB8AC3E}">
        <p14:creationId xmlns:p14="http://schemas.microsoft.com/office/powerpoint/2010/main" val="457098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a:t>
            </a:fld>
            <a:endParaRPr lang="ja-JP" altLang="en-US"/>
          </a:p>
        </p:txBody>
      </p:sp>
    </p:spTree>
    <p:extLst>
      <p:ext uri="{BB962C8B-B14F-4D97-AF65-F5344CB8AC3E}">
        <p14:creationId xmlns:p14="http://schemas.microsoft.com/office/powerpoint/2010/main" val="464343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10</a:t>
            </a:fld>
            <a:endParaRPr lang="ja-JP" altLang="en-US"/>
          </a:p>
        </p:txBody>
      </p:sp>
    </p:spTree>
    <p:extLst>
      <p:ext uri="{BB962C8B-B14F-4D97-AF65-F5344CB8AC3E}">
        <p14:creationId xmlns:p14="http://schemas.microsoft.com/office/powerpoint/2010/main" val="40500769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107</a:t>
            </a:fld>
            <a:endParaRPr lang="ja-JP" altLang="en-US"/>
          </a:p>
        </p:txBody>
      </p:sp>
    </p:spTree>
    <p:extLst>
      <p:ext uri="{BB962C8B-B14F-4D97-AF65-F5344CB8AC3E}">
        <p14:creationId xmlns:p14="http://schemas.microsoft.com/office/powerpoint/2010/main" val="37608292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108</a:t>
            </a:fld>
            <a:endParaRPr lang="ja-JP" altLang="en-US"/>
          </a:p>
        </p:txBody>
      </p:sp>
    </p:spTree>
    <p:extLst>
      <p:ext uri="{BB962C8B-B14F-4D97-AF65-F5344CB8AC3E}">
        <p14:creationId xmlns:p14="http://schemas.microsoft.com/office/powerpoint/2010/main" val="17088421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110</a:t>
            </a:fld>
            <a:endParaRPr lang="ja-JP" altLang="en-US"/>
          </a:p>
        </p:txBody>
      </p:sp>
    </p:spTree>
    <p:extLst>
      <p:ext uri="{BB962C8B-B14F-4D97-AF65-F5344CB8AC3E}">
        <p14:creationId xmlns:p14="http://schemas.microsoft.com/office/powerpoint/2010/main" val="29606220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111</a:t>
            </a:fld>
            <a:endParaRPr lang="ja-JP" altLang="en-US"/>
          </a:p>
        </p:txBody>
      </p:sp>
    </p:spTree>
    <p:extLst>
      <p:ext uri="{BB962C8B-B14F-4D97-AF65-F5344CB8AC3E}">
        <p14:creationId xmlns:p14="http://schemas.microsoft.com/office/powerpoint/2010/main" val="37445573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112</a:t>
            </a:fld>
            <a:endParaRPr lang="ja-JP" altLang="en-US"/>
          </a:p>
        </p:txBody>
      </p:sp>
    </p:spTree>
    <p:extLst>
      <p:ext uri="{BB962C8B-B14F-4D97-AF65-F5344CB8AC3E}">
        <p14:creationId xmlns:p14="http://schemas.microsoft.com/office/powerpoint/2010/main" val="30293089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113</a:t>
            </a:fld>
            <a:endParaRPr lang="ja-JP" altLang="en-US"/>
          </a:p>
        </p:txBody>
      </p:sp>
    </p:spTree>
    <p:extLst>
      <p:ext uri="{BB962C8B-B14F-4D97-AF65-F5344CB8AC3E}">
        <p14:creationId xmlns:p14="http://schemas.microsoft.com/office/powerpoint/2010/main" val="4997347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114</a:t>
            </a:fld>
            <a:endParaRPr lang="ja-JP" altLang="en-US"/>
          </a:p>
        </p:txBody>
      </p:sp>
    </p:spTree>
    <p:extLst>
      <p:ext uri="{BB962C8B-B14F-4D97-AF65-F5344CB8AC3E}">
        <p14:creationId xmlns:p14="http://schemas.microsoft.com/office/powerpoint/2010/main" val="33774258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115</a:t>
            </a:fld>
            <a:endParaRPr lang="ja-JP" altLang="en-US"/>
          </a:p>
        </p:txBody>
      </p:sp>
    </p:spTree>
    <p:extLst>
      <p:ext uri="{BB962C8B-B14F-4D97-AF65-F5344CB8AC3E}">
        <p14:creationId xmlns:p14="http://schemas.microsoft.com/office/powerpoint/2010/main" val="5659432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1138"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1139"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117</a:t>
            </a:fld>
            <a:endParaRPr lang="ja-JP" altLang="en-US"/>
          </a:p>
        </p:txBody>
      </p:sp>
    </p:spTree>
    <p:extLst>
      <p:ext uri="{BB962C8B-B14F-4D97-AF65-F5344CB8AC3E}">
        <p14:creationId xmlns:p14="http://schemas.microsoft.com/office/powerpoint/2010/main" val="397998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11</a:t>
            </a:fld>
            <a:endParaRPr lang="ja-JP" altLang="en-US"/>
          </a:p>
        </p:txBody>
      </p:sp>
    </p:spTree>
    <p:extLst>
      <p:ext uri="{BB962C8B-B14F-4D97-AF65-F5344CB8AC3E}">
        <p14:creationId xmlns:p14="http://schemas.microsoft.com/office/powerpoint/2010/main" val="25968143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3186"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3187"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bwMode="auto">
          <a:xfrm>
            <a:off x="941388" y="750888"/>
            <a:ext cx="5010150" cy="3757612"/>
          </a:xfrm>
          <a:noFill/>
          <a:ln>
            <a:solidFill>
              <a:srgbClr val="000000"/>
            </a:solidFill>
            <a:miter lim="800000"/>
            <a:headEnd/>
            <a:tailEnd/>
          </a:ln>
        </p:spPr>
      </p:sp>
      <p:sp>
        <p:nvSpPr>
          <p:cNvPr id="110594" name="Rectangle 3"/>
          <p:cNvSpPr>
            <a:spLocks noGrp="1" noChangeArrowheads="1"/>
          </p:cNvSpPr>
          <p:nvPr>
            <p:ph type="body" idx="1"/>
          </p:nvPr>
        </p:nvSpPr>
        <p:spPr bwMode="auto">
          <a:xfrm>
            <a:off x="352381" y="4759643"/>
            <a:ext cx="6111650" cy="4507396"/>
          </a:xfrm>
          <a:noFill/>
        </p:spPr>
        <p:txBody>
          <a:bodyPr wrap="square" lIns="96628" tIns="48315" rIns="96628" bIns="48315" numCol="1" anchor="t" anchorCtr="0" compatLnSpc="1">
            <a:prstTxWarp prst="textNoShape">
              <a:avLst/>
            </a:prstTxWarp>
          </a:bodyPr>
          <a:lstStyle/>
          <a:p>
            <a:pPr>
              <a:spcBef>
                <a:spcPct val="0"/>
              </a:spcBef>
              <a:buFontTx/>
              <a:buChar char="•"/>
            </a:pPr>
            <a:r>
              <a:rPr lang="ja-JP" altLang="en-US" sz="1700">
                <a:latin typeface="Arial" charset="0"/>
              </a:rPr>
              <a:t>ロータリー財団管理委員会は、新しい補助金構成のために、</a:t>
            </a:r>
            <a:r>
              <a:rPr lang="en-US" altLang="ja-JP" sz="1700">
                <a:latin typeface="Arial" charset="0"/>
              </a:rPr>
              <a:t>6</a:t>
            </a:r>
            <a:r>
              <a:rPr lang="ja-JP" altLang="en-US" sz="1700">
                <a:latin typeface="Arial" charset="0"/>
              </a:rPr>
              <a:t>つの重点分野を定めました</a:t>
            </a:r>
            <a:r>
              <a:rPr lang="ja-JP" altLang="en-US" sz="1700" u="sng">
                <a:latin typeface="Arial" charset="0"/>
              </a:rPr>
              <a:t>。これらの分野は、</a:t>
            </a:r>
            <a:r>
              <a:rPr lang="ja-JP" altLang="en-US" sz="1700" b="1" u="sng">
                <a:latin typeface="Arial" charset="0"/>
              </a:rPr>
              <a:t>ロータリアンが世界各地で既に取り組んでいる重要な人道的課題やニーズを反映したもの</a:t>
            </a:r>
            <a:r>
              <a:rPr lang="ja-JP" altLang="en-US" sz="1700" u="sng">
                <a:latin typeface="Arial" charset="0"/>
              </a:rPr>
              <a:t>です。ロータリーが国際開発活動に参加し、財団の使命をさらに戦略的に遂行するためのものです。また</a:t>
            </a:r>
            <a:r>
              <a:rPr lang="ja-JP" altLang="en-US" sz="1700">
                <a:latin typeface="Arial" charset="0"/>
              </a:rPr>
              <a:t>各分野には具体的な目標があります。</a:t>
            </a:r>
            <a:endParaRPr lang="en-US" altLang="ja-JP" sz="1700">
              <a:latin typeface="Arial" charset="0"/>
            </a:endParaRPr>
          </a:p>
          <a:p>
            <a:pPr>
              <a:spcBef>
                <a:spcPct val="0"/>
              </a:spcBef>
              <a:buFontTx/>
              <a:buChar char="•"/>
            </a:pPr>
            <a:r>
              <a:rPr lang="ja-JP" altLang="en-US" sz="1700">
                <a:latin typeface="Arial" charset="0"/>
              </a:rPr>
              <a:t>管理委員会は、少なくとも</a:t>
            </a:r>
            <a:r>
              <a:rPr lang="en-US" altLang="ja-JP" sz="1700">
                <a:latin typeface="Arial" charset="0"/>
              </a:rPr>
              <a:t>9</a:t>
            </a:r>
            <a:r>
              <a:rPr lang="ja-JP" altLang="en-US" sz="1700">
                <a:latin typeface="Arial" charset="0"/>
              </a:rPr>
              <a:t>年間、これらの重点分野に焦点を当てていきます。試験地区以外の地区やクラブも未来の夢計画の全面実施に先立ち、重点分野を考慮に入れて現在の財団プログラム活動を計画するよう奨励されています。</a:t>
            </a:r>
            <a:endParaRPr lang="en-US" altLang="ja-JP" sz="1700">
              <a:latin typeface="Arial" charset="0"/>
            </a:endParaRPr>
          </a:p>
          <a:p>
            <a:pPr>
              <a:spcBef>
                <a:spcPct val="0"/>
              </a:spcBef>
              <a:buFontTx/>
              <a:buChar char="•"/>
            </a:pPr>
            <a:r>
              <a:rPr lang="ja-JP" altLang="en-US" sz="1700" u="sng">
                <a:latin typeface="Arial" charset="0"/>
              </a:rPr>
              <a:t>これらの分野の専門家を派遣する事も。</a:t>
            </a:r>
          </a:p>
        </p:txBody>
      </p:sp>
      <p:sp>
        <p:nvSpPr>
          <p:cNvPr id="11059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12</a:t>
            </a:fld>
            <a:endParaRPr lang="ja-JP" altLang="en-US"/>
          </a:p>
        </p:txBody>
      </p:sp>
    </p:spTree>
    <p:extLst>
      <p:ext uri="{BB962C8B-B14F-4D97-AF65-F5344CB8AC3E}">
        <p14:creationId xmlns:p14="http://schemas.microsoft.com/office/powerpoint/2010/main" val="33030070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13</a:t>
            </a:fld>
            <a:endParaRPr lang="ja-JP" altLang="en-US"/>
          </a:p>
        </p:txBody>
      </p:sp>
    </p:spTree>
    <p:extLst>
      <p:ext uri="{BB962C8B-B14F-4D97-AF65-F5344CB8AC3E}">
        <p14:creationId xmlns:p14="http://schemas.microsoft.com/office/powerpoint/2010/main" val="16891487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aseline="0" dirty="0" smtClean="0">
                <a:latin typeface="Arial" pitchFamily="34" charset="0"/>
                <a:ea typeface="ＭＳ Ｐゴシック" pitchFamily="34" charset="-128"/>
              </a:rPr>
              <a:t>長年にわたり、日本を含む世界中のロータリアンが、「ポリオのない世界」をもたらすという約束を果たすために、ポリオ撲滅活動にあたってきました。皆さまのご支援のおかげで、ポリオのない世界の実現まで「あと少し」のところまで来ています。</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しかし、日本をはじめ世界の多くの国で、ポリオは過去の病のように思われ</a:t>
            </a:r>
            <a:r>
              <a:rPr lang="ja-JP" altLang="en-US" dirty="0">
                <a:latin typeface="Arial" pitchFamily="34" charset="0"/>
                <a:ea typeface="ＭＳ Ｐゴシック" pitchFamily="34" charset="-128"/>
              </a:rPr>
              <a:t>ています</a:t>
            </a:r>
            <a:r>
              <a:rPr lang="ja-JP" altLang="en-US" dirty="0" smtClean="0">
                <a:latin typeface="Arial" pitchFamily="34" charset="0"/>
                <a:ea typeface="ＭＳ Ｐゴシック" pitchFamily="34" charset="-128"/>
              </a:rPr>
              <a:t>。</a:t>
            </a:r>
            <a:r>
              <a:rPr lang="ja-JP" altLang="en-US" baseline="0" dirty="0" smtClean="0">
                <a:latin typeface="Arial" pitchFamily="34" charset="0"/>
                <a:ea typeface="ＭＳ Ｐゴシック" pitchFamily="34" charset="-128"/>
              </a:rPr>
              <a:t>一般の人々や政府関係者、またロータリアンでさえも、この病気の恐ろしさを忘れてしまいがちです。ポリオ撲滅よりも、ほかの問題に取り組んだほうがよいと考える人もいるかもしれません。</a:t>
            </a:r>
            <a:endParaRPr lang="en-US" altLang="ja-JP"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世界ポリオ撲滅推進計画には複数の組織がかかわっていますが、世界ほぼすべての国に会員のいる組織はロータリーしかありません。世界中に「声」をもつロータリーだからこそ、ポリオ撲滅の重要性のメッセージを大勢に届けることができます。世界には、ポリオ撲滅以外にも問題はたくさんあり、世界の目をポリオ撲滅に向けるのは簡単なことではありません。だからこそ、声を大きくして訴える必要があります。</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私たちロータリアンは、個人として、組織として、一般の人々や政府関係者に「声」を届け、ポリオを世界からなくすという歴史的取り組みに目を向けてもらう必要があります。本日は、ポリオ撲滅への認識を高め、政府のリーダーからの支援を得るためにロータリアンにできることを、簡単にご紹介させていただきます。</a:t>
            </a:r>
            <a:endParaRPr lang="en-US" baseline="0" dirty="0" smtClean="0">
              <a:latin typeface="Arial" pitchFamily="34" charset="0"/>
              <a:ea typeface="ＭＳ Ｐゴシック" pitchFamily="34" charset="-128"/>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332" eaLnBrk="0" hangingPunct="0">
              <a:defRPr sz="2600">
                <a:solidFill>
                  <a:schemeClr val="tx1"/>
                </a:solidFill>
                <a:latin typeface="Arial" pitchFamily="34" charset="0"/>
                <a:ea typeface="ＭＳ Ｐゴシック" pitchFamily="34" charset="-128"/>
              </a:defRPr>
            </a:lvl1pPr>
            <a:lvl2pPr marL="814281" indent="-313185" defTabSz="1021332" eaLnBrk="0" hangingPunct="0">
              <a:defRPr sz="2600">
                <a:solidFill>
                  <a:schemeClr val="tx1"/>
                </a:solidFill>
                <a:latin typeface="Arial" pitchFamily="34" charset="0"/>
                <a:ea typeface="ＭＳ Ｐゴシック" pitchFamily="34" charset="-128"/>
              </a:defRPr>
            </a:lvl2pPr>
            <a:lvl3pPr marL="1252741" indent="-250548" defTabSz="1021332" eaLnBrk="0" hangingPunct="0">
              <a:defRPr sz="2600">
                <a:solidFill>
                  <a:schemeClr val="tx1"/>
                </a:solidFill>
                <a:latin typeface="Arial" pitchFamily="34" charset="0"/>
                <a:ea typeface="ＭＳ Ｐゴシック" pitchFamily="34" charset="-128"/>
              </a:defRPr>
            </a:lvl3pPr>
            <a:lvl4pPr marL="1753837" indent="-250548" defTabSz="1021332" eaLnBrk="0" hangingPunct="0">
              <a:defRPr sz="2600">
                <a:solidFill>
                  <a:schemeClr val="tx1"/>
                </a:solidFill>
                <a:latin typeface="Arial" pitchFamily="34" charset="0"/>
                <a:ea typeface="ＭＳ Ｐゴシック" pitchFamily="34" charset="-128"/>
              </a:defRPr>
            </a:lvl4pPr>
            <a:lvl5pPr marL="2254933" indent="-250548" defTabSz="1021332" eaLnBrk="0" hangingPunct="0">
              <a:defRPr sz="2600">
                <a:solidFill>
                  <a:schemeClr val="tx1"/>
                </a:solidFill>
                <a:latin typeface="Arial" pitchFamily="34" charset="0"/>
                <a:ea typeface="ＭＳ Ｐゴシック" pitchFamily="34" charset="-128"/>
              </a:defRPr>
            </a:lvl5pPr>
            <a:lvl6pPr marL="2756030"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57126"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58223"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59318"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06232C3D-E556-445B-A41F-7A0CB9808DCC}" type="slidenum">
              <a:rPr lang="en-US" sz="1300">
                <a:solidFill>
                  <a:prstClr val="black"/>
                </a:solidFill>
              </a:rPr>
              <a:pPr/>
              <a:t>151</a:t>
            </a:fld>
            <a:endParaRPr lang="en-US" sz="1300">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ja-JP" altLang="en-US" smtClean="0">
              <a:latin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155</a:t>
            </a:fld>
            <a:endParaRPr lang="ja-JP" altLang="en-US"/>
          </a:p>
        </p:txBody>
      </p:sp>
    </p:spTree>
    <p:extLst>
      <p:ext uri="{BB962C8B-B14F-4D97-AF65-F5344CB8AC3E}">
        <p14:creationId xmlns:p14="http://schemas.microsoft.com/office/powerpoint/2010/main" val="92085853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156</a:t>
            </a:fld>
            <a:endParaRPr lang="ja-JP" altLang="en-US"/>
          </a:p>
        </p:txBody>
      </p:sp>
    </p:spTree>
    <p:extLst>
      <p:ext uri="{BB962C8B-B14F-4D97-AF65-F5344CB8AC3E}">
        <p14:creationId xmlns:p14="http://schemas.microsoft.com/office/powerpoint/2010/main" val="355630291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3901434" y="9517285"/>
            <a:ext cx="2985090" cy="50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172" tIns="49086" rIns="98172" bIns="49086" anchor="b"/>
          <a:lstStyle>
            <a:lvl1pPr defTabSz="928688" eaLnBrk="0" hangingPunct="0">
              <a:defRPr>
                <a:solidFill>
                  <a:schemeClr val="tx1"/>
                </a:solidFill>
                <a:latin typeface="Arial" pitchFamily="34" charset="0"/>
                <a:cs typeface="Arial" pitchFamily="34" charset="0"/>
              </a:defRPr>
            </a:lvl1pPr>
            <a:lvl2pPr marL="742950" indent="-285750" defTabSz="928688" eaLnBrk="0" hangingPunct="0">
              <a:defRPr>
                <a:solidFill>
                  <a:schemeClr val="tx1"/>
                </a:solidFill>
                <a:latin typeface="Arial" pitchFamily="34" charset="0"/>
                <a:cs typeface="Arial" pitchFamily="34" charset="0"/>
              </a:defRPr>
            </a:lvl2pPr>
            <a:lvl3pPr marL="1143000" indent="-228600" defTabSz="928688" eaLnBrk="0" hangingPunct="0">
              <a:defRPr>
                <a:solidFill>
                  <a:schemeClr val="tx1"/>
                </a:solidFill>
                <a:latin typeface="Arial" pitchFamily="34" charset="0"/>
                <a:cs typeface="Arial" pitchFamily="34" charset="0"/>
              </a:defRPr>
            </a:lvl3pPr>
            <a:lvl4pPr marL="1600200" indent="-228600" defTabSz="928688" eaLnBrk="0" hangingPunct="0">
              <a:defRPr>
                <a:solidFill>
                  <a:schemeClr val="tx1"/>
                </a:solidFill>
                <a:latin typeface="Arial" pitchFamily="34" charset="0"/>
                <a:cs typeface="Arial" pitchFamily="34" charset="0"/>
              </a:defRPr>
            </a:lvl4pPr>
            <a:lvl5pPr marL="2057400" indent="-228600" defTabSz="928688" eaLnBrk="0" hangingPunct="0">
              <a:defRPr>
                <a:solidFill>
                  <a:schemeClr val="tx1"/>
                </a:solidFill>
                <a:latin typeface="Arial" pitchFamily="34" charset="0"/>
                <a:cs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621F0634-C2E3-4FE7-A6BE-9FED7A07B9AC}" type="slidenum">
              <a:rPr lang="en-GB" sz="1300">
                <a:solidFill>
                  <a:srgbClr val="000000"/>
                </a:solidFill>
              </a:rPr>
              <a:pPr algn="r" eaLnBrk="1" fontAlgn="base" hangingPunct="1">
                <a:spcBef>
                  <a:spcPct val="0"/>
                </a:spcBef>
                <a:spcAft>
                  <a:spcPct val="0"/>
                </a:spcAft>
              </a:pPr>
              <a:t>157</a:t>
            </a:fld>
            <a:endParaRPr lang="en-GB" sz="1300">
              <a:solidFill>
                <a:srgbClr val="000000"/>
              </a:solidFill>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r>
              <a:rPr lang="ja-JP" altLang="en-US" dirty="0" smtClean="0">
                <a:latin typeface="Arial" pitchFamily="34" charset="0"/>
                <a:cs typeface="Arial" pitchFamily="34" charset="0"/>
              </a:rPr>
              <a:t>ポリオ撲滅が、究極の社会正義に不平等となってはならない。国際ロータリー。</a:t>
            </a:r>
            <a:endParaRPr lang="en-US" dirty="0" smtClean="0">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159</a:t>
            </a:fld>
            <a:endParaRPr lang="ja-JP" altLang="en-US"/>
          </a:p>
        </p:txBody>
      </p:sp>
    </p:spTree>
    <p:extLst>
      <p:ext uri="{BB962C8B-B14F-4D97-AF65-F5344CB8AC3E}">
        <p14:creationId xmlns:p14="http://schemas.microsoft.com/office/powerpoint/2010/main" val="37943331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160</a:t>
            </a:fld>
            <a:endParaRPr lang="ja-JP" altLang="en-US"/>
          </a:p>
        </p:txBody>
      </p:sp>
    </p:spTree>
    <p:extLst>
      <p:ext uri="{BB962C8B-B14F-4D97-AF65-F5344CB8AC3E}">
        <p14:creationId xmlns:p14="http://schemas.microsoft.com/office/powerpoint/2010/main" val="203157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14</a:t>
            </a:fld>
            <a:endParaRPr lang="ja-JP" altLang="en-US"/>
          </a:p>
        </p:txBody>
      </p:sp>
    </p:spTree>
    <p:extLst>
      <p:ext uri="{BB962C8B-B14F-4D97-AF65-F5344CB8AC3E}">
        <p14:creationId xmlns:p14="http://schemas.microsoft.com/office/powerpoint/2010/main" val="20011786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161</a:t>
            </a:fld>
            <a:endParaRPr lang="ja-JP" altLang="en-US"/>
          </a:p>
        </p:txBody>
      </p:sp>
    </p:spTree>
    <p:extLst>
      <p:ext uri="{BB962C8B-B14F-4D97-AF65-F5344CB8AC3E}">
        <p14:creationId xmlns:p14="http://schemas.microsoft.com/office/powerpoint/2010/main" val="18252175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162</a:t>
            </a:fld>
            <a:endParaRPr lang="ja-JP" altLang="en-US"/>
          </a:p>
        </p:txBody>
      </p:sp>
    </p:spTree>
    <p:extLst>
      <p:ext uri="{BB962C8B-B14F-4D97-AF65-F5344CB8AC3E}">
        <p14:creationId xmlns:p14="http://schemas.microsoft.com/office/powerpoint/2010/main" val="42109652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baseline="0" dirty="0" smtClean="0">
                <a:latin typeface="Arial" pitchFamily="34" charset="0"/>
                <a:ea typeface="ＭＳ Ｐゴシック" pitchFamily="34" charset="-128"/>
              </a:rPr>
              <a:t>長年にわたり、日本を含む世界中のロータリアンが、「ポリオのない世界」をもたらすという約束を果たすために、ポリオ撲滅活動にあたってきました。皆さまのご支援のおかげで、ポリオのない世界の実現まで「あと少し」のところまで来ています。</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しかし、日本をはじめ世界の多くの国で、ポリオは過去の病のように思われ</a:t>
            </a:r>
            <a:r>
              <a:rPr lang="ja-JP" altLang="en-US" dirty="0">
                <a:latin typeface="Arial" pitchFamily="34" charset="0"/>
                <a:ea typeface="ＭＳ Ｐゴシック" pitchFamily="34" charset="-128"/>
              </a:rPr>
              <a:t>ています</a:t>
            </a:r>
            <a:r>
              <a:rPr lang="ja-JP" altLang="en-US" dirty="0" smtClean="0">
                <a:latin typeface="Arial" pitchFamily="34" charset="0"/>
                <a:ea typeface="ＭＳ Ｐゴシック" pitchFamily="34" charset="-128"/>
              </a:rPr>
              <a:t>。</a:t>
            </a:r>
            <a:r>
              <a:rPr lang="ja-JP" altLang="en-US" baseline="0" dirty="0" smtClean="0">
                <a:latin typeface="Arial" pitchFamily="34" charset="0"/>
                <a:ea typeface="ＭＳ Ｐゴシック" pitchFamily="34" charset="-128"/>
              </a:rPr>
              <a:t>一般の人々や政府関係者、またロータリアンでさえも、この病気の恐ろしさを忘れてしまいがちです。ポリオ撲滅よりも、ほかの問題に取り組んだほうがよいと考える人もいるかもしれません。</a:t>
            </a:r>
            <a:endParaRPr lang="en-US" altLang="ja-JP"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世界ポリオ撲滅推進計画には複数の組織がかかわっていますが、世界ほぼすべての国に会員のいる組織はロータリーしかありません。世界中に「声」をもつロータリーだからこそ、ポリオ撲滅の重要性のメッセージを大勢に届けることができます。世界には、ポリオ撲滅以外にも問題はたくさんあり、世界の目をポリオ撲滅に向けるのは簡単なことではありません。だからこそ、声を大きくして訴える必要があります。</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ja-JP" altLang="en-US" baseline="0" dirty="0" smtClean="0">
                <a:latin typeface="Arial" pitchFamily="34" charset="0"/>
                <a:ea typeface="ＭＳ Ｐゴシック" pitchFamily="34" charset="-128"/>
              </a:rPr>
              <a:t>私たちロータリアンは、個人として、組織として、一般の人々や政府関係者に「声」を届け、ポリオを世界からなくすという歴史的取り組みに目を向けてもらう必要があります。本日は、ポリオ撲滅への認識を高め、政府のリーダーからの支援を得るためにロータリアンにできることを、簡単にご紹介させていただきます。</a:t>
            </a:r>
            <a:endParaRPr lang="en-US" baseline="0" dirty="0" smtClean="0">
              <a:latin typeface="Arial" pitchFamily="34" charset="0"/>
              <a:ea typeface="ＭＳ Ｐゴシック" pitchFamily="34" charset="-128"/>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332" eaLnBrk="0" hangingPunct="0">
              <a:defRPr sz="2600">
                <a:solidFill>
                  <a:schemeClr val="tx1"/>
                </a:solidFill>
                <a:latin typeface="Arial" pitchFamily="34" charset="0"/>
                <a:ea typeface="ＭＳ Ｐゴシック" pitchFamily="34" charset="-128"/>
              </a:defRPr>
            </a:lvl1pPr>
            <a:lvl2pPr marL="814281" indent="-313185" defTabSz="1021332" eaLnBrk="0" hangingPunct="0">
              <a:defRPr sz="2600">
                <a:solidFill>
                  <a:schemeClr val="tx1"/>
                </a:solidFill>
                <a:latin typeface="Arial" pitchFamily="34" charset="0"/>
                <a:ea typeface="ＭＳ Ｐゴシック" pitchFamily="34" charset="-128"/>
              </a:defRPr>
            </a:lvl2pPr>
            <a:lvl3pPr marL="1252741" indent="-250548" defTabSz="1021332" eaLnBrk="0" hangingPunct="0">
              <a:defRPr sz="2600">
                <a:solidFill>
                  <a:schemeClr val="tx1"/>
                </a:solidFill>
                <a:latin typeface="Arial" pitchFamily="34" charset="0"/>
                <a:ea typeface="ＭＳ Ｐゴシック" pitchFamily="34" charset="-128"/>
              </a:defRPr>
            </a:lvl3pPr>
            <a:lvl4pPr marL="1753837" indent="-250548" defTabSz="1021332" eaLnBrk="0" hangingPunct="0">
              <a:defRPr sz="2600">
                <a:solidFill>
                  <a:schemeClr val="tx1"/>
                </a:solidFill>
                <a:latin typeface="Arial" pitchFamily="34" charset="0"/>
                <a:ea typeface="ＭＳ Ｐゴシック" pitchFamily="34" charset="-128"/>
              </a:defRPr>
            </a:lvl4pPr>
            <a:lvl5pPr marL="2254933" indent="-250548" defTabSz="1021332" eaLnBrk="0" hangingPunct="0">
              <a:defRPr sz="2600">
                <a:solidFill>
                  <a:schemeClr val="tx1"/>
                </a:solidFill>
                <a:latin typeface="Arial" pitchFamily="34" charset="0"/>
                <a:ea typeface="ＭＳ Ｐゴシック" pitchFamily="34" charset="-128"/>
              </a:defRPr>
            </a:lvl5pPr>
            <a:lvl6pPr marL="2756030"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6pPr>
            <a:lvl7pPr marL="3257126"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7pPr>
            <a:lvl8pPr marL="3758223"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8pPr>
            <a:lvl9pPr marL="4259318" indent="-250548" defTabSz="1021332" eaLnBrk="0" fontAlgn="base" hangingPunct="0">
              <a:spcBef>
                <a:spcPct val="0"/>
              </a:spcBef>
              <a:spcAft>
                <a:spcPct val="0"/>
              </a:spcAft>
              <a:defRPr sz="2600">
                <a:solidFill>
                  <a:schemeClr val="tx1"/>
                </a:solidFill>
                <a:latin typeface="Arial" pitchFamily="34" charset="0"/>
                <a:ea typeface="ＭＳ Ｐゴシック" pitchFamily="34" charset="-128"/>
              </a:defRPr>
            </a:lvl9pPr>
          </a:lstStyle>
          <a:p>
            <a:fld id="{06232C3D-E556-445B-A41F-7A0CB9808DCC}" type="slidenum">
              <a:rPr lang="en-US" sz="1300">
                <a:solidFill>
                  <a:prstClr val="black"/>
                </a:solidFill>
              </a:rPr>
              <a:pPr/>
              <a:t>163</a:t>
            </a:fld>
            <a:endParaRPr lang="en-US" sz="1300">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164</a:t>
            </a:fld>
            <a:endParaRPr lang="ja-JP" altLang="en-US"/>
          </a:p>
        </p:txBody>
      </p:sp>
    </p:spTree>
    <p:extLst>
      <p:ext uri="{BB962C8B-B14F-4D97-AF65-F5344CB8AC3E}">
        <p14:creationId xmlns:p14="http://schemas.microsoft.com/office/powerpoint/2010/main" val="11448390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165</a:t>
            </a:fld>
            <a:endParaRPr lang="ja-JP" altLang="en-US"/>
          </a:p>
        </p:txBody>
      </p:sp>
    </p:spTree>
    <p:extLst>
      <p:ext uri="{BB962C8B-B14F-4D97-AF65-F5344CB8AC3E}">
        <p14:creationId xmlns:p14="http://schemas.microsoft.com/office/powerpoint/2010/main" val="30019206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167</a:t>
            </a:fld>
            <a:endParaRPr lang="ja-JP" altLang="en-US"/>
          </a:p>
        </p:txBody>
      </p:sp>
    </p:spTree>
    <p:extLst>
      <p:ext uri="{BB962C8B-B14F-4D97-AF65-F5344CB8AC3E}">
        <p14:creationId xmlns:p14="http://schemas.microsoft.com/office/powerpoint/2010/main" val="7786113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168</a:t>
            </a:fld>
            <a:endParaRPr lang="ja-JP" altLang="en-US"/>
          </a:p>
        </p:txBody>
      </p:sp>
    </p:spTree>
    <p:extLst>
      <p:ext uri="{BB962C8B-B14F-4D97-AF65-F5344CB8AC3E}">
        <p14:creationId xmlns:p14="http://schemas.microsoft.com/office/powerpoint/2010/main" val="30668526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169</a:t>
            </a:fld>
            <a:endParaRPr lang="ja-JP" altLang="en-US"/>
          </a:p>
        </p:txBody>
      </p:sp>
    </p:spTree>
    <p:extLst>
      <p:ext uri="{BB962C8B-B14F-4D97-AF65-F5344CB8AC3E}">
        <p14:creationId xmlns:p14="http://schemas.microsoft.com/office/powerpoint/2010/main" val="109668103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172</a:t>
            </a:fld>
            <a:endParaRPr lang="ja-JP" altLang="en-US"/>
          </a:p>
        </p:txBody>
      </p:sp>
    </p:spTree>
    <p:extLst>
      <p:ext uri="{BB962C8B-B14F-4D97-AF65-F5344CB8AC3E}">
        <p14:creationId xmlns:p14="http://schemas.microsoft.com/office/powerpoint/2010/main" val="35281639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173</a:t>
            </a:fld>
            <a:endParaRPr lang="ja-JP" altLang="en-US"/>
          </a:p>
        </p:txBody>
      </p:sp>
    </p:spTree>
    <p:extLst>
      <p:ext uri="{BB962C8B-B14F-4D97-AF65-F5344CB8AC3E}">
        <p14:creationId xmlns:p14="http://schemas.microsoft.com/office/powerpoint/2010/main" val="127667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15</a:t>
            </a:fld>
            <a:endParaRPr lang="ja-JP" altLang="en-US"/>
          </a:p>
        </p:txBody>
      </p:sp>
    </p:spTree>
    <p:extLst>
      <p:ext uri="{BB962C8B-B14F-4D97-AF65-F5344CB8AC3E}">
        <p14:creationId xmlns:p14="http://schemas.microsoft.com/office/powerpoint/2010/main" val="2155275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16</a:t>
            </a:fld>
            <a:endParaRPr lang="ja-JP" altLang="en-US"/>
          </a:p>
        </p:txBody>
      </p:sp>
    </p:spTree>
    <p:extLst>
      <p:ext uri="{BB962C8B-B14F-4D97-AF65-F5344CB8AC3E}">
        <p14:creationId xmlns:p14="http://schemas.microsoft.com/office/powerpoint/2010/main" val="2226415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17</a:t>
            </a:fld>
            <a:endParaRPr lang="ja-JP" altLang="en-US"/>
          </a:p>
        </p:txBody>
      </p:sp>
    </p:spTree>
    <p:extLst>
      <p:ext uri="{BB962C8B-B14F-4D97-AF65-F5344CB8AC3E}">
        <p14:creationId xmlns:p14="http://schemas.microsoft.com/office/powerpoint/2010/main" val="1964989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18</a:t>
            </a:fld>
            <a:endParaRPr lang="ja-JP" altLang="en-US"/>
          </a:p>
        </p:txBody>
      </p:sp>
    </p:spTree>
    <p:extLst>
      <p:ext uri="{BB962C8B-B14F-4D97-AF65-F5344CB8AC3E}">
        <p14:creationId xmlns:p14="http://schemas.microsoft.com/office/powerpoint/2010/main" val="674263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19</a:t>
            </a:fld>
            <a:endParaRPr lang="ja-JP" altLang="en-US"/>
          </a:p>
        </p:txBody>
      </p:sp>
    </p:spTree>
    <p:extLst>
      <p:ext uri="{BB962C8B-B14F-4D97-AF65-F5344CB8AC3E}">
        <p14:creationId xmlns:p14="http://schemas.microsoft.com/office/powerpoint/2010/main" val="156068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a:t>
            </a:fld>
            <a:endParaRPr lang="ja-JP" altLang="en-US"/>
          </a:p>
        </p:txBody>
      </p:sp>
    </p:spTree>
    <p:extLst>
      <p:ext uri="{BB962C8B-B14F-4D97-AF65-F5344CB8AC3E}">
        <p14:creationId xmlns:p14="http://schemas.microsoft.com/office/powerpoint/2010/main" val="464343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20</a:t>
            </a:fld>
            <a:endParaRPr lang="ja-JP" altLang="en-US"/>
          </a:p>
        </p:txBody>
      </p:sp>
    </p:spTree>
    <p:extLst>
      <p:ext uri="{BB962C8B-B14F-4D97-AF65-F5344CB8AC3E}">
        <p14:creationId xmlns:p14="http://schemas.microsoft.com/office/powerpoint/2010/main" val="1544015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21</a:t>
            </a:fld>
            <a:endParaRPr lang="ja-JP" altLang="en-US"/>
          </a:p>
        </p:txBody>
      </p:sp>
    </p:spTree>
    <p:extLst>
      <p:ext uri="{BB962C8B-B14F-4D97-AF65-F5344CB8AC3E}">
        <p14:creationId xmlns:p14="http://schemas.microsoft.com/office/powerpoint/2010/main" val="315100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22</a:t>
            </a:fld>
            <a:endParaRPr lang="ja-JP" altLang="en-US"/>
          </a:p>
        </p:txBody>
      </p:sp>
    </p:spTree>
    <p:extLst>
      <p:ext uri="{BB962C8B-B14F-4D97-AF65-F5344CB8AC3E}">
        <p14:creationId xmlns:p14="http://schemas.microsoft.com/office/powerpoint/2010/main" val="3747136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23</a:t>
            </a:fld>
            <a:endParaRPr lang="ja-JP" altLang="en-US"/>
          </a:p>
        </p:txBody>
      </p:sp>
    </p:spTree>
    <p:extLst>
      <p:ext uri="{BB962C8B-B14F-4D97-AF65-F5344CB8AC3E}">
        <p14:creationId xmlns:p14="http://schemas.microsoft.com/office/powerpoint/2010/main" val="1774952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solidFill>
                  <a:prstClr val="black"/>
                </a:solidFill>
              </a:rPr>
              <a:pPr>
                <a:defRPr/>
              </a:pPr>
              <a:t>24</a:t>
            </a:fld>
            <a:endParaRPr lang="ja-JP" altLang="en-US">
              <a:solidFill>
                <a:prstClr val="black"/>
              </a:solidFill>
            </a:endParaRPr>
          </a:p>
        </p:txBody>
      </p:sp>
    </p:spTree>
    <p:extLst>
      <p:ext uri="{BB962C8B-B14F-4D97-AF65-F5344CB8AC3E}">
        <p14:creationId xmlns:p14="http://schemas.microsoft.com/office/powerpoint/2010/main" val="523469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25</a:t>
            </a:fld>
            <a:endParaRPr lang="ja-JP" altLang="en-US"/>
          </a:p>
        </p:txBody>
      </p:sp>
    </p:spTree>
    <p:extLst>
      <p:ext uri="{BB962C8B-B14F-4D97-AF65-F5344CB8AC3E}">
        <p14:creationId xmlns:p14="http://schemas.microsoft.com/office/powerpoint/2010/main" val="42567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26</a:t>
            </a:fld>
            <a:endParaRPr lang="ja-JP" altLang="en-US"/>
          </a:p>
        </p:txBody>
      </p:sp>
    </p:spTree>
    <p:extLst>
      <p:ext uri="{BB962C8B-B14F-4D97-AF65-F5344CB8AC3E}">
        <p14:creationId xmlns:p14="http://schemas.microsoft.com/office/powerpoint/2010/main" val="3189440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27</a:t>
            </a:fld>
            <a:endParaRPr lang="ja-JP" altLang="en-US"/>
          </a:p>
        </p:txBody>
      </p:sp>
    </p:spTree>
    <p:extLst>
      <p:ext uri="{BB962C8B-B14F-4D97-AF65-F5344CB8AC3E}">
        <p14:creationId xmlns:p14="http://schemas.microsoft.com/office/powerpoint/2010/main" val="3892781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28</a:t>
            </a:fld>
            <a:endParaRPr lang="ja-JP" altLang="en-US"/>
          </a:p>
        </p:txBody>
      </p:sp>
    </p:spTree>
    <p:extLst>
      <p:ext uri="{BB962C8B-B14F-4D97-AF65-F5344CB8AC3E}">
        <p14:creationId xmlns:p14="http://schemas.microsoft.com/office/powerpoint/2010/main" val="46783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29</a:t>
            </a:fld>
            <a:endParaRPr lang="ja-JP" altLang="en-US"/>
          </a:p>
        </p:txBody>
      </p:sp>
    </p:spTree>
    <p:extLst>
      <p:ext uri="{BB962C8B-B14F-4D97-AF65-F5344CB8AC3E}">
        <p14:creationId xmlns:p14="http://schemas.microsoft.com/office/powerpoint/2010/main" val="98658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a:t>
            </a:fld>
            <a:endParaRPr lang="ja-JP" altLang="en-US"/>
          </a:p>
        </p:txBody>
      </p:sp>
    </p:spTree>
    <p:extLst>
      <p:ext uri="{BB962C8B-B14F-4D97-AF65-F5344CB8AC3E}">
        <p14:creationId xmlns:p14="http://schemas.microsoft.com/office/powerpoint/2010/main" val="464343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30</a:t>
            </a:fld>
            <a:endParaRPr lang="ja-JP" altLang="en-US"/>
          </a:p>
        </p:txBody>
      </p:sp>
    </p:spTree>
    <p:extLst>
      <p:ext uri="{BB962C8B-B14F-4D97-AF65-F5344CB8AC3E}">
        <p14:creationId xmlns:p14="http://schemas.microsoft.com/office/powerpoint/2010/main" val="2718528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31</a:t>
            </a:fld>
            <a:endParaRPr lang="ja-JP" altLang="en-US"/>
          </a:p>
        </p:txBody>
      </p:sp>
    </p:spTree>
    <p:extLst>
      <p:ext uri="{BB962C8B-B14F-4D97-AF65-F5344CB8AC3E}">
        <p14:creationId xmlns:p14="http://schemas.microsoft.com/office/powerpoint/2010/main" val="3717549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32</a:t>
            </a:fld>
            <a:endParaRPr lang="ja-JP" altLang="en-US"/>
          </a:p>
        </p:txBody>
      </p:sp>
    </p:spTree>
    <p:extLst>
      <p:ext uri="{BB962C8B-B14F-4D97-AF65-F5344CB8AC3E}">
        <p14:creationId xmlns:p14="http://schemas.microsoft.com/office/powerpoint/2010/main" val="2286567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33</a:t>
            </a:fld>
            <a:endParaRPr lang="ja-JP" altLang="en-US"/>
          </a:p>
        </p:txBody>
      </p:sp>
    </p:spTree>
    <p:extLst>
      <p:ext uri="{BB962C8B-B14F-4D97-AF65-F5344CB8AC3E}">
        <p14:creationId xmlns:p14="http://schemas.microsoft.com/office/powerpoint/2010/main" val="2286567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34</a:t>
            </a:fld>
            <a:endParaRPr lang="ja-JP" altLang="en-US"/>
          </a:p>
        </p:txBody>
      </p:sp>
    </p:spTree>
    <p:extLst>
      <p:ext uri="{BB962C8B-B14F-4D97-AF65-F5344CB8AC3E}">
        <p14:creationId xmlns:p14="http://schemas.microsoft.com/office/powerpoint/2010/main" val="2286567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35</a:t>
            </a:fld>
            <a:endParaRPr lang="ja-JP" altLang="en-US"/>
          </a:p>
        </p:txBody>
      </p:sp>
    </p:spTree>
    <p:extLst>
      <p:ext uri="{BB962C8B-B14F-4D97-AF65-F5344CB8AC3E}">
        <p14:creationId xmlns:p14="http://schemas.microsoft.com/office/powerpoint/2010/main" val="2174291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36</a:t>
            </a:fld>
            <a:endParaRPr lang="ja-JP" altLang="en-US"/>
          </a:p>
        </p:txBody>
      </p:sp>
    </p:spTree>
    <p:extLst>
      <p:ext uri="{BB962C8B-B14F-4D97-AF65-F5344CB8AC3E}">
        <p14:creationId xmlns:p14="http://schemas.microsoft.com/office/powerpoint/2010/main" val="3415090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37</a:t>
            </a:fld>
            <a:endParaRPr lang="ja-JP" altLang="en-US"/>
          </a:p>
        </p:txBody>
      </p:sp>
    </p:spTree>
    <p:extLst>
      <p:ext uri="{BB962C8B-B14F-4D97-AF65-F5344CB8AC3E}">
        <p14:creationId xmlns:p14="http://schemas.microsoft.com/office/powerpoint/2010/main" val="4172185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38</a:t>
            </a:fld>
            <a:endParaRPr lang="ja-JP" altLang="en-US"/>
          </a:p>
        </p:txBody>
      </p:sp>
    </p:spTree>
    <p:extLst>
      <p:ext uri="{BB962C8B-B14F-4D97-AF65-F5344CB8AC3E}">
        <p14:creationId xmlns:p14="http://schemas.microsoft.com/office/powerpoint/2010/main" val="481833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39</a:t>
            </a:fld>
            <a:endParaRPr lang="ja-JP" altLang="en-US"/>
          </a:p>
        </p:txBody>
      </p:sp>
    </p:spTree>
    <p:extLst>
      <p:ext uri="{BB962C8B-B14F-4D97-AF65-F5344CB8AC3E}">
        <p14:creationId xmlns:p14="http://schemas.microsoft.com/office/powerpoint/2010/main" val="396906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a:t>
            </a:fld>
            <a:endParaRPr lang="ja-JP" altLang="en-US"/>
          </a:p>
        </p:txBody>
      </p:sp>
    </p:spTree>
    <p:extLst>
      <p:ext uri="{BB962C8B-B14F-4D97-AF65-F5344CB8AC3E}">
        <p14:creationId xmlns:p14="http://schemas.microsoft.com/office/powerpoint/2010/main" val="1981319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44</a:t>
            </a:fld>
            <a:endParaRPr lang="ja-JP" altLang="en-US"/>
          </a:p>
        </p:txBody>
      </p:sp>
    </p:spTree>
    <p:extLst>
      <p:ext uri="{BB962C8B-B14F-4D97-AF65-F5344CB8AC3E}">
        <p14:creationId xmlns:p14="http://schemas.microsoft.com/office/powerpoint/2010/main" val="2416893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45</a:t>
            </a:fld>
            <a:endParaRPr lang="ja-JP" altLang="en-US"/>
          </a:p>
        </p:txBody>
      </p:sp>
    </p:spTree>
    <p:extLst>
      <p:ext uri="{BB962C8B-B14F-4D97-AF65-F5344CB8AC3E}">
        <p14:creationId xmlns:p14="http://schemas.microsoft.com/office/powerpoint/2010/main" val="2452112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46</a:t>
            </a:fld>
            <a:endParaRPr lang="ja-JP" altLang="en-US"/>
          </a:p>
        </p:txBody>
      </p:sp>
    </p:spTree>
    <p:extLst>
      <p:ext uri="{BB962C8B-B14F-4D97-AF65-F5344CB8AC3E}">
        <p14:creationId xmlns:p14="http://schemas.microsoft.com/office/powerpoint/2010/main" val="2165779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47</a:t>
            </a:fld>
            <a:endParaRPr lang="ja-JP" altLang="en-US"/>
          </a:p>
        </p:txBody>
      </p:sp>
    </p:spTree>
    <p:extLst>
      <p:ext uri="{BB962C8B-B14F-4D97-AF65-F5344CB8AC3E}">
        <p14:creationId xmlns:p14="http://schemas.microsoft.com/office/powerpoint/2010/main" val="3585379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49</a:t>
            </a:fld>
            <a:endParaRPr lang="ja-JP" altLang="en-US"/>
          </a:p>
        </p:txBody>
      </p:sp>
    </p:spTree>
    <p:extLst>
      <p:ext uri="{BB962C8B-B14F-4D97-AF65-F5344CB8AC3E}">
        <p14:creationId xmlns:p14="http://schemas.microsoft.com/office/powerpoint/2010/main" val="2657748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50</a:t>
            </a:fld>
            <a:endParaRPr lang="ja-JP" altLang="en-US"/>
          </a:p>
        </p:txBody>
      </p:sp>
    </p:spTree>
    <p:extLst>
      <p:ext uri="{BB962C8B-B14F-4D97-AF65-F5344CB8AC3E}">
        <p14:creationId xmlns:p14="http://schemas.microsoft.com/office/powerpoint/2010/main" val="272785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51</a:t>
            </a:fld>
            <a:endParaRPr lang="ja-JP" altLang="en-US"/>
          </a:p>
        </p:txBody>
      </p:sp>
    </p:spTree>
    <p:extLst>
      <p:ext uri="{BB962C8B-B14F-4D97-AF65-F5344CB8AC3E}">
        <p14:creationId xmlns:p14="http://schemas.microsoft.com/office/powerpoint/2010/main" val="2827735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52</a:t>
            </a:fld>
            <a:endParaRPr lang="ja-JP" altLang="en-US"/>
          </a:p>
        </p:txBody>
      </p:sp>
    </p:spTree>
    <p:extLst>
      <p:ext uri="{BB962C8B-B14F-4D97-AF65-F5344CB8AC3E}">
        <p14:creationId xmlns:p14="http://schemas.microsoft.com/office/powerpoint/2010/main" val="721688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53</a:t>
            </a:fld>
            <a:endParaRPr lang="ja-JP" altLang="en-US"/>
          </a:p>
        </p:txBody>
      </p:sp>
    </p:spTree>
    <p:extLst>
      <p:ext uri="{BB962C8B-B14F-4D97-AF65-F5344CB8AC3E}">
        <p14:creationId xmlns:p14="http://schemas.microsoft.com/office/powerpoint/2010/main" val="3071896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54</a:t>
            </a:fld>
            <a:endParaRPr lang="ja-JP" altLang="en-US"/>
          </a:p>
        </p:txBody>
      </p:sp>
    </p:spTree>
    <p:extLst>
      <p:ext uri="{BB962C8B-B14F-4D97-AF65-F5344CB8AC3E}">
        <p14:creationId xmlns:p14="http://schemas.microsoft.com/office/powerpoint/2010/main" val="233149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a:t>
            </a:fld>
            <a:endParaRPr lang="ja-JP" altLang="en-US"/>
          </a:p>
        </p:txBody>
      </p:sp>
    </p:spTree>
    <p:extLst>
      <p:ext uri="{BB962C8B-B14F-4D97-AF65-F5344CB8AC3E}">
        <p14:creationId xmlns:p14="http://schemas.microsoft.com/office/powerpoint/2010/main" val="1981319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55</a:t>
            </a:fld>
            <a:endParaRPr lang="ja-JP" altLang="en-US"/>
          </a:p>
        </p:txBody>
      </p:sp>
    </p:spTree>
    <p:extLst>
      <p:ext uri="{BB962C8B-B14F-4D97-AF65-F5344CB8AC3E}">
        <p14:creationId xmlns:p14="http://schemas.microsoft.com/office/powerpoint/2010/main" val="274492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56</a:t>
            </a:fld>
            <a:endParaRPr lang="ja-JP" altLang="en-US"/>
          </a:p>
        </p:txBody>
      </p:sp>
    </p:spTree>
    <p:extLst>
      <p:ext uri="{BB962C8B-B14F-4D97-AF65-F5344CB8AC3E}">
        <p14:creationId xmlns:p14="http://schemas.microsoft.com/office/powerpoint/2010/main" val="1579140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57</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58</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59</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60</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61</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62</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63</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64</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a:t>
            </a:fld>
            <a:endParaRPr lang="ja-JP" altLang="en-US"/>
          </a:p>
        </p:txBody>
      </p:sp>
    </p:spTree>
    <p:extLst>
      <p:ext uri="{BB962C8B-B14F-4D97-AF65-F5344CB8AC3E}">
        <p14:creationId xmlns:p14="http://schemas.microsoft.com/office/powerpoint/2010/main" val="1205840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65</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66</a:t>
            </a:fld>
            <a:endParaRPr lang="ja-JP" altLang="en-US"/>
          </a:p>
        </p:txBody>
      </p:sp>
    </p:spTree>
    <p:extLst>
      <p:ext uri="{BB962C8B-B14F-4D97-AF65-F5344CB8AC3E}">
        <p14:creationId xmlns:p14="http://schemas.microsoft.com/office/powerpoint/2010/main" val="2071805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67</a:t>
            </a:fld>
            <a:endParaRPr lang="ja-JP" altLang="en-US"/>
          </a:p>
        </p:txBody>
      </p:sp>
    </p:spTree>
    <p:extLst>
      <p:ext uri="{BB962C8B-B14F-4D97-AF65-F5344CB8AC3E}">
        <p14:creationId xmlns:p14="http://schemas.microsoft.com/office/powerpoint/2010/main" val="2271736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68</a:t>
            </a:fld>
            <a:endParaRPr lang="ja-JP" altLang="en-US"/>
          </a:p>
        </p:txBody>
      </p:sp>
    </p:spTree>
    <p:extLst>
      <p:ext uri="{BB962C8B-B14F-4D97-AF65-F5344CB8AC3E}">
        <p14:creationId xmlns:p14="http://schemas.microsoft.com/office/powerpoint/2010/main" val="3043508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69</a:t>
            </a:fld>
            <a:endParaRPr lang="ja-JP" altLang="en-US"/>
          </a:p>
        </p:txBody>
      </p:sp>
    </p:spTree>
    <p:extLst>
      <p:ext uri="{BB962C8B-B14F-4D97-AF65-F5344CB8AC3E}">
        <p14:creationId xmlns:p14="http://schemas.microsoft.com/office/powerpoint/2010/main" val="9300522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70</a:t>
            </a:fld>
            <a:endParaRPr lang="ja-JP" altLang="en-US"/>
          </a:p>
        </p:txBody>
      </p:sp>
    </p:spTree>
    <p:extLst>
      <p:ext uri="{BB962C8B-B14F-4D97-AF65-F5344CB8AC3E}">
        <p14:creationId xmlns:p14="http://schemas.microsoft.com/office/powerpoint/2010/main" val="1123084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71</a:t>
            </a:fld>
            <a:endParaRPr lang="ja-JP" altLang="en-US"/>
          </a:p>
        </p:txBody>
      </p:sp>
    </p:spTree>
    <p:extLst>
      <p:ext uri="{BB962C8B-B14F-4D97-AF65-F5344CB8AC3E}">
        <p14:creationId xmlns:p14="http://schemas.microsoft.com/office/powerpoint/2010/main" val="14240352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72</a:t>
            </a:fld>
            <a:endParaRPr lang="ja-JP" altLang="en-US"/>
          </a:p>
        </p:txBody>
      </p:sp>
    </p:spTree>
    <p:extLst>
      <p:ext uri="{BB962C8B-B14F-4D97-AF65-F5344CB8AC3E}">
        <p14:creationId xmlns:p14="http://schemas.microsoft.com/office/powerpoint/2010/main" val="1052563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73</a:t>
            </a:fld>
            <a:endParaRPr lang="ja-JP" altLang="en-US"/>
          </a:p>
        </p:txBody>
      </p:sp>
    </p:spTree>
    <p:extLst>
      <p:ext uri="{BB962C8B-B14F-4D97-AF65-F5344CB8AC3E}">
        <p14:creationId xmlns:p14="http://schemas.microsoft.com/office/powerpoint/2010/main" val="11241007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75</a:t>
            </a:fld>
            <a:endParaRPr lang="ja-JP" altLang="en-US"/>
          </a:p>
        </p:txBody>
      </p:sp>
    </p:spTree>
    <p:extLst>
      <p:ext uri="{BB962C8B-B14F-4D97-AF65-F5344CB8AC3E}">
        <p14:creationId xmlns:p14="http://schemas.microsoft.com/office/powerpoint/2010/main" val="56246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a:t>
            </a:fld>
            <a:endParaRPr lang="ja-JP" altLang="en-US"/>
          </a:p>
        </p:txBody>
      </p:sp>
    </p:spTree>
    <p:extLst>
      <p:ext uri="{BB962C8B-B14F-4D97-AF65-F5344CB8AC3E}">
        <p14:creationId xmlns:p14="http://schemas.microsoft.com/office/powerpoint/2010/main" val="853502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76</a:t>
            </a:fld>
            <a:endParaRPr lang="ja-JP" altLang="en-US"/>
          </a:p>
        </p:txBody>
      </p:sp>
    </p:spTree>
    <p:extLst>
      <p:ext uri="{BB962C8B-B14F-4D97-AF65-F5344CB8AC3E}">
        <p14:creationId xmlns:p14="http://schemas.microsoft.com/office/powerpoint/2010/main" val="19851100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78</a:t>
            </a:fld>
            <a:endParaRPr lang="ja-JP" altLang="en-US"/>
          </a:p>
        </p:txBody>
      </p:sp>
    </p:spTree>
    <p:extLst>
      <p:ext uri="{BB962C8B-B14F-4D97-AF65-F5344CB8AC3E}">
        <p14:creationId xmlns:p14="http://schemas.microsoft.com/office/powerpoint/2010/main" val="8307630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79</a:t>
            </a:fld>
            <a:endParaRPr lang="ja-JP" altLang="en-US"/>
          </a:p>
        </p:txBody>
      </p:sp>
    </p:spTree>
    <p:extLst>
      <p:ext uri="{BB962C8B-B14F-4D97-AF65-F5344CB8AC3E}">
        <p14:creationId xmlns:p14="http://schemas.microsoft.com/office/powerpoint/2010/main" val="29375350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80</a:t>
            </a:fld>
            <a:endParaRPr lang="ja-JP" altLang="en-US"/>
          </a:p>
        </p:txBody>
      </p:sp>
    </p:spTree>
    <p:extLst>
      <p:ext uri="{BB962C8B-B14F-4D97-AF65-F5344CB8AC3E}">
        <p14:creationId xmlns:p14="http://schemas.microsoft.com/office/powerpoint/2010/main" val="33253395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81</a:t>
            </a:fld>
            <a:endParaRPr lang="ja-JP" altLang="en-US"/>
          </a:p>
        </p:txBody>
      </p:sp>
    </p:spTree>
    <p:extLst>
      <p:ext uri="{BB962C8B-B14F-4D97-AF65-F5344CB8AC3E}">
        <p14:creationId xmlns:p14="http://schemas.microsoft.com/office/powerpoint/2010/main" val="1955696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82</a:t>
            </a:fld>
            <a:endParaRPr lang="ja-JP" altLang="en-US"/>
          </a:p>
        </p:txBody>
      </p:sp>
    </p:spTree>
    <p:extLst>
      <p:ext uri="{BB962C8B-B14F-4D97-AF65-F5344CB8AC3E}">
        <p14:creationId xmlns:p14="http://schemas.microsoft.com/office/powerpoint/2010/main" val="36792223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83</a:t>
            </a:fld>
            <a:endParaRPr lang="ja-JP" altLang="en-US"/>
          </a:p>
        </p:txBody>
      </p:sp>
    </p:spTree>
    <p:extLst>
      <p:ext uri="{BB962C8B-B14F-4D97-AF65-F5344CB8AC3E}">
        <p14:creationId xmlns:p14="http://schemas.microsoft.com/office/powerpoint/2010/main" val="2034957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84</a:t>
            </a:fld>
            <a:endParaRPr lang="ja-JP" altLang="en-US"/>
          </a:p>
        </p:txBody>
      </p:sp>
    </p:spTree>
    <p:extLst>
      <p:ext uri="{BB962C8B-B14F-4D97-AF65-F5344CB8AC3E}">
        <p14:creationId xmlns:p14="http://schemas.microsoft.com/office/powerpoint/2010/main" val="25178788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85</a:t>
            </a:fld>
            <a:endParaRPr lang="ja-JP" altLang="en-US"/>
          </a:p>
        </p:txBody>
      </p:sp>
    </p:spTree>
    <p:extLst>
      <p:ext uri="{BB962C8B-B14F-4D97-AF65-F5344CB8AC3E}">
        <p14:creationId xmlns:p14="http://schemas.microsoft.com/office/powerpoint/2010/main" val="124322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86</a:t>
            </a:fld>
            <a:endParaRPr lang="ja-JP" altLang="en-US"/>
          </a:p>
        </p:txBody>
      </p:sp>
    </p:spTree>
    <p:extLst>
      <p:ext uri="{BB962C8B-B14F-4D97-AF65-F5344CB8AC3E}">
        <p14:creationId xmlns:p14="http://schemas.microsoft.com/office/powerpoint/2010/main" val="4037186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a:t>
            </a:fld>
            <a:endParaRPr lang="ja-JP" altLang="en-US"/>
          </a:p>
        </p:txBody>
      </p:sp>
    </p:spTree>
    <p:extLst>
      <p:ext uri="{BB962C8B-B14F-4D97-AF65-F5344CB8AC3E}">
        <p14:creationId xmlns:p14="http://schemas.microsoft.com/office/powerpoint/2010/main" val="33609689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87</a:t>
            </a:fld>
            <a:endParaRPr lang="ja-JP" altLang="en-US"/>
          </a:p>
        </p:txBody>
      </p:sp>
    </p:spTree>
    <p:extLst>
      <p:ext uri="{BB962C8B-B14F-4D97-AF65-F5344CB8AC3E}">
        <p14:creationId xmlns:p14="http://schemas.microsoft.com/office/powerpoint/2010/main" val="2109341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88</a:t>
            </a:fld>
            <a:endParaRPr lang="ja-JP" altLang="en-US"/>
          </a:p>
        </p:txBody>
      </p:sp>
    </p:spTree>
    <p:extLst>
      <p:ext uri="{BB962C8B-B14F-4D97-AF65-F5344CB8AC3E}">
        <p14:creationId xmlns:p14="http://schemas.microsoft.com/office/powerpoint/2010/main" val="7170465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89</a:t>
            </a:fld>
            <a:endParaRPr lang="ja-JP" altLang="en-US"/>
          </a:p>
        </p:txBody>
      </p:sp>
    </p:spTree>
    <p:extLst>
      <p:ext uri="{BB962C8B-B14F-4D97-AF65-F5344CB8AC3E}">
        <p14:creationId xmlns:p14="http://schemas.microsoft.com/office/powerpoint/2010/main" val="42777603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90</a:t>
            </a:fld>
            <a:endParaRPr lang="ja-JP" altLang="en-US"/>
          </a:p>
        </p:txBody>
      </p:sp>
    </p:spTree>
    <p:extLst>
      <p:ext uri="{BB962C8B-B14F-4D97-AF65-F5344CB8AC3E}">
        <p14:creationId xmlns:p14="http://schemas.microsoft.com/office/powerpoint/2010/main" val="7803982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91</a:t>
            </a:fld>
            <a:endParaRPr lang="ja-JP" altLang="en-US"/>
          </a:p>
        </p:txBody>
      </p:sp>
    </p:spTree>
    <p:extLst>
      <p:ext uri="{BB962C8B-B14F-4D97-AF65-F5344CB8AC3E}">
        <p14:creationId xmlns:p14="http://schemas.microsoft.com/office/powerpoint/2010/main" val="30198985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92</a:t>
            </a:fld>
            <a:endParaRPr lang="ja-JP" altLang="en-US"/>
          </a:p>
        </p:txBody>
      </p:sp>
    </p:spTree>
    <p:extLst>
      <p:ext uri="{BB962C8B-B14F-4D97-AF65-F5344CB8AC3E}">
        <p14:creationId xmlns:p14="http://schemas.microsoft.com/office/powerpoint/2010/main" val="5790987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93</a:t>
            </a:fld>
            <a:endParaRPr lang="ja-JP" altLang="en-US"/>
          </a:p>
        </p:txBody>
      </p:sp>
    </p:spTree>
    <p:extLst>
      <p:ext uri="{BB962C8B-B14F-4D97-AF65-F5344CB8AC3E}">
        <p14:creationId xmlns:p14="http://schemas.microsoft.com/office/powerpoint/2010/main" val="12233763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94</a:t>
            </a:fld>
            <a:endParaRPr lang="ja-JP" altLang="en-US"/>
          </a:p>
        </p:txBody>
      </p:sp>
    </p:spTree>
    <p:extLst>
      <p:ext uri="{BB962C8B-B14F-4D97-AF65-F5344CB8AC3E}">
        <p14:creationId xmlns:p14="http://schemas.microsoft.com/office/powerpoint/2010/main" val="41112816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9</a:t>
            </a:fld>
            <a:endParaRPr lang="ja-JP" altLang="en-US"/>
          </a:p>
        </p:txBody>
      </p:sp>
    </p:spTree>
    <p:extLst>
      <p:ext uri="{BB962C8B-B14F-4D97-AF65-F5344CB8AC3E}">
        <p14:creationId xmlns:p14="http://schemas.microsoft.com/office/powerpoint/2010/main" val="3723648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952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latin typeface="Arial" charset="0"/>
            </a:endParaRPr>
          </a:p>
        </p:txBody>
      </p:sp>
      <p:sp>
        <p:nvSpPr>
          <p:cNvPr id="95235" name="フッター プレースホルダー 2"/>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ja-JP" altLang="en-US" smtClean="0">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9F93FEBB-6CAC-481F-B635-60CA51F6CED3}" type="slidenum">
              <a:rPr lang="ja-JP" altLang="en-US" smtClean="0"/>
              <a:pPr>
                <a:defRPr/>
              </a:pPr>
              <a:t>106</a:t>
            </a:fld>
            <a:endParaRPr lang="ja-JP" altLang="en-US"/>
          </a:p>
        </p:txBody>
      </p:sp>
    </p:spTree>
    <p:extLst>
      <p:ext uri="{BB962C8B-B14F-4D97-AF65-F5344CB8AC3E}">
        <p14:creationId xmlns:p14="http://schemas.microsoft.com/office/powerpoint/2010/main" val="210810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21F87535-4F5A-4E36-95CC-1C6A46E5286B}" type="datetime1">
              <a:rPr lang="ja-JP" altLang="en-US" smtClean="0"/>
              <a:t>2015/2/22</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ECE6731C-6D12-48FF-87B4-1BDD5C1FF5E8}" type="slidenum">
              <a:rPr lang="ja-JP" altLang="en-US" smtClean="0"/>
              <a:pPr>
                <a:defRPr/>
              </a:pPr>
              <a:t>‹#›</a:t>
            </a:fld>
            <a:endParaRPr lang="ja-JP" altLang="en-US"/>
          </a:p>
        </p:txBody>
      </p:sp>
    </p:spTree>
    <p:extLst>
      <p:ext uri="{BB962C8B-B14F-4D97-AF65-F5344CB8AC3E}">
        <p14:creationId xmlns:p14="http://schemas.microsoft.com/office/powerpoint/2010/main" val="1177436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F0F7073E-2FEB-4F8C-827D-784F04D07E8C}" type="datetime1">
              <a:rPr lang="ja-JP" altLang="en-US" smtClean="0"/>
              <a:t>2015/2/22</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915B40E8-7F5F-432D-B833-84EBCB4D2372}" type="slidenum">
              <a:rPr lang="ja-JP" altLang="en-US" smtClean="0"/>
              <a:pPr>
                <a:defRPr/>
              </a:pPr>
              <a:t>‹#›</a:t>
            </a:fld>
            <a:endParaRPr lang="ja-JP" altLang="en-US"/>
          </a:p>
        </p:txBody>
      </p:sp>
    </p:spTree>
    <p:extLst>
      <p:ext uri="{BB962C8B-B14F-4D97-AF65-F5344CB8AC3E}">
        <p14:creationId xmlns:p14="http://schemas.microsoft.com/office/powerpoint/2010/main" val="314209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BCBC5668-99A9-4DB2-9595-9BA3368BF167}" type="datetime1">
              <a:rPr lang="ja-JP" altLang="en-US" smtClean="0"/>
              <a:t>2015/2/22</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A79FF8DC-44D3-4A22-80E8-D6178DFE11E0}" type="slidenum">
              <a:rPr lang="ja-JP" altLang="en-US" smtClean="0"/>
              <a:pPr>
                <a:defRPr/>
              </a:pPr>
              <a:t>‹#›</a:t>
            </a:fld>
            <a:endParaRPr lang="ja-JP" altLang="en-US"/>
          </a:p>
        </p:txBody>
      </p:sp>
    </p:spTree>
    <p:extLst>
      <p:ext uri="{BB962C8B-B14F-4D97-AF65-F5344CB8AC3E}">
        <p14:creationId xmlns:p14="http://schemas.microsoft.com/office/powerpoint/2010/main" val="106983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31653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A1FC2B6-88EC-483E-9228-64CCF1316EF9}"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143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2DCEBDE-E584-40AB-A0D4-8511D7746517}"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682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5B9C4DB-CF54-4C5A-871E-95750DE6AA97}"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500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CC18665-DD5E-44C2-8BBD-51B64A75C3F0}"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460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70B8F85-E2C6-4F81-86D4-FE83E9AB4EB9}"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250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B42B620-76B3-446C-8CC9-F8E8280BD111}"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7787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A5E06F2-1ACC-4245-9C48-92D26F80BAE8}"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11583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9F4A88FA-E4E9-4D94-ADAC-1AACF2E66D41}" type="datetime1">
              <a:rPr lang="ja-JP" altLang="en-US" smtClean="0"/>
              <a:t>2015/2/22</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2CD07B27-0599-4BE5-B2BB-5FB76BF5635D}" type="slidenum">
              <a:rPr lang="ja-JP" altLang="en-US" smtClean="0"/>
              <a:pPr>
                <a:defRPr/>
              </a:pPr>
              <a:t>‹#›</a:t>
            </a:fld>
            <a:endParaRPr lang="ja-JP" altLang="en-US"/>
          </a:p>
        </p:txBody>
      </p:sp>
    </p:spTree>
    <p:extLst>
      <p:ext uri="{BB962C8B-B14F-4D97-AF65-F5344CB8AC3E}">
        <p14:creationId xmlns:p14="http://schemas.microsoft.com/office/powerpoint/2010/main" val="2644799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4A87CED-94CF-4C9F-8198-01A6FBF52B6D}"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3802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EE743F9-CCAC-4994-BD19-79E7AED6E107}"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5906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E8267B1-3915-4B25-8880-CE0629FAF1AB}"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4068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638755-28AF-4AFF-B329-7BECBB30DB22}" type="datetime1">
              <a:rPr lang="ja-JP" altLang="en-US" smtClean="0">
                <a:solidFill>
                  <a:prstClr val="black">
                    <a:tint val="75000"/>
                  </a:prstClr>
                </a:solidFill>
              </a:rPr>
              <a:t>2015/2/22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7078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kumimoji="0" lang="en-US" sz="2400">
              <a:solidFill>
                <a:srgbClr val="FFFFFF"/>
              </a:solidFill>
              <a:ea typeface="ＭＳ Ｐゴシック" pitchFamily="34" charset="-128"/>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kumimoji="0" lang="en-US" sz="2400">
              <a:solidFill>
                <a:srgbClr val="FFFFFF"/>
              </a:solidFill>
              <a:latin typeface="Calibri"/>
              <a:ea typeface="ＭＳ Ｐゴシック" pitchFamily="3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2610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kumimoji="0" lang="en-US" sz="2400">
              <a:solidFill>
                <a:srgbClr val="FFFFFF"/>
              </a:solidFill>
              <a:ea typeface="ＭＳ Ｐゴシック" pitchFamily="34" charset="-128"/>
            </a:endParaRPr>
          </a:p>
        </p:txBody>
      </p:sp>
      <p:sp>
        <p:nvSpPr>
          <p:cNvPr id="5" name="Rectangle 4"/>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kumimoji="0" lang="en-US" sz="2400">
              <a:solidFill>
                <a:srgbClr val="FFFFFF"/>
              </a:solidFill>
              <a:latin typeface="Calibri"/>
              <a:ea typeface="ＭＳ Ｐゴシック" pitchFamily="3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2704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kumimoji="0" lang="en-US" sz="2400">
              <a:solidFill>
                <a:srgbClr val="FFFFFF"/>
              </a:solidFill>
              <a:ea typeface="ＭＳ Ｐゴシック" pitchFamily="34" charset="-128"/>
            </a:endParaRPr>
          </a:p>
        </p:txBody>
      </p:sp>
      <p:sp>
        <p:nvSpPr>
          <p:cNvPr id="5" name="Rectangle 4"/>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kumimoji="0" lang="en-US" sz="2400">
              <a:solidFill>
                <a:srgbClr val="FFFFFF"/>
              </a:solidFill>
              <a:latin typeface="Calibri"/>
              <a:ea typeface="ＭＳ Ｐゴシック" pitchFamily="3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3410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kumimoji="0" lang="en-US" sz="2400">
              <a:solidFill>
                <a:srgbClr val="FFFFFF"/>
              </a:solidFill>
              <a:ea typeface="ＭＳ Ｐゴシック" pitchFamily="34" charset="-128"/>
            </a:endParaRPr>
          </a:p>
        </p:txBody>
      </p:sp>
      <p:sp>
        <p:nvSpPr>
          <p:cNvPr id="5" name="Rectangle 4"/>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kumimoji="0" lang="en-US" sz="2400">
              <a:solidFill>
                <a:srgbClr val="FFFFFF"/>
              </a:solidFill>
              <a:latin typeface="Calibri"/>
              <a:ea typeface="ＭＳ Ｐゴシック" pitchFamily="3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3020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kumimoji="0" lang="en-US" sz="2400">
              <a:solidFill>
                <a:srgbClr val="FFFFFF"/>
              </a:solidFill>
              <a:ea typeface="ＭＳ Ｐゴシック" pitchFamily="34" charset="-128"/>
            </a:endParaRPr>
          </a:p>
        </p:txBody>
      </p:sp>
      <p:sp>
        <p:nvSpPr>
          <p:cNvPr id="5" name="Rectangle 4"/>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kumimoji="0" lang="en-US" sz="2400">
              <a:solidFill>
                <a:srgbClr val="FFFFFF"/>
              </a:solidFill>
              <a:latin typeface="Calibri"/>
              <a:ea typeface="ＭＳ Ｐゴシック" pitchFamily="3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6362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46111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7234C378-2783-4B69-B1D9-03825B6869DF}" type="datetime1">
              <a:rPr lang="ja-JP" altLang="en-US" smtClean="0"/>
              <a:t>2015/2/22</a:t>
            </a:fld>
            <a:endParaRPr lang="ja-JP" altLang="en-US"/>
          </a:p>
        </p:txBody>
      </p:sp>
      <p:sp>
        <p:nvSpPr>
          <p:cNvPr id="5" name="フッター プレースホルダー 4"/>
          <p:cNvSpPr>
            <a:spLocks noGrp="1"/>
          </p:cNvSpPr>
          <p:nvPr>
            <p:ph type="ftr" sz="quarter" idx="11"/>
          </p:nvPr>
        </p:nvSpPr>
        <p:spPr/>
        <p:txBody>
          <a:bodyPr/>
          <a:lstStyle/>
          <a:p>
            <a:pPr>
              <a:defRPr/>
            </a:pPr>
            <a:endParaRPr lang="ja-JP" altLang="en-US"/>
          </a:p>
        </p:txBody>
      </p:sp>
      <p:sp>
        <p:nvSpPr>
          <p:cNvPr id="6" name="スライド番号プレースホルダー 5"/>
          <p:cNvSpPr>
            <a:spLocks noGrp="1"/>
          </p:cNvSpPr>
          <p:nvPr>
            <p:ph type="sldNum" sz="quarter" idx="12"/>
          </p:nvPr>
        </p:nvSpPr>
        <p:spPr/>
        <p:txBody>
          <a:bodyPr/>
          <a:lstStyle/>
          <a:p>
            <a:pPr>
              <a:defRPr/>
            </a:pPr>
            <a:fld id="{6DD4FA3B-F0C9-4C5B-8F41-BC45E400B855}" type="slidenum">
              <a:rPr lang="ja-JP" altLang="en-US" smtClean="0"/>
              <a:pPr>
                <a:defRPr/>
              </a:pPr>
              <a:t>‹#›</a:t>
            </a:fld>
            <a:endParaRPr lang="ja-JP" altLang="en-US"/>
          </a:p>
        </p:txBody>
      </p:sp>
    </p:spTree>
    <p:extLst>
      <p:ext uri="{BB962C8B-B14F-4D97-AF65-F5344CB8AC3E}">
        <p14:creationId xmlns:p14="http://schemas.microsoft.com/office/powerpoint/2010/main" val="514433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267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82551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4432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054895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810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39929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54427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422187"/>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726330"/>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lvl1pPr>
              <a:defRPr/>
            </a:lvl1pPr>
          </a:lstStyle>
          <a:p>
            <a:pPr>
              <a:defRPr/>
            </a:pPr>
            <a:fld id="{EC4FE786-2436-4CA2-B4CA-16AFF4581B8A}" type="datetime1">
              <a:rPr kumimoji="0" lang="ja-JP" altLang="en-US" sz="2400" smtClean="0">
                <a:solidFill>
                  <a:srgbClr val="958D85"/>
                </a:solidFill>
                <a:latin typeface="Arial" pitchFamily="34" charset="0"/>
                <a:ea typeface="ＭＳ Ｐゴシック"/>
              </a:rPr>
              <a:t>2015/2/22</a:t>
            </a:fld>
            <a:endParaRPr kumimoji="0" lang="ja-JP" altLang="en-US" sz="2400">
              <a:solidFill>
                <a:srgbClr val="958D85"/>
              </a:solidFill>
              <a:latin typeface="Arial" pitchFamily="34" charset="0"/>
              <a:ea typeface="ＭＳ Ｐゴシック"/>
            </a:endParaRP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kumimoji="0" lang="ja-JP" altLang="en-US" sz="2400">
              <a:solidFill>
                <a:srgbClr val="958D85"/>
              </a:solidFill>
              <a:latin typeface="Arial" pitchFamily="34" charset="0"/>
              <a:ea typeface="ＭＳ Ｐゴシック"/>
            </a:endParaRPr>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2A51F23-E964-674F-904A-874E708AEECA}" type="slidenum">
              <a:rPr kumimoji="0" lang="ja-JP" altLang="en-US" sz="2400">
                <a:solidFill>
                  <a:srgbClr val="958D85"/>
                </a:solidFill>
                <a:latin typeface="Arial" pitchFamily="34" charset="0"/>
                <a:ea typeface="ＭＳ Ｐゴシック"/>
              </a:rPr>
              <a:pPr>
                <a:defRPr/>
              </a:pPr>
              <a:t>‹#›</a:t>
            </a:fld>
            <a:endParaRPr kumimoji="0" lang="ja-JP" altLang="en-US" sz="2400">
              <a:solidFill>
                <a:srgbClr val="958D85"/>
              </a:solidFill>
              <a:latin typeface="Arial" pitchFamily="34" charset="0"/>
              <a:ea typeface="ＭＳ Ｐゴシック"/>
            </a:endParaRPr>
          </a:p>
        </p:txBody>
      </p:sp>
    </p:spTree>
    <p:extLst>
      <p:ext uri="{BB962C8B-B14F-4D97-AF65-F5344CB8AC3E}">
        <p14:creationId xmlns:p14="http://schemas.microsoft.com/office/powerpoint/2010/main" val="281324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10F878D0-8FCE-4499-A55C-D0DE976B7E3D}" type="datetime1">
              <a:rPr lang="ja-JP" altLang="en-US" smtClean="0"/>
              <a:t>2015/2/22</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9EA59F1C-9C8E-4154-AE0A-8771556FE8D7}" type="slidenum">
              <a:rPr lang="ja-JP" altLang="en-US" smtClean="0"/>
              <a:pPr>
                <a:defRPr/>
              </a:pPr>
              <a:t>‹#›</a:t>
            </a:fld>
            <a:endParaRPr lang="ja-JP" altLang="en-US"/>
          </a:p>
        </p:txBody>
      </p:sp>
    </p:spTree>
    <p:extLst>
      <p:ext uri="{BB962C8B-B14F-4D97-AF65-F5344CB8AC3E}">
        <p14:creationId xmlns:p14="http://schemas.microsoft.com/office/powerpoint/2010/main" val="309418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DF2DEEB-553C-44B4-9A37-5CFD26FDC53B}" type="datetime1">
              <a:rPr lang="ja-JP" altLang="en-US" smtClean="0"/>
              <a:t>2015/2/22</a:t>
            </a:fld>
            <a:endParaRPr lang="ja-JP" altLang="en-US"/>
          </a:p>
        </p:txBody>
      </p:sp>
      <p:sp>
        <p:nvSpPr>
          <p:cNvPr id="8" name="フッター プレースホルダー 7"/>
          <p:cNvSpPr>
            <a:spLocks noGrp="1"/>
          </p:cNvSpPr>
          <p:nvPr>
            <p:ph type="ftr" sz="quarter" idx="11"/>
          </p:nvPr>
        </p:nvSpPr>
        <p:spPr/>
        <p:txBody>
          <a:bodyPr/>
          <a:lstStyle/>
          <a:p>
            <a:pPr>
              <a:defRPr/>
            </a:pPr>
            <a:endParaRPr lang="ja-JP" altLang="en-US"/>
          </a:p>
        </p:txBody>
      </p:sp>
      <p:sp>
        <p:nvSpPr>
          <p:cNvPr id="9" name="スライド番号プレースホルダー 8"/>
          <p:cNvSpPr>
            <a:spLocks noGrp="1"/>
          </p:cNvSpPr>
          <p:nvPr>
            <p:ph type="sldNum" sz="quarter" idx="12"/>
          </p:nvPr>
        </p:nvSpPr>
        <p:spPr/>
        <p:txBody>
          <a:bodyPr/>
          <a:lstStyle/>
          <a:p>
            <a:pPr>
              <a:defRPr/>
            </a:pPr>
            <a:fld id="{5B76EAF8-9416-4D06-90A1-29F38212EDB9}" type="slidenum">
              <a:rPr lang="ja-JP" altLang="en-US" smtClean="0"/>
              <a:pPr>
                <a:defRPr/>
              </a:pPr>
              <a:t>‹#›</a:t>
            </a:fld>
            <a:endParaRPr lang="ja-JP" altLang="en-US"/>
          </a:p>
        </p:txBody>
      </p:sp>
    </p:spTree>
    <p:extLst>
      <p:ext uri="{BB962C8B-B14F-4D97-AF65-F5344CB8AC3E}">
        <p14:creationId xmlns:p14="http://schemas.microsoft.com/office/powerpoint/2010/main" val="351219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AB0423DE-FDA9-44B9-8E44-7317A2A238F0}" type="datetime1">
              <a:rPr lang="ja-JP" altLang="en-US" smtClean="0"/>
              <a:t>2015/2/22</a:t>
            </a:fld>
            <a:endParaRPr lang="ja-JP" altLang="en-US"/>
          </a:p>
        </p:txBody>
      </p:sp>
      <p:sp>
        <p:nvSpPr>
          <p:cNvPr id="4" name="フッター プレースホルダー 3"/>
          <p:cNvSpPr>
            <a:spLocks noGrp="1"/>
          </p:cNvSpPr>
          <p:nvPr>
            <p:ph type="ftr" sz="quarter" idx="11"/>
          </p:nvPr>
        </p:nvSpPr>
        <p:spPr/>
        <p:txBody>
          <a:bodyPr/>
          <a:lstStyle/>
          <a:p>
            <a:pPr>
              <a:defRPr/>
            </a:pPr>
            <a:endParaRPr lang="ja-JP" altLang="en-US"/>
          </a:p>
        </p:txBody>
      </p:sp>
      <p:sp>
        <p:nvSpPr>
          <p:cNvPr id="5" name="スライド番号プレースホルダー 4"/>
          <p:cNvSpPr>
            <a:spLocks noGrp="1"/>
          </p:cNvSpPr>
          <p:nvPr>
            <p:ph type="sldNum" sz="quarter" idx="12"/>
          </p:nvPr>
        </p:nvSpPr>
        <p:spPr/>
        <p:txBody>
          <a:bodyPr/>
          <a:lstStyle/>
          <a:p>
            <a:pPr>
              <a:defRPr/>
            </a:pPr>
            <a:fld id="{8EE2DF23-3F1C-497F-8210-663F0BA494B7}" type="slidenum">
              <a:rPr lang="ja-JP" altLang="en-US" smtClean="0"/>
              <a:pPr>
                <a:defRPr/>
              </a:pPr>
              <a:t>‹#›</a:t>
            </a:fld>
            <a:endParaRPr lang="ja-JP" altLang="en-US"/>
          </a:p>
        </p:txBody>
      </p:sp>
    </p:spTree>
    <p:extLst>
      <p:ext uri="{BB962C8B-B14F-4D97-AF65-F5344CB8AC3E}">
        <p14:creationId xmlns:p14="http://schemas.microsoft.com/office/powerpoint/2010/main" val="294948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410637AE-D8F2-478F-90F2-9BA0DECDD1D3}" type="datetime1">
              <a:rPr lang="ja-JP" altLang="en-US" smtClean="0"/>
              <a:t>2015/2/22</a:t>
            </a:fld>
            <a:endParaRPr lang="ja-JP" altLang="en-US"/>
          </a:p>
        </p:txBody>
      </p:sp>
      <p:sp>
        <p:nvSpPr>
          <p:cNvPr id="3" name="フッター プレースホルダー 2"/>
          <p:cNvSpPr>
            <a:spLocks noGrp="1"/>
          </p:cNvSpPr>
          <p:nvPr>
            <p:ph type="ftr" sz="quarter" idx="11"/>
          </p:nvPr>
        </p:nvSpPr>
        <p:spPr/>
        <p:txBody>
          <a:bodyPr/>
          <a:lstStyle/>
          <a:p>
            <a:pPr>
              <a:defRPr/>
            </a:pPr>
            <a:endParaRPr lang="ja-JP" altLang="en-US"/>
          </a:p>
        </p:txBody>
      </p:sp>
      <p:sp>
        <p:nvSpPr>
          <p:cNvPr id="4" name="スライド番号プレースホルダー 3"/>
          <p:cNvSpPr>
            <a:spLocks noGrp="1"/>
          </p:cNvSpPr>
          <p:nvPr>
            <p:ph type="sldNum" sz="quarter" idx="12"/>
          </p:nvPr>
        </p:nvSpPr>
        <p:spPr/>
        <p:txBody>
          <a:bodyPr/>
          <a:lstStyle/>
          <a:p>
            <a:pPr>
              <a:defRPr/>
            </a:pPr>
            <a:fld id="{32BAFFB8-B128-497C-AB14-65E037F67A3A}" type="slidenum">
              <a:rPr lang="ja-JP" altLang="en-US" smtClean="0"/>
              <a:pPr>
                <a:defRPr/>
              </a:pPr>
              <a:t>‹#›</a:t>
            </a:fld>
            <a:endParaRPr lang="ja-JP" altLang="en-US"/>
          </a:p>
        </p:txBody>
      </p:sp>
    </p:spTree>
    <p:extLst>
      <p:ext uri="{BB962C8B-B14F-4D97-AF65-F5344CB8AC3E}">
        <p14:creationId xmlns:p14="http://schemas.microsoft.com/office/powerpoint/2010/main" val="308475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51032246-E900-41D8-A7AF-DFA5A1DBC0B3}" type="datetime1">
              <a:rPr lang="ja-JP" altLang="en-US" smtClean="0"/>
              <a:t>2015/2/22</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ECFC67C6-6DD8-4CEC-9030-AD218798631B}" type="slidenum">
              <a:rPr lang="ja-JP" altLang="en-US" smtClean="0"/>
              <a:pPr>
                <a:defRPr/>
              </a:pPr>
              <a:t>‹#›</a:t>
            </a:fld>
            <a:endParaRPr lang="ja-JP" altLang="en-US"/>
          </a:p>
        </p:txBody>
      </p:sp>
    </p:spTree>
    <p:extLst>
      <p:ext uri="{BB962C8B-B14F-4D97-AF65-F5344CB8AC3E}">
        <p14:creationId xmlns:p14="http://schemas.microsoft.com/office/powerpoint/2010/main" val="52674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5277D81F-F1A0-4BA0-B391-EF9D21E6D55B}" type="datetime1">
              <a:rPr lang="ja-JP" altLang="en-US" smtClean="0"/>
              <a:t>2015/2/22</a:t>
            </a:fld>
            <a:endParaRPr lang="ja-JP" altLang="en-US"/>
          </a:p>
        </p:txBody>
      </p:sp>
      <p:sp>
        <p:nvSpPr>
          <p:cNvPr id="6" name="フッター プレースホルダー 5"/>
          <p:cNvSpPr>
            <a:spLocks noGrp="1"/>
          </p:cNvSpPr>
          <p:nvPr>
            <p:ph type="ftr" sz="quarter" idx="11"/>
          </p:nvPr>
        </p:nvSpPr>
        <p:spPr/>
        <p:txBody>
          <a:bodyPr/>
          <a:lstStyle/>
          <a:p>
            <a:pPr>
              <a:defRPr/>
            </a:pPr>
            <a:endParaRPr lang="ja-JP" altLang="en-US"/>
          </a:p>
        </p:txBody>
      </p:sp>
      <p:sp>
        <p:nvSpPr>
          <p:cNvPr id="7" name="スライド番号プレースホルダー 6"/>
          <p:cNvSpPr>
            <a:spLocks noGrp="1"/>
          </p:cNvSpPr>
          <p:nvPr>
            <p:ph type="sldNum" sz="quarter" idx="12"/>
          </p:nvPr>
        </p:nvSpPr>
        <p:spPr/>
        <p:txBody>
          <a:bodyPr/>
          <a:lstStyle/>
          <a:p>
            <a:pPr>
              <a:defRPr/>
            </a:pPr>
            <a:fld id="{EF04EF43-E9F5-45E0-8D96-919E103ED375}" type="slidenum">
              <a:rPr lang="ja-JP" altLang="en-US" smtClean="0"/>
              <a:pPr>
                <a:defRPr/>
              </a:pPr>
              <a:t>‹#›</a:t>
            </a:fld>
            <a:endParaRPr lang="ja-JP" altLang="en-US"/>
          </a:p>
        </p:txBody>
      </p:sp>
    </p:spTree>
    <p:extLst>
      <p:ext uri="{BB962C8B-B14F-4D97-AF65-F5344CB8AC3E}">
        <p14:creationId xmlns:p14="http://schemas.microsoft.com/office/powerpoint/2010/main" val="53321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288ED6-BF0E-47CE-B99B-DB042193EE44}" type="datetime1">
              <a:rPr lang="ja-JP" altLang="en-US" smtClean="0"/>
              <a:t>2015/2/22</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D816E5-44FB-4A0E-8CC3-EC2CF0D45E36}" type="slidenum">
              <a:rPr lang="ja-JP" altLang="en-US" smtClean="0"/>
              <a:pPr>
                <a:defRPr/>
              </a:pPr>
              <a:t>‹#›</a:t>
            </a:fld>
            <a:endParaRPr lang="ja-JP" altLang="en-US"/>
          </a:p>
        </p:txBody>
      </p:sp>
    </p:spTree>
    <p:extLst>
      <p:ext uri="{BB962C8B-B14F-4D97-AF65-F5344CB8AC3E}">
        <p14:creationId xmlns:p14="http://schemas.microsoft.com/office/powerpoint/2010/main" val="870856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653BF7A-BCB9-425F-B736-363664A8AA78}" type="datetime1">
              <a:rPr lang="ja-JP" altLang="en-US" smtClean="0">
                <a:solidFill>
                  <a:prstClr val="black">
                    <a:tint val="75000"/>
                  </a:prstClr>
                </a:solidFill>
                <a:latin typeface="Calibri"/>
                <a:ea typeface="ＭＳ Ｐゴシック"/>
              </a:rPr>
              <a:t>2015/2/22</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F78741E-5D9C-42DE-8335-A84426F1A288}"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626667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r>
              <a:rPr kumimoji="0" lang="en-US" sz="900">
                <a:solidFill>
                  <a:srgbClr val="BCBDC0"/>
                </a:solidFill>
                <a:latin typeface="Arial Narrow" pitchFamily="34" charset="0"/>
              </a:rPr>
              <a:t>TITLE  |  </a:t>
            </a:r>
            <a:fld id="{088FD85A-FB68-4DE8-9F4A-4CC589928870}" type="slidenum">
              <a:rPr kumimoji="0" lang="en-US" sz="900">
                <a:solidFill>
                  <a:srgbClr val="BCBDC0"/>
                </a:solidFill>
                <a:latin typeface="Arial Narrow" pitchFamily="34" charset="0"/>
              </a:rPr>
              <a:pPr algn="r"/>
              <a:t>‹#›</a:t>
            </a:fld>
            <a:r>
              <a:rPr kumimoji="0" lang="en-US" sz="900">
                <a:solidFill>
                  <a:srgbClr val="BCBDC0"/>
                </a:solidFill>
                <a:latin typeface="Arial Narrow" pitchFamily="34" charset="0"/>
              </a:rPr>
              <a:t>  </a:t>
            </a:r>
            <a:endParaRPr kumimoji="0" lang="en-US" sz="900">
              <a:solidFill>
                <a:srgbClr val="958D85"/>
              </a:solidFill>
              <a:latin typeface="Arial Narrow" pitchFamily="34" charset="0"/>
            </a:endParaRPr>
          </a:p>
        </p:txBody>
      </p:sp>
      <p:pic>
        <p:nvPicPr>
          <p:cNvPr id="2051"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4831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9.png"/></Relationships>
</file>

<file path=ppt/slides/_rels/slide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5.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0.png"/></Relationships>
</file>

<file path=ppt/slides/_rels/slide1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20.png"/></Relationships>
</file>

<file path=ppt/slides/_rels/slide1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20.png"/></Relationships>
</file>

<file path=ppt/slides/_rels/slide1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6.gif"/><Relationship Id="rId4" Type="http://schemas.openxmlformats.org/officeDocument/2006/relationships/image" Target="../media/image49.jpeg"/></Relationships>
</file>

<file path=ppt/slides/_rels/slide1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46.gif"/></Relationships>
</file>

<file path=ppt/slides/_rels/slide1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20.png"/><Relationship Id="rId4" Type="http://schemas.openxmlformats.org/officeDocument/2006/relationships/image" Target="../media/image52.png"/></Relationships>
</file>

<file path=ppt/slides/_rels/slide1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5.jpeg"/><Relationship Id="rId4" Type="http://schemas.openxmlformats.org/officeDocument/2006/relationships/image" Target="../media/image54.jpeg"/></Relationships>
</file>

<file path=ppt/slides/_rels/slide16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5.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20.png"/></Relationships>
</file>

<file path=ppt/slides/_rels/slide1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9.jpeg"/></Relationships>
</file>

<file path=ppt/slides/_rels/slide1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7.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8.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www.rotary.or.jp/rotary_news/2013_08_08_ripresident/15_16ripresidentnominee.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a:spLocks noGrp="1"/>
          </p:cNvSpPr>
          <p:nvPr>
            <p:ph type="title"/>
          </p:nvPr>
        </p:nvSpPr>
        <p:spPr>
          <a:xfrm>
            <a:off x="107505" y="260648"/>
            <a:ext cx="8579296" cy="3096344"/>
          </a:xfrm>
        </p:spPr>
        <p:txBody>
          <a:bodyPr>
            <a:normAutofit/>
          </a:bodyPr>
          <a:lstStyle/>
          <a:p>
            <a:r>
              <a:rPr lang="ja-JP" altLang="en-US" sz="5400" b="1" dirty="0" smtClean="0">
                <a:solidFill>
                  <a:schemeClr val="tx2"/>
                </a:solidFill>
              </a:rPr>
              <a:t>国際ロータリー第２７３０</a:t>
            </a:r>
            <a:r>
              <a:rPr lang="ja-JP" altLang="en-US" sz="5400" b="1" dirty="0">
                <a:solidFill>
                  <a:schemeClr val="tx2"/>
                </a:solidFill>
              </a:rPr>
              <a:t>地区</a:t>
            </a:r>
            <a:endParaRPr lang="ja-JP" altLang="en-US" sz="5400" b="1" dirty="0" smtClean="0">
              <a:solidFill>
                <a:schemeClr val="tx2"/>
              </a:solidFill>
            </a:endParaRPr>
          </a:p>
        </p:txBody>
      </p:sp>
      <p:sp>
        <p:nvSpPr>
          <p:cNvPr id="3" name="コンテンツ プレースホルダー 2"/>
          <p:cNvSpPr>
            <a:spLocks noGrp="1"/>
          </p:cNvSpPr>
          <p:nvPr>
            <p:ph idx="1"/>
          </p:nvPr>
        </p:nvSpPr>
        <p:spPr>
          <a:xfrm>
            <a:off x="0" y="1988840"/>
            <a:ext cx="8820472" cy="4392488"/>
          </a:xfrm>
        </p:spPr>
        <p:txBody>
          <a:bodyPr>
            <a:normAutofit fontScale="25000" lnSpcReduction="20000"/>
          </a:bodyPr>
          <a:lstStyle/>
          <a:p>
            <a:pPr marL="0" indent="0" algn="ctr">
              <a:lnSpc>
                <a:spcPct val="90000"/>
              </a:lnSpc>
              <a:buNone/>
            </a:pPr>
            <a:endParaRPr lang="en-US" altLang="ja-JP" sz="4100" dirty="0">
              <a:solidFill>
                <a:srgbClr val="FF66CC"/>
              </a:solidFill>
            </a:endParaRPr>
          </a:p>
          <a:p>
            <a:pPr marL="0" indent="0" algn="ctr">
              <a:lnSpc>
                <a:spcPct val="90000"/>
              </a:lnSpc>
              <a:buNone/>
            </a:pPr>
            <a:endParaRPr lang="en-US" altLang="ja-JP" sz="4100" dirty="0" smtClean="0">
              <a:solidFill>
                <a:srgbClr val="FF66CC"/>
              </a:solidFill>
            </a:endParaRPr>
          </a:p>
          <a:p>
            <a:pPr marL="0" indent="0">
              <a:lnSpc>
                <a:spcPct val="90000"/>
              </a:lnSpc>
              <a:buFont typeface="Arial" charset="0"/>
              <a:buNone/>
            </a:pPr>
            <a:r>
              <a:rPr lang="ja-JP" altLang="en-US" sz="2700" dirty="0" smtClean="0">
                <a:solidFill>
                  <a:schemeClr val="tx2"/>
                </a:solidFill>
              </a:rPr>
              <a:t>　　　　</a:t>
            </a:r>
            <a:endParaRPr lang="en-US" altLang="ja-JP" sz="2700" b="1" dirty="0" smtClean="0">
              <a:solidFill>
                <a:schemeClr val="tx2"/>
              </a:solidFill>
            </a:endParaRPr>
          </a:p>
          <a:p>
            <a:pPr marL="0" indent="0">
              <a:lnSpc>
                <a:spcPct val="90000"/>
              </a:lnSpc>
              <a:buFont typeface="Arial" charset="0"/>
              <a:buNone/>
            </a:pPr>
            <a:r>
              <a:rPr lang="ja-JP" altLang="en-US" sz="2700" b="1" dirty="0" smtClean="0">
                <a:solidFill>
                  <a:schemeClr val="tx2"/>
                </a:solidFill>
              </a:rPr>
              <a:t>　　　　　　　　　　</a:t>
            </a:r>
            <a:endParaRPr lang="en-US" altLang="ja-JP" sz="2700" b="1" dirty="0">
              <a:solidFill>
                <a:schemeClr val="tx2"/>
              </a:solidFill>
            </a:endParaRPr>
          </a:p>
          <a:p>
            <a:pPr marL="0" indent="0">
              <a:lnSpc>
                <a:spcPct val="90000"/>
              </a:lnSpc>
              <a:buFont typeface="Arial" charset="0"/>
              <a:buNone/>
            </a:pPr>
            <a:endParaRPr lang="en-US" altLang="ja-JP" sz="2700" b="1"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endParaRPr lang="en-US" altLang="ja-JP" sz="2700" b="1"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r>
              <a:rPr lang="ja-JP" altLang="en-US" sz="2700" b="1" dirty="0" smtClean="0">
                <a:solidFill>
                  <a:schemeClr val="tx2"/>
                </a:solidFill>
              </a:rPr>
              <a:t>　　　　　　　　　　　　</a:t>
            </a:r>
            <a:r>
              <a:rPr lang="ja-JP" altLang="en-US" sz="9600" b="1" dirty="0" smtClean="0">
                <a:solidFill>
                  <a:schemeClr val="tx2"/>
                </a:solidFill>
              </a:rPr>
              <a:t>　　　　　</a:t>
            </a:r>
            <a:r>
              <a:rPr lang="ja-JP" altLang="en-US" sz="17600" b="1" dirty="0" smtClean="0">
                <a:solidFill>
                  <a:schemeClr val="tx2"/>
                </a:solidFill>
              </a:rPr>
              <a:t>真のロータリーを学ぶ</a:t>
            </a:r>
            <a:endParaRPr lang="en-US" altLang="ja-JP" sz="17600" b="1" dirty="0" smtClean="0">
              <a:solidFill>
                <a:schemeClr val="tx2"/>
              </a:solidFill>
            </a:endParaRPr>
          </a:p>
          <a:p>
            <a:pPr marL="0" indent="0">
              <a:lnSpc>
                <a:spcPct val="90000"/>
              </a:lnSpc>
              <a:buFont typeface="Arial" charset="0"/>
              <a:buNone/>
            </a:pPr>
            <a:r>
              <a:rPr lang="ja-JP" altLang="en-US" sz="9600" b="1" dirty="0">
                <a:solidFill>
                  <a:schemeClr val="tx2"/>
                </a:solidFill>
              </a:rPr>
              <a:t>　</a:t>
            </a:r>
            <a:r>
              <a:rPr lang="ja-JP" altLang="en-US" sz="9600" b="1" dirty="0" smtClean="0">
                <a:solidFill>
                  <a:schemeClr val="tx2"/>
                </a:solidFill>
              </a:rPr>
              <a:t>　</a:t>
            </a:r>
            <a:endParaRPr lang="en-US" altLang="ja-JP" sz="9600" b="1" dirty="0" smtClean="0">
              <a:solidFill>
                <a:schemeClr val="tx2"/>
              </a:solidFill>
            </a:endParaRPr>
          </a:p>
          <a:p>
            <a:pPr marL="0" indent="0">
              <a:lnSpc>
                <a:spcPct val="90000"/>
              </a:lnSpc>
              <a:buFont typeface="Arial" charset="0"/>
              <a:buNone/>
            </a:pPr>
            <a:r>
              <a:rPr lang="ja-JP" altLang="en-US" sz="14400" b="1" dirty="0" smtClean="0">
                <a:solidFill>
                  <a:schemeClr val="tx2"/>
                </a:solidFill>
              </a:rPr>
              <a:t>　　クラブ研修リーダーとクラブ幹事の皆様と</a:t>
            </a:r>
            <a:endParaRPr lang="en-US" altLang="ja-JP" sz="9600" b="1" dirty="0">
              <a:solidFill>
                <a:schemeClr val="tx2"/>
              </a:solidFill>
            </a:endParaRPr>
          </a:p>
          <a:p>
            <a:pPr marL="0" indent="0">
              <a:lnSpc>
                <a:spcPct val="90000"/>
              </a:lnSpc>
              <a:buFont typeface="Arial" charset="0"/>
              <a:buNone/>
            </a:pPr>
            <a:endParaRPr lang="en-US" altLang="ja-JP" sz="9600" b="1" dirty="0">
              <a:solidFill>
                <a:schemeClr val="tx2"/>
              </a:solidFill>
            </a:endParaRPr>
          </a:p>
          <a:p>
            <a:pPr marL="0" indent="0">
              <a:lnSpc>
                <a:spcPct val="90000"/>
              </a:lnSpc>
              <a:buFont typeface="Arial" charset="0"/>
              <a:buNone/>
            </a:pPr>
            <a:endParaRPr lang="en-US" altLang="ja-JP" sz="9600" b="1" dirty="0" smtClean="0">
              <a:solidFill>
                <a:schemeClr val="tx2"/>
              </a:solidFill>
            </a:endParaRPr>
          </a:p>
          <a:p>
            <a:pPr marL="0" indent="0">
              <a:lnSpc>
                <a:spcPct val="90000"/>
              </a:lnSpc>
              <a:buFont typeface="Arial" charset="0"/>
              <a:buNone/>
            </a:pPr>
            <a:r>
              <a:rPr lang="ja-JP" altLang="en-US" sz="9600" b="1" dirty="0">
                <a:solidFill>
                  <a:schemeClr val="tx2"/>
                </a:solidFill>
              </a:rPr>
              <a:t>　</a:t>
            </a:r>
            <a:r>
              <a:rPr lang="ja-JP" altLang="en-US" sz="9600" b="1" dirty="0" smtClean="0">
                <a:solidFill>
                  <a:schemeClr val="tx2"/>
                </a:solidFill>
              </a:rPr>
              <a:t>　</a:t>
            </a:r>
            <a:r>
              <a:rPr lang="ja-JP" altLang="en-US" sz="11200" b="1" dirty="0" smtClean="0">
                <a:solidFill>
                  <a:schemeClr val="tx2"/>
                </a:solidFill>
              </a:rPr>
              <a:t>２０１４</a:t>
            </a:r>
            <a:r>
              <a:rPr lang="en-US" altLang="ja-JP" sz="11200" b="1" dirty="0" smtClean="0">
                <a:solidFill>
                  <a:schemeClr val="tx2"/>
                </a:solidFill>
              </a:rPr>
              <a:t>‐</a:t>
            </a:r>
            <a:r>
              <a:rPr lang="ja-JP" altLang="en-US" sz="11200" b="1" dirty="0">
                <a:solidFill>
                  <a:schemeClr val="tx2"/>
                </a:solidFill>
              </a:rPr>
              <a:t>１５年度</a:t>
            </a:r>
            <a:r>
              <a:rPr lang="ja-JP" altLang="en-US" sz="11200" b="1" dirty="0" smtClean="0">
                <a:solidFill>
                  <a:schemeClr val="tx2"/>
                </a:solidFill>
              </a:rPr>
              <a:t>年度・国際ロータリー・ローターアクト</a:t>
            </a:r>
            <a:r>
              <a:rPr lang="en-US" altLang="ja-JP" sz="11200" b="1" dirty="0" smtClean="0">
                <a:solidFill>
                  <a:schemeClr val="tx2"/>
                </a:solidFill>
              </a:rPr>
              <a:t>/</a:t>
            </a:r>
          </a:p>
          <a:p>
            <a:pPr marL="0" indent="0">
              <a:lnSpc>
                <a:spcPct val="90000"/>
              </a:lnSpc>
              <a:buFont typeface="Arial" charset="0"/>
              <a:buNone/>
            </a:pPr>
            <a:r>
              <a:rPr lang="ja-JP" altLang="en-US" sz="11200" b="1" dirty="0" smtClean="0">
                <a:solidFill>
                  <a:schemeClr val="tx2"/>
                </a:solidFill>
              </a:rPr>
              <a:t>　　　　　　　　　　　　　　　　　　　　　　 インターアクト委員</a:t>
            </a:r>
            <a:endParaRPr lang="en-US" altLang="ja-JP" sz="11200" b="1" dirty="0" smtClean="0">
              <a:solidFill>
                <a:schemeClr val="tx2"/>
              </a:solidFill>
            </a:endParaRPr>
          </a:p>
          <a:p>
            <a:pPr marL="0" indent="0">
              <a:lnSpc>
                <a:spcPct val="90000"/>
              </a:lnSpc>
              <a:buFont typeface="Arial" charset="0"/>
              <a:buNone/>
            </a:pPr>
            <a:r>
              <a:rPr lang="ja-JP" altLang="en-US" sz="11200" b="1" dirty="0" smtClean="0">
                <a:solidFill>
                  <a:schemeClr val="tx2"/>
                </a:solidFill>
              </a:rPr>
              <a:t>　　　　　　　　　　　　　２００７</a:t>
            </a:r>
            <a:r>
              <a:rPr lang="en-US" altLang="ja-JP" sz="11200" b="1" dirty="0" smtClean="0">
                <a:solidFill>
                  <a:schemeClr val="tx2"/>
                </a:solidFill>
              </a:rPr>
              <a:t>‐</a:t>
            </a:r>
            <a:r>
              <a:rPr lang="ja-JP" altLang="en-US" sz="11200" b="1" dirty="0" smtClean="0">
                <a:solidFill>
                  <a:schemeClr val="tx2"/>
                </a:solidFill>
              </a:rPr>
              <a:t>０８　年度　パストガバナー</a:t>
            </a:r>
            <a:endParaRPr lang="en-US" altLang="ja-JP" sz="11200" b="1" dirty="0" smtClean="0">
              <a:solidFill>
                <a:schemeClr val="tx2"/>
              </a:solidFill>
            </a:endParaRPr>
          </a:p>
          <a:p>
            <a:pPr marL="0" indent="0">
              <a:lnSpc>
                <a:spcPct val="90000"/>
              </a:lnSpc>
              <a:buFont typeface="Arial" charset="0"/>
              <a:buNone/>
            </a:pPr>
            <a:r>
              <a:rPr lang="ja-JP" altLang="en-US" sz="11200" b="1" dirty="0">
                <a:solidFill>
                  <a:schemeClr val="tx2"/>
                </a:solidFill>
              </a:rPr>
              <a:t>　</a:t>
            </a:r>
            <a:r>
              <a:rPr lang="ja-JP" altLang="en-US" sz="11200" b="1" dirty="0" smtClean="0">
                <a:solidFill>
                  <a:schemeClr val="tx2"/>
                </a:solidFill>
              </a:rPr>
              <a:t>　　　　　　　　　　　三木　明　（ＲＩ第</a:t>
            </a:r>
            <a:r>
              <a:rPr lang="en-US" altLang="ja-JP" sz="11200" b="1" dirty="0" smtClean="0">
                <a:solidFill>
                  <a:schemeClr val="tx2"/>
                </a:solidFill>
              </a:rPr>
              <a:t>2680</a:t>
            </a:r>
            <a:r>
              <a:rPr lang="ja-JP" altLang="en-US" sz="11200" b="1" dirty="0" smtClean="0">
                <a:solidFill>
                  <a:schemeClr val="tx2"/>
                </a:solidFill>
              </a:rPr>
              <a:t>地区、姫路ＲＣ）　</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223EB5-9D82-4EF2-8C25-5A3CD04692D7}" type="slidenum">
              <a:rPr lang="en-US" altLang="ja-JP">
                <a:solidFill>
                  <a:schemeClr val="tx1"/>
                </a:solidFill>
                <a:latin typeface="Arial" charset="0"/>
              </a:rPr>
              <a:pPr fontAlgn="base">
                <a:spcBef>
                  <a:spcPct val="0"/>
                </a:spcBef>
                <a:spcAft>
                  <a:spcPct val="0"/>
                </a:spcAft>
              </a:pPr>
              <a:t>10</a:t>
            </a:fld>
            <a:endParaRPr lang="en-US" altLang="ja-JP">
              <a:solidFill>
                <a:schemeClr val="tx1"/>
              </a:solidFill>
              <a:latin typeface="Arial" charset="0"/>
            </a:endParaRPr>
          </a:p>
        </p:txBody>
      </p:sp>
      <p:pic>
        <p:nvPicPr>
          <p:cNvPr id="21506" name="Picture 5" descr="Dearborn Street"/>
          <p:cNvPicPr>
            <a:picLocks noChangeAspect="1" noChangeArrowheads="1"/>
          </p:cNvPicPr>
          <p:nvPr/>
        </p:nvPicPr>
        <p:blipFill>
          <a:blip r:embed="rId3"/>
          <a:srcRect/>
          <a:stretch>
            <a:fillRect/>
          </a:stretch>
        </p:blipFill>
        <p:spPr bwMode="auto">
          <a:xfrm>
            <a:off x="2263775" y="333375"/>
            <a:ext cx="4060825" cy="6335713"/>
          </a:xfrm>
          <a:prstGeom prst="rect">
            <a:avLst/>
          </a:prstGeom>
          <a:noFill/>
          <a:ln w="9525">
            <a:noFill/>
            <a:miter lim="800000"/>
            <a:headEnd/>
            <a:tailEnd/>
          </a:ln>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548680"/>
            <a:ext cx="7933957" cy="5318720"/>
          </a:xfrm>
        </p:spPr>
        <p:txBody>
          <a:bodyPr rtlCol="0">
            <a:noAutofit/>
          </a:bodyPr>
          <a:lstStyle/>
          <a:p>
            <a:pPr marL="0" indent="0" fontAlgn="auto">
              <a:spcAft>
                <a:spcPts val="0"/>
              </a:spcAft>
              <a:buFontTx/>
              <a:buNone/>
              <a:defRPr/>
            </a:pPr>
            <a:r>
              <a:rPr lang="ja-JP" altLang="en-US" b="1" dirty="0" smtClean="0">
                <a:solidFill>
                  <a:schemeClr val="tx2"/>
                </a:solidFill>
              </a:rPr>
              <a:t>５、後継者</a:t>
            </a:r>
            <a:r>
              <a:rPr lang="ja-JP" altLang="en-US" b="1" dirty="0">
                <a:solidFill>
                  <a:schemeClr val="tx2"/>
                </a:solidFill>
              </a:rPr>
              <a:t>を育て、スムーズな引き継ぎ</a:t>
            </a:r>
            <a:r>
              <a:rPr lang="ja-JP" altLang="en-US" b="1" dirty="0" smtClean="0">
                <a:solidFill>
                  <a:schemeClr val="tx2"/>
                </a:solidFill>
              </a:rPr>
              <a:t>を</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　　　図る・・・</a:t>
            </a:r>
            <a:endParaRPr lang="ja-JP" altLang="en-US" b="1" dirty="0">
              <a:solidFill>
                <a:schemeClr val="tx2"/>
              </a:solidFill>
            </a:endParaRPr>
          </a:p>
          <a:p>
            <a:pPr marL="0" indent="0" fontAlgn="auto">
              <a:spcAft>
                <a:spcPts val="0"/>
              </a:spcAft>
              <a:buFontTx/>
              <a:buNone/>
              <a:defRPr/>
            </a:pPr>
            <a:r>
              <a:rPr lang="ja-JP" altLang="en-US" sz="2800" b="1" dirty="0">
                <a:solidFill>
                  <a:schemeClr val="tx2"/>
                </a:solidFill>
              </a:rPr>
              <a:t>毎年リーダーが交代するロータリーでは、多く</a:t>
            </a:r>
            <a:r>
              <a:rPr lang="ja-JP" altLang="en-US" sz="2800" b="1" dirty="0" smtClean="0">
                <a:solidFill>
                  <a:schemeClr val="tx2"/>
                </a:solidFill>
              </a:rPr>
              <a:t>の</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会員がリーダー</a:t>
            </a:r>
            <a:r>
              <a:rPr lang="ja-JP" altLang="en-US" sz="2800" b="1" dirty="0">
                <a:solidFill>
                  <a:schemeClr val="tx2"/>
                </a:solidFill>
              </a:rPr>
              <a:t>の役割</a:t>
            </a:r>
            <a:r>
              <a:rPr lang="ja-JP" altLang="en-US" sz="2800" b="1" dirty="0" smtClean="0">
                <a:solidFill>
                  <a:schemeClr val="tx2"/>
                </a:solidFill>
              </a:rPr>
              <a:t>に就く</a:t>
            </a:r>
            <a:r>
              <a:rPr lang="ja-JP" altLang="en-US" sz="2800" b="1" dirty="0">
                <a:solidFill>
                  <a:schemeClr val="tx2"/>
                </a:solidFill>
              </a:rPr>
              <a:t>チャンスがあります</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できるだけ</a:t>
            </a:r>
            <a:r>
              <a:rPr lang="ja-JP" altLang="en-US" sz="2800" b="1" dirty="0">
                <a:solidFill>
                  <a:schemeClr val="tx2"/>
                </a:solidFill>
              </a:rPr>
              <a:t>早い時期からリーダーの役割を理解し</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準備を</a:t>
            </a:r>
            <a:r>
              <a:rPr lang="ja-JP" altLang="en-US" sz="2800" b="1" dirty="0">
                <a:solidFill>
                  <a:schemeClr val="tx2"/>
                </a:solidFill>
              </a:rPr>
              <a:t>しておくことが重要</a:t>
            </a:r>
            <a:r>
              <a:rPr lang="ja-JP" altLang="en-US" sz="2800" b="1" dirty="0" smtClean="0">
                <a:solidFill>
                  <a:schemeClr val="tx2"/>
                </a:solidFill>
              </a:rPr>
              <a:t>です。リーダーシップの</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継続性を保つ</a:t>
            </a:r>
            <a:r>
              <a:rPr lang="ja-JP" altLang="en-US" sz="2800" b="1" dirty="0">
                <a:solidFill>
                  <a:schemeClr val="tx2"/>
                </a:solidFill>
              </a:rPr>
              <a:t>方法には</a:t>
            </a:r>
            <a:r>
              <a:rPr lang="ja-JP" altLang="en-US" sz="2800" b="1" dirty="0" smtClean="0">
                <a:solidFill>
                  <a:schemeClr val="tx2"/>
                </a:solidFill>
              </a:rPr>
              <a:t>、任期を多年度</a:t>
            </a:r>
            <a:r>
              <a:rPr lang="ja-JP" altLang="en-US" sz="2800" b="1" dirty="0">
                <a:solidFill>
                  <a:schemeClr val="tx2"/>
                </a:solidFill>
              </a:rPr>
              <a:t>にする</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元</a:t>
            </a:r>
            <a:r>
              <a:rPr lang="ja-JP" altLang="en-US" sz="2800" b="1" dirty="0">
                <a:solidFill>
                  <a:schemeClr val="tx2"/>
                </a:solidFill>
              </a:rPr>
              <a:t>委員長と</a:t>
            </a:r>
            <a:r>
              <a:rPr lang="ja-JP" altLang="en-US" sz="2800" b="1" dirty="0" smtClean="0">
                <a:solidFill>
                  <a:schemeClr val="tx2"/>
                </a:solidFill>
              </a:rPr>
              <a:t>次期委員長</a:t>
            </a:r>
            <a:r>
              <a:rPr lang="ja-JP" altLang="en-US" sz="2800" b="1" dirty="0">
                <a:solidFill>
                  <a:schemeClr val="tx2"/>
                </a:solidFill>
              </a:rPr>
              <a:t>が委員会</a:t>
            </a:r>
            <a:r>
              <a:rPr lang="ja-JP" altLang="en-US" sz="2800" b="1" dirty="0" smtClean="0">
                <a:solidFill>
                  <a:schemeClr val="tx2"/>
                </a:solidFill>
              </a:rPr>
              <a:t>に出席</a:t>
            </a:r>
            <a:r>
              <a:rPr lang="ja-JP" altLang="en-US" sz="2800" b="1" dirty="0">
                <a:solidFill>
                  <a:schemeClr val="tx2"/>
                </a:solidFill>
              </a:rPr>
              <a:t>する</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現会長</a:t>
            </a:r>
            <a:r>
              <a:rPr lang="ja-JP" altLang="en-US" sz="2800" b="1" dirty="0">
                <a:solidFill>
                  <a:schemeClr val="tx2"/>
                </a:solidFill>
              </a:rPr>
              <a:t>が会長</a:t>
            </a:r>
            <a:r>
              <a:rPr lang="ja-JP" altLang="en-US" sz="2800" b="1" dirty="0" smtClean="0">
                <a:solidFill>
                  <a:schemeClr val="tx2"/>
                </a:solidFill>
              </a:rPr>
              <a:t>エレクト、会長</a:t>
            </a:r>
            <a:r>
              <a:rPr lang="ja-JP" altLang="en-US" sz="2800" b="1" dirty="0">
                <a:solidFill>
                  <a:schemeClr val="tx2"/>
                </a:solidFill>
              </a:rPr>
              <a:t>ノミニー</a:t>
            </a:r>
            <a:r>
              <a:rPr lang="ja-JP" altLang="en-US" sz="2800" b="1" dirty="0" smtClean="0">
                <a:solidFill>
                  <a:schemeClr val="tx2"/>
                </a:solidFill>
              </a:rPr>
              <a:t>、直前</a:t>
            </a:r>
            <a:r>
              <a:rPr lang="ja-JP" altLang="en-US" sz="2800" b="1" dirty="0">
                <a:solidFill>
                  <a:schemeClr val="tx2"/>
                </a:solidFill>
              </a:rPr>
              <a:t>会長</a:t>
            </a:r>
            <a:r>
              <a:rPr lang="ja-JP" altLang="en-US" sz="2800" b="1" dirty="0" smtClean="0">
                <a:solidFill>
                  <a:schemeClr val="tx2"/>
                </a:solidFill>
              </a:rPr>
              <a:t>と</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密</a:t>
            </a:r>
            <a:r>
              <a:rPr lang="ja-JP" altLang="en-US" sz="2800" b="1" dirty="0">
                <a:solidFill>
                  <a:schemeClr val="tx2"/>
                </a:solidFill>
              </a:rPr>
              <a:t>に協力する、などが</a:t>
            </a:r>
            <a:r>
              <a:rPr lang="ja-JP" altLang="en-US" sz="2800" b="1" dirty="0" smtClean="0">
                <a:solidFill>
                  <a:schemeClr val="tx2"/>
                </a:solidFill>
              </a:rPr>
              <a:t>考えられます。未来</a:t>
            </a:r>
            <a:r>
              <a:rPr lang="ja-JP" altLang="en-US" sz="2800" b="1" dirty="0">
                <a:solidFill>
                  <a:schemeClr val="tx2"/>
                </a:solidFill>
              </a:rPr>
              <a:t>に目</a:t>
            </a:r>
            <a:r>
              <a:rPr lang="ja-JP" altLang="en-US" sz="2800" b="1" dirty="0" smtClean="0">
                <a:solidFill>
                  <a:schemeClr val="tx2"/>
                </a:solidFill>
              </a:rPr>
              <a:t>を</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　　　向け</a:t>
            </a:r>
            <a:r>
              <a:rPr lang="ja-JP" altLang="en-US" sz="2800" b="1" dirty="0">
                <a:solidFill>
                  <a:schemeClr val="tx2"/>
                </a:solidFill>
              </a:rPr>
              <a:t>、今後リーダーの役割を</a:t>
            </a:r>
            <a:r>
              <a:rPr lang="ja-JP" altLang="en-US" sz="2800" b="1" dirty="0" smtClean="0">
                <a:solidFill>
                  <a:schemeClr val="tx2"/>
                </a:solidFill>
              </a:rPr>
              <a:t>担うことのできる</a:t>
            </a:r>
            <a:r>
              <a:rPr lang="ja-JP" altLang="en-US" sz="2800" b="1" dirty="0">
                <a:solidFill>
                  <a:schemeClr val="tx2"/>
                </a:solidFill>
              </a:rPr>
              <a:t>　</a:t>
            </a:r>
            <a:r>
              <a:rPr lang="ja-JP" altLang="en-US" sz="2800" b="1" dirty="0" smtClean="0">
                <a:solidFill>
                  <a:schemeClr val="tx2"/>
                </a:solidFill>
              </a:rPr>
              <a:t>　　　　</a:t>
            </a:r>
            <a:endParaRPr lang="en-US" altLang="ja-JP" sz="2800" b="1" dirty="0" smtClean="0">
              <a:solidFill>
                <a:schemeClr val="tx2"/>
              </a:solidFill>
            </a:endParaRPr>
          </a:p>
          <a:p>
            <a:pPr marL="0" indent="0">
              <a:buNone/>
              <a:defRPr/>
            </a:pPr>
            <a:r>
              <a:rPr lang="ja-JP" altLang="en-US" sz="2800" b="1" dirty="0">
                <a:solidFill>
                  <a:schemeClr val="tx2"/>
                </a:solidFill>
              </a:rPr>
              <a:t>　</a:t>
            </a:r>
            <a:r>
              <a:rPr lang="ja-JP" altLang="en-US" sz="2800" b="1" dirty="0" smtClean="0">
                <a:solidFill>
                  <a:schemeClr val="tx2"/>
                </a:solidFill>
              </a:rPr>
              <a:t>　</a:t>
            </a:r>
            <a:r>
              <a:rPr lang="ja-JP" altLang="en-US" sz="2800" b="1" dirty="0">
                <a:solidFill>
                  <a:schemeClr val="tx2"/>
                </a:solidFill>
              </a:rPr>
              <a:t>　人材を育てましょう。</a:t>
            </a:r>
          </a:p>
          <a:p>
            <a:pPr marL="0" indent="0" fontAlgn="auto">
              <a:spcAft>
                <a:spcPts val="0"/>
              </a:spcAft>
              <a:buFontTx/>
              <a:buNone/>
              <a:defRPr/>
            </a:pPr>
            <a:endParaRPr lang="en-US" altLang="ja-JP" sz="2800" b="1" dirty="0" smtClean="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100</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2297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1" y="620688"/>
            <a:ext cx="8075240" cy="5246712"/>
          </a:xfrm>
        </p:spPr>
        <p:txBody>
          <a:bodyPr rtlCol="0">
            <a:normAutofit fontScale="92500" lnSpcReduction="10000"/>
          </a:bodyPr>
          <a:lstStyle/>
          <a:p>
            <a:pPr marL="0" indent="0" fontAlgn="auto">
              <a:spcAft>
                <a:spcPts val="0"/>
              </a:spcAft>
              <a:buFontTx/>
              <a:buNone/>
              <a:defRPr/>
            </a:pPr>
            <a:r>
              <a:rPr lang="ja-JP" altLang="en-US" sz="3800" dirty="0" smtClean="0">
                <a:solidFill>
                  <a:schemeClr val="tx2"/>
                </a:solidFill>
              </a:rPr>
              <a:t>６、クラブ</a:t>
            </a:r>
            <a:r>
              <a:rPr lang="ja-JP" altLang="en-US" sz="3800" dirty="0">
                <a:solidFill>
                  <a:schemeClr val="tx2"/>
                </a:solidFill>
              </a:rPr>
              <a:t>の運営方法を反映させて、</a:t>
            </a:r>
          </a:p>
          <a:p>
            <a:pPr marL="0" indent="0" fontAlgn="auto">
              <a:spcAft>
                <a:spcPts val="0"/>
              </a:spcAft>
              <a:buFontTx/>
              <a:buNone/>
              <a:defRPr/>
            </a:pPr>
            <a:r>
              <a:rPr lang="ja-JP" altLang="en-US" sz="3800" dirty="0" smtClean="0">
                <a:solidFill>
                  <a:schemeClr val="tx2"/>
                </a:solidFill>
              </a:rPr>
              <a:t>　　細則</a:t>
            </a:r>
            <a:r>
              <a:rPr lang="ja-JP" altLang="en-US" sz="3800" dirty="0">
                <a:solidFill>
                  <a:schemeClr val="tx2"/>
                </a:solidFill>
              </a:rPr>
              <a:t>を独自に修正</a:t>
            </a:r>
            <a:r>
              <a:rPr lang="ja-JP" altLang="en-US" sz="3800" dirty="0" smtClean="0">
                <a:solidFill>
                  <a:schemeClr val="tx2"/>
                </a:solidFill>
              </a:rPr>
              <a:t>する・・・</a:t>
            </a:r>
            <a:endParaRPr lang="en-US" altLang="ja-JP" sz="3800" dirty="0" smtClean="0">
              <a:solidFill>
                <a:schemeClr val="tx2"/>
              </a:solidFill>
            </a:endParaRPr>
          </a:p>
          <a:p>
            <a:pPr marL="0" indent="0" fontAlgn="auto">
              <a:spcAft>
                <a:spcPts val="0"/>
              </a:spcAft>
              <a:buFontTx/>
              <a:buNone/>
              <a:defRPr/>
            </a:pPr>
            <a:endParaRPr lang="ja-JP" altLang="en-US" sz="3800" dirty="0">
              <a:solidFill>
                <a:schemeClr val="tx2"/>
              </a:solidFill>
            </a:endParaRPr>
          </a:p>
          <a:p>
            <a:pPr marL="0" indent="0" fontAlgn="auto">
              <a:spcAft>
                <a:spcPts val="0"/>
              </a:spcAft>
              <a:buFontTx/>
              <a:buNone/>
              <a:defRPr/>
            </a:pPr>
            <a:r>
              <a:rPr lang="ja-JP" altLang="en-US" sz="3300" dirty="0">
                <a:solidFill>
                  <a:schemeClr val="tx2"/>
                </a:solidFill>
              </a:rPr>
              <a:t>クラブの発展に伴い、細則も変化す</a:t>
            </a:r>
            <a:r>
              <a:rPr lang="ja-JP" altLang="en-US" sz="3300" dirty="0" smtClean="0">
                <a:solidFill>
                  <a:schemeClr val="tx2"/>
                </a:solidFill>
              </a:rPr>
              <a:t>べきです</a:t>
            </a:r>
            <a:endParaRPr lang="en-US" altLang="ja-JP" sz="3300" dirty="0" smtClean="0">
              <a:solidFill>
                <a:schemeClr val="tx2"/>
              </a:solidFill>
            </a:endParaRPr>
          </a:p>
          <a:p>
            <a:pPr marL="0" indent="0" fontAlgn="auto">
              <a:spcAft>
                <a:spcPts val="0"/>
              </a:spcAft>
              <a:buFontTx/>
              <a:buNone/>
              <a:defRPr/>
            </a:pPr>
            <a:r>
              <a:rPr lang="ja-JP" altLang="en-US" sz="3300" dirty="0" err="1" smtClean="0">
                <a:solidFill>
                  <a:schemeClr val="tx2"/>
                </a:solidFill>
              </a:rPr>
              <a:t>。</a:t>
            </a:r>
            <a:r>
              <a:rPr lang="ja-JP" altLang="en-US" sz="3300" dirty="0">
                <a:solidFill>
                  <a:schemeClr val="tx2"/>
                </a:solidFill>
              </a:rPr>
              <a:t>クラブの運営や手続きを</a:t>
            </a:r>
            <a:r>
              <a:rPr lang="ja-JP" altLang="en-US" sz="3300" dirty="0" smtClean="0">
                <a:solidFill>
                  <a:schemeClr val="tx2"/>
                </a:solidFill>
              </a:rPr>
              <a:t>まとめた細則</a:t>
            </a:r>
            <a:r>
              <a:rPr lang="ja-JP" altLang="en-US" sz="3300" dirty="0">
                <a:solidFill>
                  <a:schemeClr val="tx2"/>
                </a:solidFill>
              </a:rPr>
              <a:t>を</a:t>
            </a:r>
            <a:r>
              <a:rPr lang="ja-JP" altLang="en-US" sz="3300" dirty="0" smtClean="0">
                <a:solidFill>
                  <a:schemeClr val="tx2"/>
                </a:solidFill>
              </a:rPr>
              <a:t>作成</a:t>
            </a:r>
            <a:endParaRPr lang="en-US" altLang="ja-JP" sz="3300" dirty="0" smtClean="0">
              <a:solidFill>
                <a:schemeClr val="tx2"/>
              </a:solidFill>
            </a:endParaRPr>
          </a:p>
          <a:p>
            <a:pPr marL="0" indent="0" fontAlgn="auto">
              <a:spcAft>
                <a:spcPts val="0"/>
              </a:spcAft>
              <a:buFontTx/>
              <a:buNone/>
              <a:defRPr/>
            </a:pPr>
            <a:r>
              <a:rPr lang="ja-JP" altLang="en-US" sz="3300" dirty="0" smtClean="0">
                <a:solidFill>
                  <a:schemeClr val="tx2"/>
                </a:solidFill>
              </a:rPr>
              <a:t>する</a:t>
            </a:r>
            <a:r>
              <a:rPr lang="ja-JP" altLang="en-US" sz="3300" dirty="0">
                <a:solidFill>
                  <a:schemeClr val="tx2"/>
                </a:solidFill>
              </a:rPr>
              <a:t>ための出発点となるのが</a:t>
            </a:r>
            <a:r>
              <a:rPr lang="ja-JP" altLang="en-US" sz="3300" dirty="0" smtClean="0">
                <a:solidFill>
                  <a:schemeClr val="tx2"/>
                </a:solidFill>
              </a:rPr>
              <a:t>、「</a:t>
            </a:r>
            <a:r>
              <a:rPr lang="ja-JP" altLang="en-US" sz="3300" dirty="0">
                <a:solidFill>
                  <a:schemeClr val="tx2"/>
                </a:solidFill>
              </a:rPr>
              <a:t>推奨</a:t>
            </a:r>
            <a:r>
              <a:rPr lang="ja-JP" altLang="en-US" sz="3300" dirty="0" smtClean="0">
                <a:solidFill>
                  <a:schemeClr val="tx2"/>
                </a:solidFill>
              </a:rPr>
              <a:t>ロータリー</a:t>
            </a:r>
            <a:endParaRPr lang="en-US" altLang="ja-JP" sz="3300" dirty="0" smtClean="0">
              <a:solidFill>
                <a:schemeClr val="tx2"/>
              </a:solidFill>
            </a:endParaRPr>
          </a:p>
          <a:p>
            <a:pPr marL="0" indent="0" fontAlgn="auto">
              <a:spcAft>
                <a:spcPts val="0"/>
              </a:spcAft>
              <a:buFontTx/>
              <a:buNone/>
              <a:defRPr/>
            </a:pPr>
            <a:r>
              <a:rPr lang="ja-JP" altLang="en-US" sz="3300" dirty="0" smtClean="0">
                <a:solidFill>
                  <a:schemeClr val="tx2"/>
                </a:solidFill>
              </a:rPr>
              <a:t>クラブ</a:t>
            </a:r>
            <a:r>
              <a:rPr lang="ja-JP" altLang="en-US" sz="3300" dirty="0">
                <a:solidFill>
                  <a:schemeClr val="tx2"/>
                </a:solidFill>
              </a:rPr>
              <a:t>細則」です</a:t>
            </a:r>
            <a:r>
              <a:rPr lang="ja-JP" altLang="en-US" sz="3300" dirty="0" smtClean="0">
                <a:solidFill>
                  <a:schemeClr val="tx2"/>
                </a:solidFill>
              </a:rPr>
              <a:t>。推奨</a:t>
            </a:r>
            <a:r>
              <a:rPr lang="ja-JP" altLang="en-US" sz="3300" dirty="0">
                <a:solidFill>
                  <a:schemeClr val="tx2"/>
                </a:solidFill>
              </a:rPr>
              <a:t>細則をテンプレート</a:t>
            </a:r>
            <a:r>
              <a:rPr lang="ja-JP" altLang="en-US" sz="3300" dirty="0" smtClean="0">
                <a:solidFill>
                  <a:schemeClr val="tx2"/>
                </a:solidFill>
              </a:rPr>
              <a:t>と</a:t>
            </a:r>
            <a:endParaRPr lang="en-US" altLang="ja-JP" sz="3300" dirty="0" smtClean="0">
              <a:solidFill>
                <a:schemeClr val="tx2"/>
              </a:solidFill>
            </a:endParaRPr>
          </a:p>
          <a:p>
            <a:pPr marL="0" indent="0" fontAlgn="auto">
              <a:spcAft>
                <a:spcPts val="0"/>
              </a:spcAft>
              <a:buFontTx/>
              <a:buNone/>
              <a:defRPr/>
            </a:pPr>
            <a:r>
              <a:rPr lang="ja-JP" altLang="en-US" sz="3300" dirty="0" smtClean="0">
                <a:solidFill>
                  <a:schemeClr val="tx2"/>
                </a:solidFill>
              </a:rPr>
              <a:t>して</a:t>
            </a:r>
            <a:r>
              <a:rPr lang="ja-JP" altLang="en-US" sz="3300" dirty="0">
                <a:solidFill>
                  <a:schemeClr val="tx2"/>
                </a:solidFill>
              </a:rPr>
              <a:t>活用し</a:t>
            </a:r>
            <a:r>
              <a:rPr lang="ja-JP" altLang="en-US" sz="3300" dirty="0" smtClean="0">
                <a:solidFill>
                  <a:schemeClr val="tx2"/>
                </a:solidFill>
              </a:rPr>
              <a:t>、クラブ</a:t>
            </a:r>
            <a:r>
              <a:rPr lang="ja-JP" altLang="en-US" sz="3300" dirty="0">
                <a:solidFill>
                  <a:schemeClr val="tx2"/>
                </a:solidFill>
              </a:rPr>
              <a:t>が最近取り入れた運営</a:t>
            </a:r>
            <a:r>
              <a:rPr lang="ja-JP" altLang="en-US" sz="3300" dirty="0" smtClean="0">
                <a:solidFill>
                  <a:schemeClr val="tx2"/>
                </a:solidFill>
              </a:rPr>
              <a:t>方法</a:t>
            </a:r>
            <a:endParaRPr lang="en-US" altLang="ja-JP" sz="3300" dirty="0" smtClean="0">
              <a:solidFill>
                <a:schemeClr val="tx2"/>
              </a:solidFill>
            </a:endParaRPr>
          </a:p>
          <a:p>
            <a:pPr marL="0" indent="0" fontAlgn="auto">
              <a:spcAft>
                <a:spcPts val="0"/>
              </a:spcAft>
              <a:buFontTx/>
              <a:buNone/>
              <a:defRPr/>
            </a:pPr>
            <a:r>
              <a:rPr lang="ja-JP" altLang="en-US" sz="3300" dirty="0" smtClean="0">
                <a:solidFill>
                  <a:schemeClr val="tx2"/>
                </a:solidFill>
              </a:rPr>
              <a:t>や手続き</a:t>
            </a:r>
            <a:r>
              <a:rPr lang="ja-JP" altLang="en-US" sz="3300" dirty="0">
                <a:solidFill>
                  <a:schemeClr val="tx2"/>
                </a:solidFill>
              </a:rPr>
              <a:t>を盛り込んだ細則を作りましょう。</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101</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04649"/>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620688"/>
            <a:ext cx="8067629" cy="5246712"/>
          </a:xfrm>
        </p:spPr>
        <p:txBody>
          <a:bodyPr rtlCol="0">
            <a:normAutofit fontScale="85000" lnSpcReduction="20000"/>
          </a:bodyPr>
          <a:lstStyle/>
          <a:p>
            <a:pPr marL="0" indent="0" fontAlgn="auto">
              <a:spcAft>
                <a:spcPts val="0"/>
              </a:spcAft>
              <a:buFontTx/>
              <a:buNone/>
              <a:defRPr/>
            </a:pPr>
            <a:r>
              <a:rPr lang="ja-JP" altLang="en-US" sz="4800" dirty="0" smtClean="0">
                <a:solidFill>
                  <a:schemeClr val="tx2"/>
                </a:solidFill>
              </a:rPr>
              <a:t>７、会員</a:t>
            </a:r>
            <a:r>
              <a:rPr lang="ja-JP" altLang="en-US" sz="4800" dirty="0">
                <a:solidFill>
                  <a:schemeClr val="tx2"/>
                </a:solidFill>
              </a:rPr>
              <a:t>同士の交流を</a:t>
            </a:r>
            <a:r>
              <a:rPr lang="ja-JP" altLang="en-US" sz="4800" dirty="0" smtClean="0">
                <a:solidFill>
                  <a:schemeClr val="tx2"/>
                </a:solidFill>
              </a:rPr>
              <a:t>深める・・・</a:t>
            </a:r>
            <a:endParaRPr lang="en-US" altLang="ja-JP" sz="4800" dirty="0" smtClean="0">
              <a:solidFill>
                <a:schemeClr val="tx2"/>
              </a:solidFill>
            </a:endParaRPr>
          </a:p>
          <a:p>
            <a:pPr marL="0" indent="0" fontAlgn="auto">
              <a:spcAft>
                <a:spcPts val="0"/>
              </a:spcAft>
              <a:buFontTx/>
              <a:buNone/>
              <a:defRPr/>
            </a:pPr>
            <a:endParaRPr lang="ja-JP" altLang="en-US" sz="4800" dirty="0">
              <a:solidFill>
                <a:schemeClr val="tx2"/>
              </a:solidFill>
            </a:endParaRPr>
          </a:p>
          <a:p>
            <a:pPr marL="0" indent="0" fontAlgn="auto">
              <a:spcAft>
                <a:spcPts val="0"/>
              </a:spcAft>
              <a:buFontTx/>
              <a:buNone/>
              <a:defRPr/>
            </a:pPr>
            <a:r>
              <a:rPr lang="ja-JP" altLang="en-US" sz="3600" dirty="0">
                <a:solidFill>
                  <a:schemeClr val="tx2"/>
                </a:solidFill>
              </a:rPr>
              <a:t>会員が交わり、共通の趣味や関心</a:t>
            </a:r>
            <a:r>
              <a:rPr lang="ja-JP" altLang="en-US" sz="3600" dirty="0" smtClean="0">
                <a:solidFill>
                  <a:schemeClr val="tx2"/>
                </a:solidFill>
              </a:rPr>
              <a:t>を見つけられ</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るよう</a:t>
            </a:r>
            <a:r>
              <a:rPr lang="ja-JP" altLang="en-US" sz="3600" dirty="0">
                <a:solidFill>
                  <a:schemeClr val="tx2"/>
                </a:solidFill>
              </a:rPr>
              <a:t>、親睦の機会を</a:t>
            </a:r>
            <a:r>
              <a:rPr lang="ja-JP" altLang="en-US" sz="3600" dirty="0" smtClean="0">
                <a:solidFill>
                  <a:schemeClr val="tx2"/>
                </a:solidFill>
              </a:rPr>
              <a:t>設けましょう。</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ロータリー</a:t>
            </a:r>
            <a:r>
              <a:rPr lang="ja-JP" altLang="en-US" sz="3600" dirty="0">
                <a:solidFill>
                  <a:schemeClr val="tx2"/>
                </a:solidFill>
              </a:rPr>
              <a:t>を楽しんでいる</a:t>
            </a:r>
            <a:r>
              <a:rPr lang="ja-JP" altLang="en-US" sz="3600" dirty="0" smtClean="0">
                <a:solidFill>
                  <a:schemeClr val="tx2"/>
                </a:solidFill>
              </a:rPr>
              <a:t>会員は</a:t>
            </a:r>
            <a:r>
              <a:rPr lang="ja-JP" altLang="en-US" sz="3600" dirty="0">
                <a:solidFill>
                  <a:schemeClr val="tx2"/>
                </a:solidFill>
              </a:rPr>
              <a:t>、クラブ</a:t>
            </a:r>
            <a:r>
              <a:rPr lang="ja-JP" altLang="en-US" sz="3600" dirty="0" smtClean="0">
                <a:solidFill>
                  <a:schemeClr val="tx2"/>
                </a:solidFill>
              </a:rPr>
              <a:t>に</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積極的</a:t>
            </a:r>
            <a:r>
              <a:rPr lang="ja-JP" altLang="en-US" sz="3600" dirty="0">
                <a:solidFill>
                  <a:schemeClr val="tx2"/>
                </a:solidFill>
              </a:rPr>
              <a:t>に参加するもの</a:t>
            </a:r>
            <a:r>
              <a:rPr lang="ja-JP" altLang="en-US" sz="3600" dirty="0" smtClean="0">
                <a:solidFill>
                  <a:schemeClr val="tx2"/>
                </a:solidFill>
              </a:rPr>
              <a:t>です。</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クラブ</a:t>
            </a:r>
            <a:r>
              <a:rPr lang="ja-JP" altLang="en-US" sz="3600" dirty="0">
                <a:solidFill>
                  <a:schemeClr val="tx2"/>
                </a:solidFill>
              </a:rPr>
              <a:t>行事に家族を招待すれば、</a:t>
            </a:r>
            <a:r>
              <a:rPr lang="ja-JP" altLang="en-US" sz="3600" dirty="0" smtClean="0">
                <a:solidFill>
                  <a:schemeClr val="tx2"/>
                </a:solidFill>
              </a:rPr>
              <a:t>若い会員でも</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出席</a:t>
            </a:r>
            <a:r>
              <a:rPr lang="ja-JP" altLang="en-US" sz="3600" dirty="0">
                <a:solidFill>
                  <a:schemeClr val="tx2"/>
                </a:solidFill>
              </a:rPr>
              <a:t>しやすくなるでしょう。</a:t>
            </a:r>
          </a:p>
          <a:p>
            <a:pPr marL="0" indent="0" fontAlgn="auto">
              <a:spcAft>
                <a:spcPts val="0"/>
              </a:spcAft>
              <a:buFontTx/>
              <a:buNone/>
              <a:defRPr/>
            </a:pPr>
            <a:r>
              <a:rPr lang="ja-JP" altLang="en-US" sz="3600" dirty="0">
                <a:solidFill>
                  <a:schemeClr val="tx2"/>
                </a:solidFill>
              </a:rPr>
              <a:t>特に、新会員の入会といった機会</a:t>
            </a:r>
            <a:r>
              <a:rPr lang="ja-JP" altLang="en-US" sz="3600" dirty="0" smtClean="0">
                <a:solidFill>
                  <a:schemeClr val="tx2"/>
                </a:solidFill>
              </a:rPr>
              <a:t>は親睦</a:t>
            </a:r>
            <a:r>
              <a:rPr lang="ja-JP" altLang="en-US" sz="3600" dirty="0">
                <a:solidFill>
                  <a:schemeClr val="tx2"/>
                </a:solidFill>
              </a:rPr>
              <a:t>行事</a:t>
            </a:r>
            <a:r>
              <a:rPr lang="ja-JP" altLang="en-US" sz="3600" dirty="0" smtClean="0">
                <a:solidFill>
                  <a:schemeClr val="tx2"/>
                </a:solidFill>
              </a:rPr>
              <a:t>を</a:t>
            </a:r>
            <a:endParaRPr lang="en-US" altLang="ja-JP" sz="3600" dirty="0" smtClean="0">
              <a:solidFill>
                <a:schemeClr val="tx2"/>
              </a:solidFill>
            </a:endParaRPr>
          </a:p>
          <a:p>
            <a:pPr marL="0" indent="0" fontAlgn="auto">
              <a:spcAft>
                <a:spcPts val="0"/>
              </a:spcAft>
              <a:buFontTx/>
              <a:buNone/>
              <a:defRPr/>
            </a:pPr>
            <a:r>
              <a:rPr lang="ja-JP" altLang="en-US" sz="3600" dirty="0" smtClean="0">
                <a:solidFill>
                  <a:schemeClr val="tx2"/>
                </a:solidFill>
              </a:rPr>
              <a:t>行う</a:t>
            </a:r>
            <a:r>
              <a:rPr lang="ja-JP" altLang="en-US" sz="3600" dirty="0">
                <a:solidFill>
                  <a:schemeClr val="tx2"/>
                </a:solidFill>
              </a:rPr>
              <a:t>のに最適です。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102</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62096"/>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1" y="620688"/>
            <a:ext cx="8064895" cy="5544616"/>
          </a:xfrm>
        </p:spPr>
        <p:txBody>
          <a:bodyPr rtlCol="0">
            <a:normAutofit fontScale="25000" lnSpcReduction="20000"/>
          </a:bodyPr>
          <a:lstStyle/>
          <a:p>
            <a:pPr marL="0" indent="0" fontAlgn="auto">
              <a:spcAft>
                <a:spcPts val="0"/>
              </a:spcAft>
              <a:buFontTx/>
              <a:buNone/>
              <a:defRPr/>
            </a:pPr>
            <a:r>
              <a:rPr lang="ja-JP" altLang="en-US" sz="12800" b="1" dirty="0" smtClean="0">
                <a:solidFill>
                  <a:schemeClr val="tx2"/>
                </a:solidFill>
              </a:rPr>
              <a:t>８、会員</a:t>
            </a:r>
            <a:r>
              <a:rPr lang="ja-JP" altLang="en-US" sz="12800" b="1" dirty="0">
                <a:solidFill>
                  <a:schemeClr val="tx2"/>
                </a:solidFill>
              </a:rPr>
              <a:t>が心から関心をもてる活動に</a:t>
            </a:r>
          </a:p>
          <a:p>
            <a:pPr marL="0" indent="0" fontAlgn="auto">
              <a:spcAft>
                <a:spcPts val="0"/>
              </a:spcAft>
              <a:buFontTx/>
              <a:buNone/>
              <a:defRPr/>
            </a:pPr>
            <a:r>
              <a:rPr lang="ja-JP" altLang="en-US" sz="12800" b="1" dirty="0" smtClean="0">
                <a:solidFill>
                  <a:schemeClr val="tx2"/>
                </a:solidFill>
              </a:rPr>
              <a:t>　　参加</a:t>
            </a:r>
            <a:r>
              <a:rPr lang="ja-JP" altLang="en-US" sz="12800" b="1" dirty="0">
                <a:solidFill>
                  <a:schemeClr val="tx2"/>
                </a:solidFill>
              </a:rPr>
              <a:t>できるように</a:t>
            </a:r>
            <a:r>
              <a:rPr lang="ja-JP" altLang="en-US" sz="12800" b="1" dirty="0" smtClean="0">
                <a:solidFill>
                  <a:schemeClr val="tx2"/>
                </a:solidFill>
              </a:rPr>
              <a:t>する・・・</a:t>
            </a:r>
            <a:endParaRPr lang="ja-JP" altLang="en-US" sz="12800" b="1" dirty="0">
              <a:solidFill>
                <a:schemeClr val="tx2"/>
              </a:solidFill>
            </a:endParaRPr>
          </a:p>
          <a:p>
            <a:pPr marL="0" indent="0" fontAlgn="auto">
              <a:spcAft>
                <a:spcPts val="0"/>
              </a:spcAft>
              <a:buFontTx/>
              <a:buNone/>
              <a:defRPr/>
            </a:pPr>
            <a:endParaRPr lang="en-US" altLang="ja-JP" sz="4800" dirty="0" smtClean="0">
              <a:solidFill>
                <a:schemeClr val="tx2"/>
              </a:solidFill>
            </a:endParaRPr>
          </a:p>
          <a:p>
            <a:pPr marL="0" indent="0" fontAlgn="auto">
              <a:spcAft>
                <a:spcPts val="0"/>
              </a:spcAft>
              <a:buFontTx/>
              <a:buNone/>
              <a:defRPr/>
            </a:pP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ロータリークラブ</a:t>
            </a:r>
            <a:r>
              <a:rPr lang="ja-JP" altLang="en-US" sz="11200" b="1" dirty="0">
                <a:solidFill>
                  <a:schemeClr val="tx2"/>
                </a:solidFill>
              </a:rPr>
              <a:t>入会の理由として多いの</a:t>
            </a:r>
            <a:r>
              <a:rPr lang="ja-JP" altLang="en-US" sz="11200" b="1" dirty="0" smtClean="0">
                <a:solidFill>
                  <a:schemeClr val="tx2"/>
                </a:solidFill>
              </a:rPr>
              <a:t>が、</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a:t>
            </a:r>
            <a:r>
              <a:rPr lang="ja-JP" altLang="en-US" sz="11200" b="1" dirty="0">
                <a:solidFill>
                  <a:schemeClr val="tx2"/>
                </a:solidFill>
              </a:rPr>
              <a:t>地域社会への参加」と「</a:t>
            </a:r>
            <a:r>
              <a:rPr lang="ja-JP" altLang="en-US" sz="11200" b="1" dirty="0" smtClean="0">
                <a:solidFill>
                  <a:schemeClr val="tx2"/>
                </a:solidFill>
              </a:rPr>
              <a:t>新しい人</a:t>
            </a:r>
            <a:r>
              <a:rPr lang="ja-JP" altLang="en-US" sz="11200" b="1" dirty="0">
                <a:solidFill>
                  <a:schemeClr val="tx2"/>
                </a:solidFill>
              </a:rPr>
              <a:t>との出会い</a:t>
            </a:r>
            <a:r>
              <a:rPr lang="ja-JP" altLang="en-US" sz="11200" b="1" dirty="0" smtClean="0">
                <a:solidFill>
                  <a:schemeClr val="tx2"/>
                </a:solidFill>
              </a:rPr>
              <a:t>」です。</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これら</a:t>
            </a:r>
            <a:r>
              <a:rPr lang="ja-JP" altLang="en-US" sz="11200" b="1" dirty="0">
                <a:solidFill>
                  <a:schemeClr val="tx2"/>
                </a:solidFill>
              </a:rPr>
              <a:t>は、クラブにとどまり続ける理由のトップ</a:t>
            </a:r>
            <a:r>
              <a:rPr lang="en-US" altLang="ja-JP" sz="11200" b="1" dirty="0">
                <a:solidFill>
                  <a:schemeClr val="tx2"/>
                </a:solidFill>
              </a:rPr>
              <a:t>2</a:t>
            </a:r>
            <a:r>
              <a:rPr lang="ja-JP" altLang="en-US" sz="11200" b="1" dirty="0" smtClean="0">
                <a:solidFill>
                  <a:schemeClr val="tx2"/>
                </a:solidFill>
              </a:rPr>
              <a:t>でも</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あります。</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積極的</a:t>
            </a:r>
            <a:r>
              <a:rPr lang="ja-JP" altLang="en-US" sz="11200" b="1" dirty="0">
                <a:solidFill>
                  <a:schemeClr val="tx2"/>
                </a:solidFill>
              </a:rPr>
              <a:t>な参加を通じて会員</a:t>
            </a:r>
            <a:r>
              <a:rPr lang="ja-JP" altLang="en-US" sz="11200" b="1" dirty="0" smtClean="0">
                <a:solidFill>
                  <a:schemeClr val="tx2"/>
                </a:solidFill>
              </a:rPr>
              <a:t>に熱意</a:t>
            </a:r>
            <a:r>
              <a:rPr lang="ja-JP" altLang="en-US" sz="11200" b="1" dirty="0">
                <a:solidFill>
                  <a:schemeClr val="tx2"/>
                </a:solidFill>
              </a:rPr>
              <a:t>と責任感</a:t>
            </a:r>
            <a:r>
              <a:rPr lang="ja-JP" altLang="en-US" sz="11200" b="1" dirty="0" smtClean="0">
                <a:solidFill>
                  <a:schemeClr val="tx2"/>
                </a:solidFill>
              </a:rPr>
              <a:t>が生まれ、</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ロータリー</a:t>
            </a:r>
            <a:r>
              <a:rPr lang="ja-JP" altLang="en-US" sz="11200" b="1" dirty="0">
                <a:solidFill>
                  <a:schemeClr val="tx2"/>
                </a:solidFill>
              </a:rPr>
              <a:t>への</a:t>
            </a:r>
            <a:r>
              <a:rPr lang="ja-JP" altLang="en-US" sz="11200" b="1" dirty="0" smtClean="0">
                <a:solidFill>
                  <a:schemeClr val="tx2"/>
                </a:solidFill>
              </a:rPr>
              <a:t>かかわり</a:t>
            </a:r>
            <a:r>
              <a:rPr lang="ja-JP" altLang="en-US" sz="11200" b="1" dirty="0">
                <a:solidFill>
                  <a:schemeClr val="tx2"/>
                </a:solidFill>
              </a:rPr>
              <a:t>もさらに深まっていく</a:t>
            </a:r>
            <a:r>
              <a:rPr lang="ja-JP" altLang="en-US" sz="11200" b="1" dirty="0" smtClean="0">
                <a:solidFill>
                  <a:schemeClr val="tx2"/>
                </a:solidFill>
              </a:rPr>
              <a:t>でしょう。</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クラブ</a:t>
            </a:r>
            <a:r>
              <a:rPr lang="ja-JP" altLang="en-US" sz="11200" b="1" dirty="0">
                <a:solidFill>
                  <a:schemeClr val="tx2"/>
                </a:solidFill>
              </a:rPr>
              <a:t>の奉仕活動やそのほかの取り組み</a:t>
            </a:r>
            <a:r>
              <a:rPr lang="ja-JP" altLang="en-US" sz="11200" b="1" dirty="0" smtClean="0">
                <a:solidFill>
                  <a:schemeClr val="tx2"/>
                </a:solidFill>
              </a:rPr>
              <a:t>にボラン</a:t>
            </a:r>
            <a:endParaRPr lang="en-US" altLang="ja-JP" sz="11200" b="1" dirty="0" smtClean="0">
              <a:solidFill>
                <a:schemeClr val="tx2"/>
              </a:solidFill>
            </a:endParaRPr>
          </a:p>
          <a:p>
            <a:pPr marL="0" indent="0" fontAlgn="auto">
              <a:spcAft>
                <a:spcPts val="0"/>
              </a:spcAft>
              <a:buFontTx/>
              <a:buNone/>
              <a:defRPr/>
            </a:pPr>
            <a:r>
              <a:rPr lang="ja-JP" altLang="en-US" sz="11200" b="1" dirty="0" smtClean="0">
                <a:solidFill>
                  <a:schemeClr val="tx2"/>
                </a:solidFill>
              </a:rPr>
              <a:t>ティアと</a:t>
            </a:r>
            <a:r>
              <a:rPr lang="ja-JP" altLang="en-US" sz="11200" b="1" dirty="0">
                <a:solidFill>
                  <a:schemeClr val="tx2"/>
                </a:solidFill>
              </a:rPr>
              <a:t>して積極的に参加するよう</a:t>
            </a:r>
            <a:r>
              <a:rPr lang="ja-JP" altLang="en-US" sz="11200" b="1" dirty="0" smtClean="0">
                <a:solidFill>
                  <a:schemeClr val="tx2"/>
                </a:solidFill>
              </a:rPr>
              <a:t>呼びかけましょう。</a:t>
            </a:r>
            <a:endParaRPr lang="ja-JP" altLang="en-US" sz="11200" b="1" dirty="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103</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854506"/>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467544" y="476672"/>
            <a:ext cx="8352927" cy="5390728"/>
          </a:xfrm>
        </p:spPr>
        <p:txBody>
          <a:bodyPr rtlCol="0">
            <a:normAutofit fontScale="62500" lnSpcReduction="20000"/>
          </a:bodyPr>
          <a:lstStyle/>
          <a:p>
            <a:pPr marL="0" indent="0" fontAlgn="auto">
              <a:spcAft>
                <a:spcPts val="0"/>
              </a:spcAft>
              <a:buFontTx/>
              <a:buNone/>
              <a:defRPr/>
            </a:pPr>
            <a:r>
              <a:rPr lang="ja-JP" altLang="en-US" sz="5100" dirty="0" smtClean="0">
                <a:solidFill>
                  <a:schemeClr val="tx2"/>
                </a:solidFill>
              </a:rPr>
              <a:t>９、</a:t>
            </a:r>
            <a:r>
              <a:rPr lang="ja-JP" altLang="en-US" sz="5100" b="1" dirty="0" smtClean="0">
                <a:solidFill>
                  <a:schemeClr val="tx2"/>
                </a:solidFill>
              </a:rPr>
              <a:t>ロータリー</a:t>
            </a:r>
            <a:r>
              <a:rPr lang="ja-JP" altLang="en-US" sz="5100" b="1" dirty="0">
                <a:solidFill>
                  <a:schemeClr val="tx2"/>
                </a:solidFill>
              </a:rPr>
              <a:t>のリーダーとなる人材</a:t>
            </a:r>
            <a:r>
              <a:rPr lang="ja-JP" altLang="en-US" sz="5100" b="1" dirty="0" smtClean="0">
                <a:solidFill>
                  <a:schemeClr val="tx2"/>
                </a:solidFill>
              </a:rPr>
              <a:t>を</a:t>
            </a:r>
            <a:endParaRPr lang="en-US" altLang="ja-JP" sz="5100" b="1" dirty="0" smtClean="0">
              <a:solidFill>
                <a:schemeClr val="tx2"/>
              </a:solidFill>
            </a:endParaRPr>
          </a:p>
          <a:p>
            <a:pPr marL="0" indent="0" fontAlgn="auto">
              <a:spcAft>
                <a:spcPts val="0"/>
              </a:spcAft>
              <a:buFontTx/>
              <a:buNone/>
              <a:defRPr/>
            </a:pPr>
            <a:r>
              <a:rPr lang="ja-JP" altLang="en-US" sz="5100" b="1" dirty="0">
                <a:solidFill>
                  <a:schemeClr val="tx2"/>
                </a:solidFill>
              </a:rPr>
              <a:t>　</a:t>
            </a:r>
            <a:r>
              <a:rPr lang="ja-JP" altLang="en-US" sz="5100" b="1" dirty="0" smtClean="0">
                <a:solidFill>
                  <a:schemeClr val="tx2"/>
                </a:solidFill>
              </a:rPr>
              <a:t>　育てる　・・・</a:t>
            </a:r>
            <a:r>
              <a:rPr lang="ja-JP" altLang="en-US" sz="4800" b="1" dirty="0" smtClean="0">
                <a:solidFill>
                  <a:schemeClr val="tx2"/>
                </a:solidFill>
              </a:rPr>
              <a:t>　</a:t>
            </a:r>
            <a:r>
              <a:rPr lang="ja-JP" altLang="en-US" sz="4800" dirty="0" smtClean="0">
                <a:solidFill>
                  <a:schemeClr val="tx2"/>
                </a:solidFill>
              </a:rPr>
              <a:t>　</a:t>
            </a:r>
            <a:endParaRPr lang="en-US" altLang="ja-JP" sz="4800" dirty="0" smtClean="0">
              <a:solidFill>
                <a:schemeClr val="tx2"/>
              </a:solidFill>
            </a:endParaRPr>
          </a:p>
          <a:p>
            <a:pPr marL="0" indent="0" fontAlgn="auto">
              <a:spcAft>
                <a:spcPts val="0"/>
              </a:spcAft>
              <a:buFontTx/>
              <a:buNone/>
              <a:defRPr/>
            </a:pPr>
            <a:r>
              <a:rPr lang="ja-JP" altLang="en-US" sz="4800" dirty="0">
                <a:solidFill>
                  <a:schemeClr val="tx2"/>
                </a:solidFill>
              </a:rPr>
              <a:t>　</a:t>
            </a:r>
          </a:p>
          <a:p>
            <a:pPr marL="0" indent="0" fontAlgn="auto">
              <a:spcAft>
                <a:spcPts val="0"/>
              </a:spcAft>
              <a:buFontTx/>
              <a:buNone/>
              <a:defRPr/>
            </a:pPr>
            <a:r>
              <a:rPr lang="ja-JP" altLang="en-US" sz="4800" b="1" dirty="0">
                <a:solidFill>
                  <a:schemeClr val="tx2"/>
                </a:solidFill>
              </a:rPr>
              <a:t>ロータリークラブは職業人とリーダーの集まりです</a:t>
            </a:r>
            <a:r>
              <a:rPr lang="ja-JP" altLang="en-US" sz="4800" b="1" dirty="0" smtClean="0">
                <a:solidFill>
                  <a:schemeClr val="tx2"/>
                </a:solidFill>
              </a:rPr>
              <a:t>。</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新会員</a:t>
            </a:r>
            <a:r>
              <a:rPr lang="ja-JP" altLang="en-US" sz="4800" b="1" dirty="0">
                <a:solidFill>
                  <a:schemeClr val="tx2"/>
                </a:solidFill>
              </a:rPr>
              <a:t>の</a:t>
            </a:r>
            <a:r>
              <a:rPr lang="ja-JP" altLang="en-US" sz="4800" b="1" dirty="0" smtClean="0">
                <a:solidFill>
                  <a:schemeClr val="tx2"/>
                </a:solidFill>
              </a:rPr>
              <a:t>オリエンテーション</a:t>
            </a:r>
            <a:r>
              <a:rPr lang="ja-JP" altLang="en-US" sz="4800" b="1" dirty="0">
                <a:solidFill>
                  <a:schemeClr val="tx2"/>
                </a:solidFill>
              </a:rPr>
              <a:t>や全会員を対象と</a:t>
            </a:r>
            <a:r>
              <a:rPr lang="ja-JP" altLang="en-US" sz="4800" b="1" dirty="0" smtClean="0">
                <a:solidFill>
                  <a:schemeClr val="tx2"/>
                </a:solidFill>
              </a:rPr>
              <a:t>した</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リーダーシップ</a:t>
            </a:r>
            <a:r>
              <a:rPr lang="ja-JP" altLang="en-US" sz="4800" b="1" dirty="0">
                <a:solidFill>
                  <a:schemeClr val="tx2"/>
                </a:solidFill>
              </a:rPr>
              <a:t>研修など、包括的な研修プランを</a:t>
            </a:r>
          </a:p>
          <a:p>
            <a:pPr marL="0" indent="0" fontAlgn="auto">
              <a:spcAft>
                <a:spcPts val="0"/>
              </a:spcAft>
              <a:buFontTx/>
              <a:buNone/>
              <a:defRPr/>
            </a:pPr>
            <a:r>
              <a:rPr lang="ja-JP" altLang="en-US" sz="4800" b="1" dirty="0">
                <a:solidFill>
                  <a:schemeClr val="tx2"/>
                </a:solidFill>
              </a:rPr>
              <a:t>立てることで、明日のロータリーのリーダーと</a:t>
            </a:r>
            <a:r>
              <a:rPr lang="ja-JP" altLang="en-US" sz="4800" b="1" dirty="0" smtClean="0">
                <a:solidFill>
                  <a:schemeClr val="tx2"/>
                </a:solidFill>
              </a:rPr>
              <a:t>なる</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人材</a:t>
            </a:r>
            <a:r>
              <a:rPr lang="ja-JP" altLang="en-US" sz="4800" b="1" dirty="0">
                <a:solidFill>
                  <a:schemeClr val="tx2"/>
                </a:solidFill>
              </a:rPr>
              <a:t>を育てることができる</a:t>
            </a:r>
            <a:r>
              <a:rPr lang="ja-JP" altLang="en-US" sz="4800" b="1" dirty="0" smtClean="0">
                <a:solidFill>
                  <a:schemeClr val="tx2"/>
                </a:solidFill>
              </a:rPr>
              <a:t>でしょう。</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現クラブリーダー</a:t>
            </a:r>
            <a:r>
              <a:rPr lang="ja-JP" altLang="en-US" sz="4800" b="1" dirty="0">
                <a:solidFill>
                  <a:schemeClr val="tx2"/>
                </a:solidFill>
              </a:rPr>
              <a:t>は、地区研修に出席し、そこ</a:t>
            </a:r>
            <a:r>
              <a:rPr lang="ja-JP" altLang="en-US" sz="4800" b="1" dirty="0" smtClean="0">
                <a:solidFill>
                  <a:schemeClr val="tx2"/>
                </a:solidFill>
              </a:rPr>
              <a:t>で</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学んだ</a:t>
            </a:r>
            <a:r>
              <a:rPr lang="ja-JP" altLang="en-US" sz="4800" b="1" dirty="0">
                <a:solidFill>
                  <a:schemeClr val="tx2"/>
                </a:solidFill>
              </a:rPr>
              <a:t>ことをクラブで</a:t>
            </a:r>
            <a:r>
              <a:rPr lang="ja-JP" altLang="en-US" sz="4800" b="1" dirty="0" smtClean="0">
                <a:solidFill>
                  <a:schemeClr val="tx2"/>
                </a:solidFill>
              </a:rPr>
              <a:t>実践します</a:t>
            </a:r>
            <a:r>
              <a:rPr lang="ja-JP" altLang="en-US" sz="4800" b="1" dirty="0">
                <a:solidFill>
                  <a:schemeClr val="tx2"/>
                </a:solidFill>
              </a:rPr>
              <a:t>。</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104</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22103"/>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476672"/>
            <a:ext cx="8139637" cy="5390728"/>
          </a:xfrm>
        </p:spPr>
        <p:txBody>
          <a:bodyPr rtlCol="0">
            <a:normAutofit fontScale="55000" lnSpcReduction="20000"/>
          </a:bodyPr>
          <a:lstStyle/>
          <a:p>
            <a:pPr marL="0" indent="0" fontAlgn="auto">
              <a:spcAft>
                <a:spcPts val="0"/>
              </a:spcAft>
              <a:buFontTx/>
              <a:buNone/>
              <a:defRPr/>
            </a:pPr>
            <a:r>
              <a:rPr lang="ja-JP" altLang="en-US" sz="5800" b="1" dirty="0" smtClean="0">
                <a:solidFill>
                  <a:schemeClr val="tx2"/>
                </a:solidFill>
              </a:rPr>
              <a:t>１０、クラブ</a:t>
            </a:r>
            <a:r>
              <a:rPr lang="ja-JP" altLang="en-US" sz="5800" b="1" dirty="0">
                <a:solidFill>
                  <a:schemeClr val="tx2"/>
                </a:solidFill>
              </a:rPr>
              <a:t>運営に必要な委員会</a:t>
            </a:r>
            <a:r>
              <a:rPr lang="ja-JP" altLang="en-US" sz="5800" b="1" dirty="0" smtClean="0">
                <a:solidFill>
                  <a:schemeClr val="tx2"/>
                </a:solidFill>
              </a:rPr>
              <a:t>を</a:t>
            </a:r>
            <a:endParaRPr lang="en-US" altLang="ja-JP" sz="5800" b="1" dirty="0" smtClean="0">
              <a:solidFill>
                <a:schemeClr val="tx2"/>
              </a:solidFill>
            </a:endParaRPr>
          </a:p>
          <a:p>
            <a:pPr marL="0" indent="0" fontAlgn="auto">
              <a:spcAft>
                <a:spcPts val="0"/>
              </a:spcAft>
              <a:buFontTx/>
              <a:buNone/>
              <a:defRPr/>
            </a:pPr>
            <a:r>
              <a:rPr lang="ja-JP" altLang="en-US" sz="5800" b="1" dirty="0">
                <a:solidFill>
                  <a:schemeClr val="tx2"/>
                </a:solidFill>
              </a:rPr>
              <a:t>　</a:t>
            </a:r>
            <a:r>
              <a:rPr lang="ja-JP" altLang="en-US" sz="5800" b="1" dirty="0" smtClean="0">
                <a:solidFill>
                  <a:schemeClr val="tx2"/>
                </a:solidFill>
              </a:rPr>
              <a:t>　　設置する・・・</a:t>
            </a:r>
            <a:endParaRPr lang="ja-JP" altLang="en-US" sz="5800" b="1" dirty="0">
              <a:solidFill>
                <a:schemeClr val="tx2"/>
              </a:solidFill>
            </a:endParaRPr>
          </a:p>
          <a:p>
            <a:pPr marL="0" indent="0" fontAlgn="auto">
              <a:spcAft>
                <a:spcPts val="0"/>
              </a:spcAft>
              <a:buFontTx/>
              <a:buNone/>
              <a:defRPr/>
            </a:pP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クラブ</a:t>
            </a:r>
            <a:r>
              <a:rPr lang="ja-JP" altLang="en-US" sz="5100" b="1" dirty="0">
                <a:solidFill>
                  <a:schemeClr val="tx2"/>
                </a:solidFill>
              </a:rPr>
              <a:t>の効果的な運営を支える委員会を</a:t>
            </a:r>
            <a:r>
              <a:rPr lang="ja-JP" altLang="en-US" sz="5100" b="1" dirty="0" smtClean="0">
                <a:solidFill>
                  <a:schemeClr val="tx2"/>
                </a:solidFill>
              </a:rPr>
              <a:t>設置</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しましょう。</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以下</a:t>
            </a:r>
            <a:r>
              <a:rPr lang="ja-JP" altLang="en-US" sz="5100" b="1" dirty="0">
                <a:solidFill>
                  <a:schemeClr val="tx2"/>
                </a:solidFill>
              </a:rPr>
              <a:t>の</a:t>
            </a:r>
            <a:r>
              <a:rPr lang="ja-JP" altLang="en-US" sz="5100" b="1" dirty="0" smtClean="0">
                <a:solidFill>
                  <a:schemeClr val="tx2"/>
                </a:solidFill>
              </a:rPr>
              <a:t>委員会が</a:t>
            </a:r>
            <a:r>
              <a:rPr lang="ja-JP" altLang="en-US" sz="5100" b="1" dirty="0">
                <a:solidFill>
                  <a:schemeClr val="tx2"/>
                </a:solidFill>
              </a:rPr>
              <a:t>推奨されています。</a:t>
            </a:r>
          </a:p>
          <a:p>
            <a:pPr marL="0" indent="0" fontAlgn="auto">
              <a:spcAft>
                <a:spcPts val="0"/>
              </a:spcAft>
              <a:buFontTx/>
              <a:buNone/>
              <a:defRPr/>
            </a:pPr>
            <a:r>
              <a:rPr lang="en-US" altLang="ja-JP" sz="5100" b="1" dirty="0">
                <a:solidFill>
                  <a:schemeClr val="tx2"/>
                </a:solidFill>
              </a:rPr>
              <a:t>• </a:t>
            </a:r>
            <a:r>
              <a:rPr lang="ja-JP" altLang="en-US" sz="5100" b="1" dirty="0">
                <a:solidFill>
                  <a:schemeClr val="tx2"/>
                </a:solidFill>
              </a:rPr>
              <a:t>管理運営</a:t>
            </a:r>
            <a:r>
              <a:rPr lang="ja-JP" altLang="en-US" sz="5100" b="1" dirty="0" smtClean="0">
                <a:solidFill>
                  <a:schemeClr val="tx2"/>
                </a:solidFill>
              </a:rPr>
              <a:t>委員会　</a:t>
            </a:r>
            <a:r>
              <a:rPr lang="en-US" altLang="ja-JP" sz="5100" b="1" dirty="0" smtClean="0">
                <a:solidFill>
                  <a:schemeClr val="tx2"/>
                </a:solidFill>
              </a:rPr>
              <a:t>• </a:t>
            </a:r>
            <a:r>
              <a:rPr lang="ja-JP" altLang="en-US" sz="5100" b="1" dirty="0">
                <a:solidFill>
                  <a:schemeClr val="tx2"/>
                </a:solidFill>
              </a:rPr>
              <a:t>会員増強</a:t>
            </a:r>
            <a:r>
              <a:rPr lang="ja-JP" altLang="en-US" sz="5100" b="1" dirty="0" smtClean="0">
                <a:solidFill>
                  <a:schemeClr val="tx2"/>
                </a:solidFill>
              </a:rPr>
              <a:t>委員会</a:t>
            </a:r>
            <a:r>
              <a:rPr lang="en-US" altLang="ja-JP" sz="5100" b="1" dirty="0" smtClean="0">
                <a:solidFill>
                  <a:schemeClr val="tx2"/>
                </a:solidFill>
              </a:rPr>
              <a:t>• </a:t>
            </a:r>
            <a:r>
              <a:rPr lang="ja-JP" altLang="en-US" sz="5100" b="1" dirty="0">
                <a:solidFill>
                  <a:schemeClr val="tx2"/>
                </a:solidFill>
              </a:rPr>
              <a:t>広報委員会</a:t>
            </a:r>
          </a:p>
          <a:p>
            <a:pPr marL="0" indent="0" fontAlgn="auto">
              <a:spcAft>
                <a:spcPts val="0"/>
              </a:spcAft>
              <a:buFontTx/>
              <a:buNone/>
              <a:defRPr/>
            </a:pPr>
            <a:r>
              <a:rPr lang="en-US" altLang="ja-JP" sz="5100" b="1" dirty="0">
                <a:solidFill>
                  <a:schemeClr val="tx2"/>
                </a:solidFill>
              </a:rPr>
              <a:t>• </a:t>
            </a:r>
            <a:r>
              <a:rPr lang="ja-JP" altLang="en-US" sz="5100" b="1" dirty="0">
                <a:solidFill>
                  <a:schemeClr val="tx2"/>
                </a:solidFill>
              </a:rPr>
              <a:t>奉仕プロジェクト</a:t>
            </a:r>
            <a:r>
              <a:rPr lang="ja-JP" altLang="en-US" sz="5100" b="1" dirty="0" smtClean="0">
                <a:solidFill>
                  <a:schemeClr val="tx2"/>
                </a:solidFill>
              </a:rPr>
              <a:t>委員会</a:t>
            </a:r>
            <a:r>
              <a:rPr lang="en-US" altLang="ja-JP" sz="5100" b="1" dirty="0" smtClean="0">
                <a:solidFill>
                  <a:schemeClr val="tx2"/>
                </a:solidFill>
              </a:rPr>
              <a:t>• </a:t>
            </a:r>
            <a:r>
              <a:rPr lang="ja-JP" altLang="en-US" sz="5100" b="1" dirty="0">
                <a:solidFill>
                  <a:schemeClr val="tx2"/>
                </a:solidFill>
              </a:rPr>
              <a:t>ロータリー財団</a:t>
            </a:r>
            <a:r>
              <a:rPr lang="ja-JP" altLang="en-US" sz="5100" b="1" dirty="0" smtClean="0">
                <a:solidFill>
                  <a:schemeClr val="tx2"/>
                </a:solidFill>
              </a:rPr>
              <a:t>委員会</a:t>
            </a:r>
            <a:endParaRPr lang="ja-JP" altLang="en-US" sz="5100" b="1" dirty="0">
              <a:solidFill>
                <a:schemeClr val="tx2"/>
              </a:solidFill>
            </a:endParaRPr>
          </a:p>
          <a:p>
            <a:pPr marL="0" indent="0" fontAlgn="auto">
              <a:spcAft>
                <a:spcPts val="0"/>
              </a:spcAft>
              <a:buFontTx/>
              <a:buNone/>
              <a:defRPr/>
            </a:pPr>
            <a:r>
              <a:rPr lang="ja-JP" altLang="en-US" sz="5100" b="1" dirty="0">
                <a:solidFill>
                  <a:schemeClr val="tx2"/>
                </a:solidFill>
              </a:rPr>
              <a:t>ロータリー補助金や青少年奉仕など、必要に</a:t>
            </a:r>
            <a:r>
              <a:rPr lang="ja-JP" altLang="en-US" sz="5100" b="1" dirty="0" smtClean="0">
                <a:solidFill>
                  <a:schemeClr val="tx2"/>
                </a:solidFill>
              </a:rPr>
              <a:t>応じて</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ほか</a:t>
            </a:r>
            <a:r>
              <a:rPr lang="ja-JP" altLang="en-US" sz="5100" b="1" dirty="0">
                <a:solidFill>
                  <a:schemeClr val="tx2"/>
                </a:solidFill>
              </a:rPr>
              <a:t>の委員会も設置</a:t>
            </a:r>
            <a:r>
              <a:rPr lang="ja-JP" altLang="en-US" sz="5100" b="1" dirty="0" smtClean="0">
                <a:solidFill>
                  <a:schemeClr val="tx2"/>
                </a:solidFill>
              </a:rPr>
              <a:t>できます。</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どの</a:t>
            </a:r>
            <a:r>
              <a:rPr lang="ja-JP" altLang="en-US" sz="5100" b="1" dirty="0">
                <a:solidFill>
                  <a:schemeClr val="tx2"/>
                </a:solidFill>
              </a:rPr>
              <a:t>ような委員会構成であれ、これらの委員会が</a:t>
            </a:r>
            <a:r>
              <a:rPr lang="ja-JP" altLang="en-US" sz="5100" b="1" dirty="0" smtClean="0">
                <a:solidFill>
                  <a:schemeClr val="tx2"/>
                </a:solidFill>
              </a:rPr>
              <a:t>ク</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ラブ</a:t>
            </a:r>
            <a:r>
              <a:rPr lang="ja-JP" altLang="en-US" sz="5100" b="1" dirty="0">
                <a:solidFill>
                  <a:schemeClr val="tx2"/>
                </a:solidFill>
              </a:rPr>
              <a:t>目標に向けた活動</a:t>
            </a:r>
            <a:r>
              <a:rPr lang="ja-JP" altLang="en-US" sz="5100" b="1" dirty="0" smtClean="0">
                <a:solidFill>
                  <a:schemeClr val="tx2"/>
                </a:solidFill>
              </a:rPr>
              <a:t>を支援</a:t>
            </a:r>
            <a:r>
              <a:rPr lang="ja-JP" altLang="en-US" sz="5100" b="1" dirty="0">
                <a:solidFill>
                  <a:schemeClr val="tx2"/>
                </a:solidFill>
              </a:rPr>
              <a:t>することが大切です。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105</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32830"/>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lang="ja-JP" altLang="en-US" dirty="0">
                <a:solidFill>
                  <a:schemeClr val="tx2"/>
                </a:solidFill>
              </a:rPr>
              <a:t>日本ロータリー史</a:t>
            </a:r>
            <a:br>
              <a:rPr lang="ja-JP" altLang="en-US" dirty="0">
                <a:solidFill>
                  <a:schemeClr val="tx2"/>
                </a:solidFill>
              </a:rPr>
            </a:br>
            <a:endParaRPr kumimoji="1" lang="ja-JP" altLang="en-US" dirty="0">
              <a:solidFill>
                <a:schemeClr val="tx2"/>
              </a:solidFill>
            </a:endParaRPr>
          </a:p>
        </p:txBody>
      </p:sp>
      <p:sp>
        <p:nvSpPr>
          <p:cNvPr id="4" name="縦書きテキスト プレースホルダー 3"/>
          <p:cNvSpPr>
            <a:spLocks noGrp="1"/>
          </p:cNvSpPr>
          <p:nvPr>
            <p:ph type="body" orient="vert" idx="1"/>
          </p:nvPr>
        </p:nvSpPr>
        <p:spPr>
          <a:xfrm>
            <a:off x="457200" y="908720"/>
            <a:ext cx="8229600" cy="5217443"/>
          </a:xfrm>
        </p:spPr>
        <p:txBody>
          <a:bodyPr vert="horz">
            <a:normAutofit/>
          </a:bodyPr>
          <a:lstStyle/>
          <a:p>
            <a:pPr eaLnBrk="1" hangingPunct="1">
              <a:lnSpc>
                <a:spcPct val="90000"/>
              </a:lnSpc>
              <a:buFont typeface="Wingdings" pitchFamily="2" charset="2"/>
              <a:buNone/>
              <a:defRPr/>
            </a:pPr>
            <a:r>
              <a:rPr lang="ja-JP" altLang="en-US" b="1" dirty="0">
                <a:solidFill>
                  <a:schemeClr val="tx2"/>
                </a:solidFill>
              </a:rPr>
              <a:t>１９１７年　</a:t>
            </a:r>
            <a:r>
              <a:rPr lang="ja-JP" altLang="en-US" b="1" dirty="0" smtClean="0">
                <a:solidFill>
                  <a:schemeClr val="tx2"/>
                </a:solidFill>
              </a:rPr>
              <a:t>目方男爵を団長とする政府</a:t>
            </a:r>
            <a:r>
              <a:rPr lang="ja-JP" altLang="en-US" b="1" dirty="0">
                <a:solidFill>
                  <a:schemeClr val="tx2"/>
                </a:solidFill>
              </a:rPr>
              <a:t>の</a:t>
            </a:r>
            <a:r>
              <a:rPr lang="ja-JP" altLang="en-US" b="1" dirty="0" smtClean="0">
                <a:solidFill>
                  <a:schemeClr val="tx2"/>
                </a:solidFill>
              </a:rPr>
              <a:t>米国</a:t>
            </a:r>
            <a:endParaRPr lang="en-US" altLang="ja-JP" b="1" dirty="0" smtClean="0">
              <a:solidFill>
                <a:schemeClr val="tx2"/>
              </a:solidFill>
            </a:endParaRPr>
          </a:p>
          <a:p>
            <a:pPr eaLnBrk="1" hangingPunct="1">
              <a:lnSpc>
                <a:spcPct val="90000"/>
              </a:lnSpc>
              <a:buFont typeface="Wingdings" pitchFamily="2" charset="2"/>
              <a:buNone/>
              <a:defRPr/>
            </a:pPr>
            <a:r>
              <a:rPr lang="ja-JP" altLang="en-US" b="1" dirty="0" smtClean="0">
                <a:solidFill>
                  <a:schemeClr val="tx2"/>
                </a:solidFill>
              </a:rPr>
              <a:t>財政</a:t>
            </a:r>
            <a:r>
              <a:rPr lang="ja-JP" altLang="en-US" b="1" dirty="0">
                <a:solidFill>
                  <a:schemeClr val="tx2"/>
                </a:solidFill>
              </a:rPr>
              <a:t>調査団に、三井銀行重役米山梅吉が</a:t>
            </a:r>
            <a:r>
              <a:rPr lang="ja-JP" altLang="en-US" b="1" dirty="0" smtClean="0">
                <a:solidFill>
                  <a:schemeClr val="tx2"/>
                </a:solidFill>
              </a:rPr>
              <a:t>同行。</a:t>
            </a:r>
            <a:endParaRPr lang="ja-JP" altLang="en-US" b="1" dirty="0">
              <a:solidFill>
                <a:schemeClr val="tx2"/>
              </a:solidFill>
            </a:endParaRPr>
          </a:p>
          <a:p>
            <a:pPr marL="0" indent="0" eaLnBrk="1" hangingPunct="1">
              <a:lnSpc>
                <a:spcPct val="90000"/>
              </a:lnSpc>
              <a:buNone/>
              <a:defRPr/>
            </a:pPr>
            <a:r>
              <a:rPr lang="ja-JP" altLang="en-US" b="1" dirty="0" smtClean="0">
                <a:solidFill>
                  <a:schemeClr val="tx2"/>
                </a:solidFill>
              </a:rPr>
              <a:t>当時、テキサス</a:t>
            </a:r>
            <a:r>
              <a:rPr lang="ja-JP" altLang="en-US" b="1" dirty="0">
                <a:solidFill>
                  <a:schemeClr val="tx2"/>
                </a:solidFill>
              </a:rPr>
              <a:t>のダラスＲＣに福島喜三次</a:t>
            </a:r>
            <a:r>
              <a:rPr lang="ja-JP" altLang="en-US" b="1" dirty="0" smtClean="0">
                <a:solidFill>
                  <a:schemeClr val="tx2"/>
                </a:solidFill>
              </a:rPr>
              <a:t>が</a:t>
            </a:r>
            <a:endParaRPr lang="en-US" altLang="ja-JP" b="1" dirty="0" smtClean="0">
              <a:solidFill>
                <a:schemeClr val="tx2"/>
              </a:solidFill>
            </a:endParaRPr>
          </a:p>
          <a:p>
            <a:pPr marL="0" indent="0" eaLnBrk="1" hangingPunct="1">
              <a:lnSpc>
                <a:spcPct val="90000"/>
              </a:lnSpc>
              <a:buNone/>
              <a:defRPr/>
            </a:pPr>
            <a:r>
              <a:rPr lang="ja-JP" altLang="en-US" b="1" dirty="0" smtClean="0">
                <a:solidFill>
                  <a:schemeClr val="tx2"/>
                </a:solidFill>
              </a:rPr>
              <a:t>在籍していました。</a:t>
            </a:r>
            <a:endParaRPr lang="ja-JP" altLang="en-US" sz="2800" b="1" dirty="0">
              <a:solidFill>
                <a:schemeClr val="tx2"/>
              </a:solidFill>
            </a:endParaRPr>
          </a:p>
          <a:p>
            <a:pPr marL="0" indent="0" eaLnBrk="1" hangingPunct="1">
              <a:lnSpc>
                <a:spcPct val="90000"/>
              </a:lnSpc>
              <a:buNone/>
              <a:defRPr/>
            </a:pPr>
            <a:r>
              <a:rPr lang="ja-JP" altLang="en-US" b="1" dirty="0">
                <a:solidFill>
                  <a:schemeClr val="tx2"/>
                </a:solidFill>
              </a:rPr>
              <a:t>福島が帰国後、</a:t>
            </a:r>
            <a:r>
              <a:rPr lang="ja-JP" altLang="en-US" b="1" dirty="0" smtClean="0">
                <a:solidFill>
                  <a:schemeClr val="tx2"/>
                </a:solidFill>
              </a:rPr>
              <a:t>米山に</a:t>
            </a:r>
            <a:r>
              <a:rPr lang="ja-JP" altLang="en-US" b="1" dirty="0">
                <a:solidFill>
                  <a:schemeClr val="tx2"/>
                </a:solidFill>
              </a:rPr>
              <a:t>相談</a:t>
            </a:r>
            <a:r>
              <a:rPr lang="ja-JP" altLang="en-US" b="1" dirty="0" smtClean="0">
                <a:solidFill>
                  <a:schemeClr val="tx2"/>
                </a:solidFill>
              </a:rPr>
              <a:t>。</a:t>
            </a:r>
            <a:endParaRPr lang="en-US" altLang="ja-JP" b="1" dirty="0" smtClean="0">
              <a:solidFill>
                <a:schemeClr val="tx2"/>
              </a:solidFill>
            </a:endParaRPr>
          </a:p>
          <a:p>
            <a:pPr marL="0" indent="0" eaLnBrk="1" hangingPunct="1">
              <a:lnSpc>
                <a:spcPct val="90000"/>
              </a:lnSpc>
              <a:buNone/>
              <a:defRPr/>
            </a:pPr>
            <a:r>
              <a:rPr lang="ja-JP" altLang="en-US" b="1" dirty="0" smtClean="0">
                <a:solidFill>
                  <a:schemeClr val="tx2"/>
                </a:solidFill>
              </a:rPr>
              <a:t>両名</a:t>
            </a:r>
            <a:r>
              <a:rPr lang="ja-JP" altLang="en-US" b="1" dirty="0">
                <a:solidFill>
                  <a:schemeClr val="tx2"/>
                </a:solidFill>
              </a:rPr>
              <a:t>の努力</a:t>
            </a:r>
            <a:r>
              <a:rPr lang="ja-JP" altLang="en-US" b="1" dirty="0" smtClean="0">
                <a:solidFill>
                  <a:schemeClr val="tx2"/>
                </a:solidFill>
              </a:rPr>
              <a:t>とウイリアム</a:t>
            </a:r>
            <a:r>
              <a:rPr lang="ja-JP" altLang="en-US" b="1" dirty="0">
                <a:solidFill>
                  <a:schemeClr val="tx2"/>
                </a:solidFill>
              </a:rPr>
              <a:t>・ジョンストンの協力で</a:t>
            </a:r>
            <a:r>
              <a:rPr lang="ja-JP" altLang="en-US" b="1" dirty="0" smtClean="0">
                <a:solidFill>
                  <a:schemeClr val="tx2"/>
                </a:solidFill>
              </a:rPr>
              <a:t>、</a:t>
            </a:r>
            <a:endParaRPr lang="en-US" altLang="ja-JP" b="1" dirty="0" smtClean="0">
              <a:solidFill>
                <a:schemeClr val="tx2"/>
              </a:solidFill>
            </a:endParaRPr>
          </a:p>
          <a:p>
            <a:pPr marL="0" indent="0" eaLnBrk="1" hangingPunct="1">
              <a:lnSpc>
                <a:spcPct val="90000"/>
              </a:lnSpc>
              <a:buNone/>
              <a:defRPr/>
            </a:pPr>
            <a:r>
              <a:rPr lang="ja-JP" altLang="en-US" b="1" dirty="0" smtClean="0">
                <a:solidFill>
                  <a:schemeClr val="tx2"/>
                </a:solidFill>
              </a:rPr>
              <a:t>１９２０年１０月２０日</a:t>
            </a:r>
            <a:r>
              <a:rPr lang="ja-JP" altLang="en-US" b="1" dirty="0">
                <a:solidFill>
                  <a:schemeClr val="tx2"/>
                </a:solidFill>
              </a:rPr>
              <a:t>に東京クラブが</a:t>
            </a:r>
            <a:r>
              <a:rPr lang="ja-JP" altLang="en-US" b="1" dirty="0" smtClean="0">
                <a:solidFill>
                  <a:schemeClr val="tx2"/>
                </a:solidFill>
              </a:rPr>
              <a:t>発足</a:t>
            </a:r>
            <a:endParaRPr lang="en-US" altLang="ja-JP" b="1" dirty="0" smtClean="0">
              <a:solidFill>
                <a:schemeClr val="tx2"/>
              </a:solidFill>
            </a:endParaRPr>
          </a:p>
          <a:p>
            <a:pPr marL="0" indent="0" eaLnBrk="1" hangingPunct="1">
              <a:lnSpc>
                <a:spcPct val="90000"/>
              </a:lnSpc>
              <a:buNone/>
              <a:defRPr/>
            </a:pPr>
            <a:r>
              <a:rPr lang="ja-JP" altLang="en-US" b="1" dirty="0" smtClean="0">
                <a:solidFill>
                  <a:schemeClr val="tx2"/>
                </a:solidFill>
              </a:rPr>
              <a:t>登録</a:t>
            </a:r>
            <a:r>
              <a:rPr lang="ja-JP" altLang="en-US" b="1" dirty="0">
                <a:solidFill>
                  <a:schemeClr val="tx2"/>
                </a:solidFill>
              </a:rPr>
              <a:t>番号</a:t>
            </a:r>
            <a:r>
              <a:rPr lang="ja-JP" altLang="en-US" b="1" dirty="0" smtClean="0">
                <a:solidFill>
                  <a:schemeClr val="tx2"/>
                </a:solidFill>
              </a:rPr>
              <a:t>８５５</a:t>
            </a:r>
            <a:r>
              <a:rPr lang="ja-JP" altLang="en-US" b="1" dirty="0">
                <a:solidFill>
                  <a:schemeClr val="tx2"/>
                </a:solidFill>
              </a:rPr>
              <a:t>、</a:t>
            </a:r>
            <a:r>
              <a:rPr lang="ja-JP" altLang="en-US" b="1" dirty="0" smtClean="0">
                <a:solidFill>
                  <a:schemeClr val="tx2"/>
                </a:solidFill>
              </a:rPr>
              <a:t>創立</a:t>
            </a:r>
            <a:r>
              <a:rPr lang="ja-JP" altLang="en-US" b="1" dirty="0">
                <a:solidFill>
                  <a:schemeClr val="tx2"/>
                </a:solidFill>
              </a:rPr>
              <a:t>会員２４名</a:t>
            </a:r>
          </a:p>
          <a:p>
            <a:pPr marL="0" indent="0" eaLnBrk="1" hangingPunct="1">
              <a:lnSpc>
                <a:spcPct val="90000"/>
              </a:lnSpc>
              <a:buNone/>
              <a:defRPr/>
            </a:pPr>
            <a:r>
              <a:rPr lang="ja-JP" altLang="en-US" b="1" dirty="0">
                <a:solidFill>
                  <a:schemeClr val="tx2"/>
                </a:solidFill>
              </a:rPr>
              <a:t>初代会長に米山梅吉・幹事に福島喜三次</a:t>
            </a:r>
          </a:p>
          <a:p>
            <a:endParaRPr kumimoji="1" lang="ja-JP" altLang="en-US" dirty="0"/>
          </a:p>
        </p:txBody>
      </p:sp>
      <p:sp>
        <p:nvSpPr>
          <p:cNvPr id="5" name="スライド番号プレースホルダー 4"/>
          <p:cNvSpPr>
            <a:spLocks noGrp="1"/>
          </p:cNvSpPr>
          <p:nvPr>
            <p:ph type="sldNum" sz="quarter" idx="12"/>
          </p:nvPr>
        </p:nvSpPr>
        <p:spPr/>
        <p:txBody>
          <a:bodyPr/>
          <a:lstStyle/>
          <a:p>
            <a:pPr>
              <a:defRPr/>
            </a:pPr>
            <a:fld id="{915B40E8-7F5F-432D-B833-84EBCB4D2372}" type="slidenum">
              <a:rPr lang="ja-JP" altLang="en-US" smtClean="0"/>
              <a:pPr>
                <a:defRPr/>
              </a:pPr>
              <a:t>106</a:t>
            </a:fld>
            <a:endParaRPr lang="ja-JP" altLang="en-US"/>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970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a:solidFill>
                  <a:schemeClr val="tx2"/>
                </a:solidFill>
              </a:rPr>
              <a:t>東京クラブと関東大震災</a:t>
            </a:r>
            <a:endParaRPr kumimoji="1" lang="ja-JP" altLang="en-US" dirty="0">
              <a:solidFill>
                <a:schemeClr val="tx2"/>
              </a:solidFill>
            </a:endParaRPr>
          </a:p>
        </p:txBody>
      </p:sp>
      <p:sp>
        <p:nvSpPr>
          <p:cNvPr id="7" name="縦書きテキスト プレースホルダー 6"/>
          <p:cNvSpPr>
            <a:spLocks noGrp="1"/>
          </p:cNvSpPr>
          <p:nvPr>
            <p:ph type="body" orient="vert" idx="1"/>
          </p:nvPr>
        </p:nvSpPr>
        <p:spPr/>
        <p:txBody>
          <a:bodyPr vert="horz">
            <a:normAutofit lnSpcReduction="10000"/>
          </a:bodyPr>
          <a:lstStyle/>
          <a:p>
            <a:pPr marL="0" indent="0" eaLnBrk="1" hangingPunct="1">
              <a:buNone/>
              <a:defRPr/>
            </a:pPr>
            <a:r>
              <a:rPr lang="ja-JP" altLang="en-US" b="1" dirty="0" smtClean="0">
                <a:solidFill>
                  <a:schemeClr val="tx2"/>
                </a:solidFill>
              </a:rPr>
              <a:t>創立当初は、野放図</a:t>
            </a:r>
            <a:r>
              <a:rPr lang="ja-JP" altLang="en-US" b="1" dirty="0">
                <a:solidFill>
                  <a:schemeClr val="tx2"/>
                </a:solidFill>
              </a:rPr>
              <a:t>なクラブ運営</a:t>
            </a:r>
          </a:p>
          <a:p>
            <a:pPr marL="0" indent="0" eaLnBrk="1" hangingPunct="1">
              <a:buNone/>
              <a:defRPr/>
            </a:pPr>
            <a:r>
              <a:rPr lang="ja-JP" altLang="en-US" b="1" dirty="0">
                <a:solidFill>
                  <a:schemeClr val="tx2"/>
                </a:solidFill>
              </a:rPr>
              <a:t>１９２３年９月１日　関東大震災</a:t>
            </a:r>
          </a:p>
          <a:p>
            <a:pPr eaLnBrk="1" hangingPunct="1">
              <a:buFont typeface="Wingdings" pitchFamily="2" charset="2"/>
              <a:buNone/>
              <a:defRPr/>
            </a:pPr>
            <a:r>
              <a:rPr lang="ja-JP" altLang="en-US" b="1" dirty="0">
                <a:solidFill>
                  <a:schemeClr val="tx2"/>
                </a:solidFill>
              </a:rPr>
              <a:t>　　→</a:t>
            </a:r>
            <a:r>
              <a:rPr lang="ja-JP" altLang="en-US" b="1" dirty="0" smtClean="0">
                <a:solidFill>
                  <a:schemeClr val="tx2"/>
                </a:solidFill>
              </a:rPr>
              <a:t>ガイ・ガンデイカー</a:t>
            </a:r>
            <a:r>
              <a:rPr lang="en-US" altLang="ja-JP" b="1" dirty="0" smtClean="0">
                <a:solidFill>
                  <a:schemeClr val="tx2"/>
                </a:solidFill>
              </a:rPr>
              <a:t>RI</a:t>
            </a:r>
            <a:r>
              <a:rPr lang="ja-JP" altLang="en-US" b="1" dirty="0">
                <a:solidFill>
                  <a:schemeClr val="tx2"/>
                </a:solidFill>
              </a:rPr>
              <a:t>会長から直ちに</a:t>
            </a:r>
          </a:p>
          <a:p>
            <a:pPr eaLnBrk="1" hangingPunct="1">
              <a:buFont typeface="Wingdings" pitchFamily="2" charset="2"/>
              <a:buNone/>
              <a:defRPr/>
            </a:pPr>
            <a:r>
              <a:rPr lang="ja-JP" altLang="en-US" b="1" dirty="0">
                <a:solidFill>
                  <a:schemeClr val="tx2"/>
                </a:solidFill>
              </a:rPr>
              <a:t>　　　２万５０００ドルの救済資金</a:t>
            </a:r>
          </a:p>
          <a:p>
            <a:pPr eaLnBrk="1" hangingPunct="1">
              <a:buFont typeface="Wingdings" pitchFamily="2" charset="2"/>
              <a:buNone/>
              <a:defRPr/>
            </a:pPr>
            <a:r>
              <a:rPr lang="ja-JP" altLang="en-US" b="1" dirty="0">
                <a:solidFill>
                  <a:schemeClr val="tx2"/>
                </a:solidFill>
              </a:rPr>
              <a:t>　　→全世界から８万９０００ドルの義援金・　</a:t>
            </a:r>
          </a:p>
          <a:p>
            <a:pPr eaLnBrk="1" hangingPunct="1">
              <a:buFont typeface="Wingdings" pitchFamily="2" charset="2"/>
              <a:buNone/>
              <a:defRPr/>
            </a:pPr>
            <a:r>
              <a:rPr lang="ja-JP" altLang="en-US" b="1" dirty="0">
                <a:solidFill>
                  <a:schemeClr val="tx2"/>
                </a:solidFill>
              </a:rPr>
              <a:t>　　　　救済物資</a:t>
            </a:r>
          </a:p>
          <a:p>
            <a:pPr eaLnBrk="1" hangingPunct="1">
              <a:buFont typeface="Wingdings" pitchFamily="2" charset="2"/>
              <a:buNone/>
              <a:defRPr/>
            </a:pPr>
            <a:r>
              <a:rPr lang="ja-JP" altLang="en-US" b="1" dirty="0" smtClean="0">
                <a:solidFill>
                  <a:schemeClr val="tx2"/>
                </a:solidFill>
              </a:rPr>
              <a:t>　　以後</a:t>
            </a:r>
            <a:r>
              <a:rPr lang="ja-JP" altLang="en-US" b="1" dirty="0">
                <a:solidFill>
                  <a:schemeClr val="tx2"/>
                </a:solidFill>
              </a:rPr>
              <a:t>、標準ロータリークラブ定款</a:t>
            </a:r>
            <a:r>
              <a:rPr lang="ja-JP" altLang="en-US" b="1" dirty="0" smtClean="0">
                <a:solidFill>
                  <a:schemeClr val="tx2"/>
                </a:solidFill>
              </a:rPr>
              <a:t>に</a:t>
            </a:r>
            <a:endParaRPr lang="en-US" altLang="ja-JP" b="1" dirty="0" smtClean="0">
              <a:solidFill>
                <a:schemeClr val="tx2"/>
              </a:solidFill>
            </a:endParaRPr>
          </a:p>
          <a:p>
            <a:pPr eaLnBrk="1" hangingPunct="1">
              <a:buFont typeface="Wingdings" pitchFamily="2" charset="2"/>
              <a:buNone/>
              <a:defRPr/>
            </a:pPr>
            <a:r>
              <a:rPr lang="ja-JP" altLang="en-US" b="1" dirty="0">
                <a:solidFill>
                  <a:schemeClr val="tx2"/>
                </a:solidFill>
              </a:rPr>
              <a:t>　</a:t>
            </a:r>
            <a:r>
              <a:rPr lang="ja-JP" altLang="en-US" b="1" dirty="0" smtClean="0">
                <a:solidFill>
                  <a:schemeClr val="tx2"/>
                </a:solidFill>
              </a:rPr>
              <a:t>　基づいたクラブ</a:t>
            </a:r>
            <a:r>
              <a:rPr lang="ja-JP" altLang="en-US" b="1" dirty="0">
                <a:solidFill>
                  <a:schemeClr val="tx2"/>
                </a:solidFill>
              </a:rPr>
              <a:t>運営</a:t>
            </a:r>
          </a:p>
          <a:p>
            <a:endParaRPr kumimoji="1" lang="ja-JP" altLang="en-US" dirty="0">
              <a:solidFill>
                <a:schemeClr val="tx2"/>
              </a:solidFill>
            </a:endParaRPr>
          </a:p>
        </p:txBody>
      </p:sp>
      <p:sp>
        <p:nvSpPr>
          <p:cNvPr id="8" name="スライド番号プレースホルダー 7"/>
          <p:cNvSpPr>
            <a:spLocks noGrp="1"/>
          </p:cNvSpPr>
          <p:nvPr>
            <p:ph type="sldNum" sz="quarter" idx="12"/>
          </p:nvPr>
        </p:nvSpPr>
        <p:spPr/>
        <p:txBody>
          <a:bodyPr/>
          <a:lstStyle/>
          <a:p>
            <a:pPr>
              <a:defRPr/>
            </a:pPr>
            <a:fld id="{915B40E8-7F5F-432D-B833-84EBCB4D2372}" type="slidenum">
              <a:rPr lang="ja-JP" altLang="en-US" smtClean="0"/>
              <a:pPr>
                <a:defRPr/>
              </a:pPr>
              <a:t>107</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3892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11560" y="620688"/>
            <a:ext cx="8021264" cy="5582922"/>
          </a:xfrm>
        </p:spPr>
        <p:txBody>
          <a:bodyPr vert="horz">
            <a:normAutofit/>
          </a:bodyPr>
          <a:lstStyle/>
          <a:p>
            <a:pPr eaLnBrk="1" hangingPunct="1">
              <a:lnSpc>
                <a:spcPct val="80000"/>
              </a:lnSpc>
              <a:defRPr/>
            </a:pPr>
            <a:r>
              <a:rPr lang="ja-JP" altLang="en-US" sz="3600" b="1" dirty="0">
                <a:solidFill>
                  <a:schemeClr val="tx2"/>
                </a:solidFill>
              </a:rPr>
              <a:t>１９２２年１１月　大阪クラブ</a:t>
            </a:r>
            <a:r>
              <a:rPr lang="ja-JP" altLang="en-US" sz="3600" b="1" dirty="0" smtClean="0">
                <a:solidFill>
                  <a:schemeClr val="tx2"/>
                </a:solidFill>
              </a:rPr>
              <a:t>創立</a:t>
            </a:r>
            <a:endParaRPr lang="ja-JP" altLang="en-US" sz="3600" b="1" dirty="0">
              <a:solidFill>
                <a:schemeClr val="tx2"/>
              </a:solidFill>
            </a:endParaRPr>
          </a:p>
          <a:p>
            <a:pPr eaLnBrk="1" hangingPunct="1">
              <a:lnSpc>
                <a:spcPct val="80000"/>
              </a:lnSpc>
              <a:defRPr/>
            </a:pPr>
            <a:r>
              <a:rPr lang="ja-JP" altLang="en-US" sz="3600" b="1" dirty="0">
                <a:solidFill>
                  <a:schemeClr val="tx2"/>
                </a:solidFill>
              </a:rPr>
              <a:t>１９２４年　神戸クラブ　　名古屋クラブ</a:t>
            </a:r>
          </a:p>
          <a:p>
            <a:pPr eaLnBrk="1" hangingPunct="1">
              <a:lnSpc>
                <a:spcPct val="80000"/>
              </a:lnSpc>
              <a:defRPr/>
            </a:pPr>
            <a:r>
              <a:rPr lang="ja-JP" altLang="en-US" sz="3600" b="1" dirty="0">
                <a:solidFill>
                  <a:schemeClr val="tx2"/>
                </a:solidFill>
              </a:rPr>
              <a:t>１９２５年　京都クラブ</a:t>
            </a:r>
          </a:p>
          <a:p>
            <a:pPr eaLnBrk="1" hangingPunct="1">
              <a:lnSpc>
                <a:spcPct val="80000"/>
              </a:lnSpc>
              <a:defRPr/>
            </a:pPr>
            <a:r>
              <a:rPr lang="ja-JP" altLang="en-US" sz="3600" b="1" dirty="0">
                <a:solidFill>
                  <a:schemeClr val="tx2"/>
                </a:solidFill>
              </a:rPr>
              <a:t>１９２７年　横浜クラブ</a:t>
            </a:r>
          </a:p>
          <a:p>
            <a:pPr eaLnBrk="1" hangingPunct="1">
              <a:lnSpc>
                <a:spcPct val="80000"/>
              </a:lnSpc>
              <a:defRPr/>
            </a:pPr>
            <a:r>
              <a:rPr lang="ja-JP" altLang="en-US" sz="3600" b="1" dirty="0">
                <a:solidFill>
                  <a:schemeClr val="tx2"/>
                </a:solidFill>
              </a:rPr>
              <a:t>１９２７年　京城クラブ</a:t>
            </a:r>
          </a:p>
          <a:p>
            <a:pPr eaLnBrk="1" hangingPunct="1">
              <a:lnSpc>
                <a:spcPct val="80000"/>
              </a:lnSpc>
              <a:defRPr/>
            </a:pPr>
            <a:r>
              <a:rPr lang="ja-JP" altLang="en-US" sz="3600" b="1" dirty="0">
                <a:solidFill>
                  <a:schemeClr val="tx2"/>
                </a:solidFill>
              </a:rPr>
              <a:t>１９２８年　大連クラブ</a:t>
            </a:r>
          </a:p>
          <a:p>
            <a:pPr eaLnBrk="1" hangingPunct="1">
              <a:lnSpc>
                <a:spcPct val="80000"/>
              </a:lnSpc>
              <a:defRPr/>
            </a:pPr>
            <a:r>
              <a:rPr lang="ja-JP" altLang="en-US" sz="3600" b="1" dirty="0">
                <a:solidFill>
                  <a:schemeClr val="tx2"/>
                </a:solidFill>
              </a:rPr>
              <a:t>１９２９年　奉天クラブ</a:t>
            </a:r>
          </a:p>
          <a:p>
            <a:pPr eaLnBrk="1" hangingPunct="1">
              <a:lnSpc>
                <a:spcPct val="80000"/>
              </a:lnSpc>
              <a:defRPr/>
            </a:pPr>
            <a:r>
              <a:rPr lang="ja-JP" altLang="en-US" sz="3600" b="1" dirty="0">
                <a:solidFill>
                  <a:schemeClr val="tx2"/>
                </a:solidFill>
              </a:rPr>
              <a:t>１９３０年　ハルピンクラブ</a:t>
            </a:r>
          </a:p>
          <a:p>
            <a:pPr eaLnBrk="1" hangingPunct="1">
              <a:lnSpc>
                <a:spcPct val="80000"/>
              </a:lnSpc>
              <a:defRPr/>
            </a:pPr>
            <a:r>
              <a:rPr lang="ja-JP" altLang="en-US" sz="3600" b="1" dirty="0">
                <a:solidFill>
                  <a:schemeClr val="tx2"/>
                </a:solidFill>
              </a:rPr>
              <a:t>１９３１年　台北クラブ</a:t>
            </a:r>
          </a:p>
          <a:p>
            <a:endParaRPr kumimoji="1" lang="ja-JP" altLang="en-US" b="1" dirty="0"/>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108</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3290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109</a:t>
            </a:fld>
            <a:endParaRPr lang="ja-JP" altLang="en-US"/>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971600" y="836712"/>
            <a:ext cx="7704856" cy="4228850"/>
          </a:xfrm>
          <a:prstGeom prst="rect">
            <a:avLst/>
          </a:prstGeom>
        </p:spPr>
        <p:txBody>
          <a:bodyPr wrap="square">
            <a:spAutoFit/>
          </a:bodyPr>
          <a:lstStyle/>
          <a:p>
            <a:pPr eaLnBrk="1" hangingPunct="1">
              <a:lnSpc>
                <a:spcPct val="80000"/>
              </a:lnSpc>
              <a:defRPr/>
            </a:pPr>
            <a:r>
              <a:rPr lang="ja-JP" altLang="en-US" sz="4800" b="1" dirty="0" smtClean="0">
                <a:solidFill>
                  <a:schemeClr val="tx2"/>
                </a:solidFill>
              </a:rPr>
              <a:t>１９２８年</a:t>
            </a:r>
            <a:r>
              <a:rPr lang="ja-JP" altLang="en-US" sz="4800" b="1" dirty="0">
                <a:solidFill>
                  <a:schemeClr val="tx2"/>
                </a:solidFill>
              </a:rPr>
              <a:t>７月</a:t>
            </a:r>
            <a:r>
              <a:rPr lang="ja-JP" altLang="en-US" sz="4800" b="1" dirty="0" smtClean="0">
                <a:solidFill>
                  <a:schemeClr val="tx2"/>
                </a:solidFill>
              </a:rPr>
              <a:t>、</a:t>
            </a:r>
            <a:endParaRPr lang="en-US" altLang="ja-JP" sz="4800" b="1" dirty="0" smtClean="0">
              <a:solidFill>
                <a:schemeClr val="tx2"/>
              </a:solidFill>
            </a:endParaRPr>
          </a:p>
          <a:p>
            <a:pPr eaLnBrk="1" hangingPunct="1">
              <a:lnSpc>
                <a:spcPct val="80000"/>
              </a:lnSpc>
              <a:defRPr/>
            </a:pPr>
            <a:endParaRPr lang="en-US" altLang="ja-JP" sz="4800" b="1" dirty="0" smtClean="0">
              <a:solidFill>
                <a:schemeClr val="tx2"/>
              </a:solidFill>
            </a:endParaRPr>
          </a:p>
          <a:p>
            <a:pPr eaLnBrk="1" hangingPunct="1">
              <a:lnSpc>
                <a:spcPct val="80000"/>
              </a:lnSpc>
              <a:defRPr/>
            </a:pPr>
            <a:r>
              <a:rPr lang="ja-JP" altLang="en-US" sz="4800" b="1" dirty="0" smtClean="0">
                <a:solidFill>
                  <a:schemeClr val="tx2"/>
                </a:solidFill>
              </a:rPr>
              <a:t>平生釟</a:t>
            </a:r>
            <a:r>
              <a:rPr lang="ja-JP" altLang="en-US" sz="4800" b="1" dirty="0">
                <a:solidFill>
                  <a:schemeClr val="tx2"/>
                </a:solidFill>
              </a:rPr>
              <a:t>三郎</a:t>
            </a:r>
            <a:r>
              <a:rPr lang="ja-JP" altLang="en-US" sz="4800" b="1" dirty="0" smtClean="0">
                <a:solidFill>
                  <a:schemeClr val="tx2"/>
                </a:solidFill>
              </a:rPr>
              <a:t>の要求</a:t>
            </a:r>
            <a:r>
              <a:rPr lang="ja-JP" altLang="en-US" sz="4800" b="1" dirty="0">
                <a:solidFill>
                  <a:schemeClr val="tx2"/>
                </a:solidFill>
              </a:rPr>
              <a:t>で</a:t>
            </a:r>
            <a:r>
              <a:rPr lang="ja-JP" altLang="en-US" sz="4800" b="1" dirty="0" smtClean="0">
                <a:solidFill>
                  <a:schemeClr val="tx2"/>
                </a:solidFill>
              </a:rPr>
              <a:t>、</a:t>
            </a:r>
            <a:endParaRPr lang="en-US" altLang="ja-JP" sz="4800" b="1" dirty="0" smtClean="0">
              <a:solidFill>
                <a:schemeClr val="tx2"/>
              </a:solidFill>
            </a:endParaRPr>
          </a:p>
          <a:p>
            <a:pPr eaLnBrk="1" hangingPunct="1">
              <a:lnSpc>
                <a:spcPct val="80000"/>
              </a:lnSpc>
              <a:defRPr/>
            </a:pPr>
            <a:r>
              <a:rPr lang="ja-JP" altLang="en-US" sz="4800" b="1" dirty="0" smtClean="0">
                <a:solidFill>
                  <a:schemeClr val="tx2"/>
                </a:solidFill>
              </a:rPr>
              <a:t>ＲＩは、第７０</a:t>
            </a:r>
            <a:r>
              <a:rPr lang="ja-JP" altLang="en-US" sz="4800" b="1" dirty="0">
                <a:solidFill>
                  <a:schemeClr val="tx2"/>
                </a:solidFill>
              </a:rPr>
              <a:t>地区となること</a:t>
            </a:r>
            <a:r>
              <a:rPr lang="ja-JP" altLang="en-US" sz="4800" b="1" dirty="0" smtClean="0">
                <a:solidFill>
                  <a:schemeClr val="tx2"/>
                </a:solidFill>
              </a:rPr>
              <a:t>を</a:t>
            </a:r>
            <a:endParaRPr lang="en-US" altLang="ja-JP" sz="4800" b="1" dirty="0" smtClean="0">
              <a:solidFill>
                <a:schemeClr val="tx2"/>
              </a:solidFill>
            </a:endParaRPr>
          </a:p>
          <a:p>
            <a:pPr eaLnBrk="1" hangingPunct="1">
              <a:lnSpc>
                <a:spcPct val="80000"/>
              </a:lnSpc>
              <a:defRPr/>
            </a:pPr>
            <a:r>
              <a:rPr lang="ja-JP" altLang="en-US" sz="4800" b="1" dirty="0" smtClean="0">
                <a:solidFill>
                  <a:schemeClr val="tx2"/>
                </a:solidFill>
              </a:rPr>
              <a:t>認める</a:t>
            </a:r>
            <a:endParaRPr lang="en-US" altLang="ja-JP" sz="4800" b="1" dirty="0" smtClean="0">
              <a:solidFill>
                <a:schemeClr val="tx2"/>
              </a:solidFill>
            </a:endParaRPr>
          </a:p>
          <a:p>
            <a:pPr eaLnBrk="1" hangingPunct="1">
              <a:lnSpc>
                <a:spcPct val="80000"/>
              </a:lnSpc>
              <a:defRPr/>
            </a:pPr>
            <a:endParaRPr lang="en-US" altLang="ja-JP" sz="4800" b="1" dirty="0" smtClean="0">
              <a:solidFill>
                <a:schemeClr val="tx2"/>
              </a:solidFill>
            </a:endParaRPr>
          </a:p>
          <a:p>
            <a:pPr eaLnBrk="1" hangingPunct="1">
              <a:lnSpc>
                <a:spcPct val="80000"/>
              </a:lnSpc>
              <a:defRPr/>
            </a:pPr>
            <a:r>
              <a:rPr lang="ja-JP" altLang="en-US" sz="4800" b="1" dirty="0" smtClean="0">
                <a:solidFill>
                  <a:schemeClr val="tx2"/>
                </a:solidFill>
              </a:rPr>
              <a:t>初代</a:t>
            </a:r>
            <a:r>
              <a:rPr lang="ja-JP" altLang="en-US" sz="4800" b="1" dirty="0">
                <a:solidFill>
                  <a:schemeClr val="tx2"/>
                </a:solidFill>
              </a:rPr>
              <a:t>ガバナー米山梅</a:t>
            </a:r>
            <a:r>
              <a:rPr lang="ja-JP" altLang="en-US" sz="4800" b="1" dirty="0" smtClean="0">
                <a:solidFill>
                  <a:schemeClr val="tx2"/>
                </a:solidFill>
              </a:rPr>
              <a:t>吉</a:t>
            </a:r>
            <a:endParaRPr lang="ja-JP" altLang="en-US" sz="4800" b="1" dirty="0">
              <a:solidFill>
                <a:schemeClr val="tx2"/>
              </a:solidFill>
            </a:endParaRPr>
          </a:p>
        </p:txBody>
      </p:sp>
    </p:spTree>
    <p:extLst>
      <p:ext uri="{BB962C8B-B14F-4D97-AF65-F5344CB8AC3E}">
        <p14:creationId xmlns:p14="http://schemas.microsoft.com/office/powerpoint/2010/main" val="2495323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620713"/>
            <a:ext cx="8229600" cy="5505450"/>
          </a:xfrm>
        </p:spPr>
        <p:txBody>
          <a:bodyPr/>
          <a:lstStyle/>
          <a:p>
            <a:pPr>
              <a:buFontTx/>
              <a:buNone/>
            </a:pPr>
            <a:endParaRPr lang="en-US" altLang="ja-JP" dirty="0" smtClean="0"/>
          </a:p>
          <a:p>
            <a:pPr>
              <a:buFontTx/>
              <a:buNone/>
            </a:pPr>
            <a:r>
              <a:rPr lang="ja-JP" altLang="en-US" sz="4400" b="1" dirty="0" smtClean="0">
                <a:solidFill>
                  <a:schemeClr val="tx2"/>
                </a:solidFill>
              </a:rPr>
              <a:t>互恵主義</a:t>
            </a:r>
          </a:p>
          <a:p>
            <a:pPr>
              <a:buFontTx/>
              <a:buNone/>
            </a:pPr>
            <a:r>
              <a:rPr lang="ja-JP" altLang="en-US" b="1" dirty="0" smtClean="0">
                <a:solidFill>
                  <a:schemeClr val="tx2"/>
                </a:solidFill>
              </a:rPr>
              <a:t>　最初は、弱小実業人および専門職業人がお互いが肩を寄せあって生きていこうという助け合い運動でした。</a:t>
            </a:r>
          </a:p>
          <a:p>
            <a:pPr>
              <a:buFontTx/>
              <a:buNone/>
            </a:pPr>
            <a:endParaRPr lang="ja-JP" altLang="en-US" b="1" dirty="0" smtClean="0">
              <a:solidFill>
                <a:schemeClr val="tx2"/>
              </a:solidFill>
            </a:endParaRPr>
          </a:p>
          <a:p>
            <a:pPr>
              <a:buFontTx/>
              <a:buNone/>
            </a:pPr>
            <a:r>
              <a:rPr lang="ja-JP" altLang="en-US" b="1" dirty="0" smtClean="0">
                <a:solidFill>
                  <a:schemeClr val="tx2"/>
                </a:solidFill>
              </a:rPr>
              <a:t>　クラブの仲間だけを大切にしようとする、他人に対する「奉仕の心」「奉仕の理想」など一切ないエゴイスティックな団体でした。</a:t>
            </a:r>
          </a:p>
          <a:p>
            <a:endParaRPr lang="en-US" altLang="ja-JP" b="1" dirty="0" smtClean="0"/>
          </a:p>
        </p:txBody>
      </p:sp>
      <p:sp>
        <p:nvSpPr>
          <p:cNvPr id="2355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B01270-668E-4BC6-86BD-E4954AE9F14D}" type="slidenum">
              <a:rPr lang="en-US" altLang="ja-JP">
                <a:solidFill>
                  <a:schemeClr val="tx1"/>
                </a:solidFill>
                <a:latin typeface="Arial" charset="0"/>
              </a:rPr>
              <a:pPr fontAlgn="base">
                <a:spcBef>
                  <a:spcPct val="0"/>
                </a:spcBef>
                <a:spcAft>
                  <a:spcPct val="0"/>
                </a:spcAft>
              </a:pPr>
              <a:t>11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2"/>
                </a:solidFill>
              </a:rPr>
              <a:t>国際ロータリーからの脱退</a:t>
            </a:r>
            <a:endParaRPr kumimoji="1" lang="ja-JP" altLang="en-US" dirty="0">
              <a:solidFill>
                <a:schemeClr val="tx2"/>
              </a:solidFill>
            </a:endParaRPr>
          </a:p>
        </p:txBody>
      </p:sp>
      <p:sp>
        <p:nvSpPr>
          <p:cNvPr id="3" name="縦書きテキスト プレースホルダー 2"/>
          <p:cNvSpPr>
            <a:spLocks noGrp="1"/>
          </p:cNvSpPr>
          <p:nvPr>
            <p:ph type="body" orient="vert" idx="1"/>
          </p:nvPr>
        </p:nvSpPr>
        <p:spPr>
          <a:xfrm>
            <a:off x="457200" y="1196752"/>
            <a:ext cx="8229600" cy="4929411"/>
          </a:xfrm>
        </p:spPr>
        <p:txBody>
          <a:bodyPr vert="horz">
            <a:normAutofit lnSpcReduction="10000"/>
          </a:bodyPr>
          <a:lstStyle/>
          <a:p>
            <a:pPr eaLnBrk="1" hangingPunct="1">
              <a:lnSpc>
                <a:spcPct val="90000"/>
              </a:lnSpc>
              <a:defRPr/>
            </a:pPr>
            <a:r>
              <a:rPr lang="ja-JP" altLang="en-US" sz="2800" b="1" dirty="0">
                <a:solidFill>
                  <a:schemeClr val="tx2"/>
                </a:solidFill>
              </a:rPr>
              <a:t>軍国主義の台頭</a:t>
            </a:r>
          </a:p>
          <a:p>
            <a:pPr eaLnBrk="1" hangingPunct="1">
              <a:lnSpc>
                <a:spcPct val="90000"/>
              </a:lnSpc>
              <a:defRPr/>
            </a:pPr>
            <a:r>
              <a:rPr lang="ja-JP" altLang="en-US" sz="2800" b="1" dirty="0">
                <a:solidFill>
                  <a:schemeClr val="tx2"/>
                </a:solidFill>
              </a:rPr>
              <a:t>１９３１年　満州事変</a:t>
            </a:r>
          </a:p>
          <a:p>
            <a:pPr eaLnBrk="1" hangingPunct="1">
              <a:lnSpc>
                <a:spcPct val="90000"/>
              </a:lnSpc>
              <a:defRPr/>
            </a:pPr>
            <a:r>
              <a:rPr lang="ja-JP" altLang="en-US" sz="2800" b="1" dirty="0">
                <a:solidFill>
                  <a:schemeClr val="tx2"/>
                </a:solidFill>
              </a:rPr>
              <a:t>１９３２年　５、１５事件</a:t>
            </a:r>
          </a:p>
          <a:p>
            <a:pPr eaLnBrk="1" hangingPunct="1">
              <a:lnSpc>
                <a:spcPct val="90000"/>
              </a:lnSpc>
              <a:defRPr/>
            </a:pPr>
            <a:r>
              <a:rPr lang="ja-JP" altLang="en-US" sz="2800" b="1" dirty="0">
                <a:solidFill>
                  <a:schemeClr val="tx2"/>
                </a:solidFill>
              </a:rPr>
              <a:t>１９３３年　国際連盟からの脱退</a:t>
            </a:r>
          </a:p>
          <a:p>
            <a:pPr eaLnBrk="1" hangingPunct="1">
              <a:lnSpc>
                <a:spcPct val="90000"/>
              </a:lnSpc>
              <a:defRPr/>
            </a:pPr>
            <a:r>
              <a:rPr lang="ja-JP" altLang="en-US" sz="2800" b="1" dirty="0">
                <a:solidFill>
                  <a:schemeClr val="tx2"/>
                </a:solidFill>
              </a:rPr>
              <a:t>１９３６年　２、２６事件</a:t>
            </a:r>
          </a:p>
          <a:p>
            <a:pPr eaLnBrk="1" hangingPunct="1">
              <a:lnSpc>
                <a:spcPct val="90000"/>
              </a:lnSpc>
              <a:defRPr/>
            </a:pPr>
            <a:r>
              <a:rPr lang="ja-JP" altLang="en-US" sz="2800" b="1" dirty="0">
                <a:solidFill>
                  <a:schemeClr val="tx2"/>
                </a:solidFill>
              </a:rPr>
              <a:t>１９３７年　日華事変</a:t>
            </a:r>
          </a:p>
          <a:p>
            <a:pPr eaLnBrk="1" hangingPunct="1">
              <a:lnSpc>
                <a:spcPct val="90000"/>
              </a:lnSpc>
              <a:defRPr/>
            </a:pPr>
            <a:r>
              <a:rPr lang="ja-JP" altLang="en-US" sz="2800" b="1" dirty="0">
                <a:solidFill>
                  <a:schemeClr val="tx2"/>
                </a:solidFill>
              </a:rPr>
              <a:t>１９３８年　国家総動員法</a:t>
            </a:r>
          </a:p>
          <a:p>
            <a:pPr eaLnBrk="1" hangingPunct="1">
              <a:lnSpc>
                <a:spcPct val="90000"/>
              </a:lnSpc>
              <a:buFont typeface="Wingdings" pitchFamily="2" charset="2"/>
              <a:buNone/>
              <a:defRPr/>
            </a:pPr>
            <a:r>
              <a:rPr lang="ja-JP" altLang="en-US" sz="2800" b="1" dirty="0">
                <a:solidFill>
                  <a:schemeClr val="tx2"/>
                </a:solidFill>
              </a:rPr>
              <a:t>　　</a:t>
            </a:r>
            <a:r>
              <a:rPr lang="ja-JP" altLang="en-US" sz="2800" b="1" dirty="0" smtClean="0">
                <a:solidFill>
                  <a:schemeClr val="tx2"/>
                </a:solidFill>
              </a:rPr>
              <a:t>こう</a:t>
            </a:r>
            <a:r>
              <a:rPr lang="ja-JP" altLang="en-US" sz="2800" b="1" dirty="0">
                <a:solidFill>
                  <a:schemeClr val="tx2"/>
                </a:solidFill>
              </a:rPr>
              <a:t>した中で、秘密結社フリーメーソンとの関係</a:t>
            </a:r>
            <a:r>
              <a:rPr lang="ja-JP" altLang="en-US" sz="2800" b="1" dirty="0" smtClean="0">
                <a:solidFill>
                  <a:schemeClr val="tx2"/>
                </a:solidFill>
              </a:rPr>
              <a:t>を</a:t>
            </a:r>
            <a:endParaRPr lang="en-US" altLang="ja-JP" sz="2800" b="1" dirty="0" smtClean="0">
              <a:solidFill>
                <a:schemeClr val="tx2"/>
              </a:solidFill>
            </a:endParaRPr>
          </a:p>
          <a:p>
            <a:pPr eaLnBrk="1" hangingPunct="1">
              <a:lnSpc>
                <a:spcPct val="90000"/>
              </a:lnSpc>
              <a:buFont typeface="Wingdings" pitchFamily="2" charset="2"/>
              <a:buNone/>
              <a:defRPr/>
            </a:pPr>
            <a:r>
              <a:rPr lang="ja-JP" altLang="en-US" sz="2800" b="1" dirty="0">
                <a:solidFill>
                  <a:schemeClr val="tx2"/>
                </a:solidFill>
              </a:rPr>
              <a:t>　</a:t>
            </a:r>
            <a:r>
              <a:rPr lang="ja-JP" altLang="en-US" sz="2800" b="1" dirty="0" smtClean="0">
                <a:solidFill>
                  <a:schemeClr val="tx2"/>
                </a:solidFill>
              </a:rPr>
              <a:t>　疑われ</a:t>
            </a:r>
            <a:r>
              <a:rPr lang="ja-JP" altLang="en-US" sz="2800" b="1" dirty="0">
                <a:solidFill>
                  <a:schemeClr val="tx2"/>
                </a:solidFill>
              </a:rPr>
              <a:t>、干渉・圧迫を</a:t>
            </a:r>
            <a:r>
              <a:rPr lang="ja-JP" altLang="en-US" sz="2800" b="1" dirty="0" smtClean="0">
                <a:solidFill>
                  <a:schemeClr val="tx2"/>
                </a:solidFill>
              </a:rPr>
              <a:t>受ける</a:t>
            </a:r>
            <a:endParaRPr lang="en-US" altLang="ja-JP" sz="2800" b="1" dirty="0" smtClean="0">
              <a:solidFill>
                <a:schemeClr val="tx2"/>
              </a:solidFill>
            </a:endParaRPr>
          </a:p>
          <a:p>
            <a:pPr eaLnBrk="1" hangingPunct="1">
              <a:lnSpc>
                <a:spcPct val="90000"/>
              </a:lnSpc>
              <a:buFont typeface="Wingdings" pitchFamily="2" charset="2"/>
              <a:buNone/>
              <a:defRPr/>
            </a:pPr>
            <a:r>
              <a:rPr lang="ja-JP" altLang="en-US" sz="2800" b="1" dirty="0">
                <a:solidFill>
                  <a:schemeClr val="tx2"/>
                </a:solidFill>
              </a:rPr>
              <a:t>　</a:t>
            </a:r>
            <a:r>
              <a:rPr lang="ja-JP" altLang="en-US" sz="2800" b="1" dirty="0" smtClean="0">
                <a:solidFill>
                  <a:schemeClr val="tx2"/>
                </a:solidFill>
              </a:rPr>
              <a:t>　（国旗</a:t>
            </a:r>
            <a:r>
              <a:rPr lang="ja-JP" altLang="en-US" sz="2800" b="1" dirty="0">
                <a:solidFill>
                  <a:schemeClr val="tx2"/>
                </a:solidFill>
              </a:rPr>
              <a:t>日の丸の掲揚と国歌君が代の慣行）</a:t>
            </a:r>
          </a:p>
          <a:p>
            <a:pPr eaLnBrk="1" hangingPunct="1">
              <a:lnSpc>
                <a:spcPct val="90000"/>
              </a:lnSpc>
              <a:defRPr/>
            </a:pPr>
            <a:r>
              <a:rPr lang="ja-JP" altLang="en-US" sz="2800" b="1" dirty="0">
                <a:solidFill>
                  <a:schemeClr val="tx2"/>
                </a:solidFill>
              </a:rPr>
              <a:t>１９４０年　日本のクラブはすべて解散・</a:t>
            </a:r>
            <a:r>
              <a:rPr lang="en-US" altLang="ja-JP" sz="2800" b="1" dirty="0">
                <a:solidFill>
                  <a:schemeClr val="tx2"/>
                </a:solidFill>
              </a:rPr>
              <a:t>RI</a:t>
            </a:r>
            <a:r>
              <a:rPr lang="ja-JP" altLang="en-US" sz="2800" b="1" dirty="0">
                <a:solidFill>
                  <a:schemeClr val="tx2"/>
                </a:solidFill>
              </a:rPr>
              <a:t>から脱退</a:t>
            </a:r>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110</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0784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2"/>
                </a:solidFill>
              </a:rPr>
              <a:t>解散後の戦時中の活動</a:t>
            </a:r>
            <a:endParaRPr kumimoji="1" lang="ja-JP" altLang="en-US" dirty="0">
              <a:solidFill>
                <a:schemeClr val="tx2"/>
              </a:solidFill>
            </a:endParaRPr>
          </a:p>
        </p:txBody>
      </p:sp>
      <p:sp>
        <p:nvSpPr>
          <p:cNvPr id="3" name="縦書きテキスト プレースホルダー 2"/>
          <p:cNvSpPr>
            <a:spLocks noGrp="1"/>
          </p:cNvSpPr>
          <p:nvPr>
            <p:ph type="body" orient="vert" idx="1"/>
          </p:nvPr>
        </p:nvSpPr>
        <p:spPr/>
        <p:txBody>
          <a:bodyPr vert="horz">
            <a:normAutofit/>
          </a:bodyPr>
          <a:lstStyle/>
          <a:p>
            <a:pPr eaLnBrk="1" hangingPunct="1">
              <a:lnSpc>
                <a:spcPct val="80000"/>
              </a:lnSpc>
              <a:defRPr/>
            </a:pPr>
            <a:r>
              <a:rPr lang="ja-JP" altLang="en-US" b="1" dirty="0">
                <a:solidFill>
                  <a:schemeClr val="tx2"/>
                </a:solidFill>
              </a:rPr>
              <a:t>解散当時　４８クラブ　</a:t>
            </a:r>
            <a:r>
              <a:rPr lang="ja-JP" altLang="en-US" b="1" dirty="0" smtClean="0">
                <a:solidFill>
                  <a:schemeClr val="tx2"/>
                </a:solidFill>
              </a:rPr>
              <a:t>２１４２名</a:t>
            </a:r>
            <a:endParaRPr lang="en-US" altLang="ja-JP" b="1" dirty="0" smtClean="0">
              <a:solidFill>
                <a:schemeClr val="tx2"/>
              </a:solidFill>
            </a:endParaRPr>
          </a:p>
          <a:p>
            <a:pPr marL="0" indent="0" eaLnBrk="1" hangingPunct="1">
              <a:lnSpc>
                <a:spcPct val="80000"/>
              </a:lnSpc>
              <a:buNone/>
              <a:defRPr/>
            </a:pPr>
            <a:r>
              <a:rPr lang="ja-JP" altLang="en-US" b="1" dirty="0">
                <a:solidFill>
                  <a:schemeClr val="tx2"/>
                </a:solidFill>
              </a:rPr>
              <a:t>　</a:t>
            </a:r>
            <a:r>
              <a:rPr lang="ja-JP" altLang="en-US" b="1" dirty="0" smtClean="0">
                <a:solidFill>
                  <a:schemeClr val="tx2"/>
                </a:solidFill>
              </a:rPr>
              <a:t>　　　　　　　　　　　　　　　　　（</a:t>
            </a:r>
            <a:r>
              <a:rPr lang="ja-JP" altLang="en-US" b="1" dirty="0">
                <a:solidFill>
                  <a:schemeClr val="tx2"/>
                </a:solidFill>
              </a:rPr>
              <a:t>本土外を含む</a:t>
            </a:r>
            <a:r>
              <a:rPr lang="ja-JP" altLang="en-US" b="1" dirty="0" smtClean="0">
                <a:solidFill>
                  <a:schemeClr val="tx2"/>
                </a:solidFill>
              </a:rPr>
              <a:t>）</a:t>
            </a:r>
            <a:endParaRPr lang="ja-JP" altLang="en-US" b="1" dirty="0">
              <a:solidFill>
                <a:schemeClr val="tx2"/>
              </a:solidFill>
            </a:endParaRPr>
          </a:p>
          <a:p>
            <a:pPr eaLnBrk="1" hangingPunct="1">
              <a:lnSpc>
                <a:spcPct val="80000"/>
              </a:lnSpc>
              <a:defRPr/>
            </a:pPr>
            <a:r>
              <a:rPr lang="ja-JP" altLang="en-US" b="1" dirty="0">
                <a:solidFill>
                  <a:schemeClr val="tx2"/>
                </a:solidFill>
              </a:rPr>
              <a:t>解散後、戦時中も、</a:t>
            </a:r>
          </a:p>
          <a:p>
            <a:pPr eaLnBrk="1" hangingPunct="1">
              <a:lnSpc>
                <a:spcPct val="80000"/>
              </a:lnSpc>
              <a:buFont typeface="Wingdings" pitchFamily="2" charset="2"/>
              <a:buNone/>
              <a:defRPr/>
            </a:pPr>
            <a:r>
              <a:rPr lang="ja-JP" altLang="en-US" b="1" dirty="0">
                <a:solidFill>
                  <a:schemeClr val="tx2"/>
                </a:solidFill>
              </a:rPr>
              <a:t>　・東京水曜会　・大阪金曜会　・神戸木曜会　</a:t>
            </a:r>
          </a:p>
          <a:p>
            <a:pPr eaLnBrk="1" hangingPunct="1">
              <a:lnSpc>
                <a:spcPct val="80000"/>
              </a:lnSpc>
              <a:buFont typeface="Wingdings" pitchFamily="2" charset="2"/>
              <a:buNone/>
              <a:defRPr/>
            </a:pPr>
            <a:r>
              <a:rPr lang="ja-JP" altLang="en-US" b="1" dirty="0">
                <a:solidFill>
                  <a:schemeClr val="tx2"/>
                </a:solidFill>
              </a:rPr>
              <a:t>　・福岡清和会　</a:t>
            </a:r>
            <a:r>
              <a:rPr lang="ja-JP" altLang="en-US" b="1" dirty="0" smtClean="0">
                <a:solidFill>
                  <a:schemeClr val="tx2"/>
                </a:solidFill>
              </a:rPr>
              <a:t>・京都水曜会・</a:t>
            </a:r>
            <a:r>
              <a:rPr lang="ja-JP" altLang="en-US" b="1" dirty="0">
                <a:solidFill>
                  <a:schemeClr val="tx2"/>
                </a:solidFill>
              </a:rPr>
              <a:t>札幌職能</a:t>
            </a:r>
            <a:r>
              <a:rPr lang="ja-JP" altLang="en-US" b="1" dirty="0" smtClean="0">
                <a:solidFill>
                  <a:schemeClr val="tx2"/>
                </a:solidFill>
              </a:rPr>
              <a:t>クラブ</a:t>
            </a:r>
            <a:endParaRPr lang="en-US" altLang="ja-JP" b="1" dirty="0" smtClean="0">
              <a:solidFill>
                <a:schemeClr val="tx2"/>
              </a:solidFill>
            </a:endParaRPr>
          </a:p>
          <a:p>
            <a:pPr eaLnBrk="1" hangingPunct="1">
              <a:lnSpc>
                <a:spcPct val="80000"/>
              </a:lnSpc>
              <a:buFont typeface="Wingdings" pitchFamily="2" charset="2"/>
              <a:buNone/>
              <a:defRPr/>
            </a:pPr>
            <a:r>
              <a:rPr lang="ja-JP" altLang="en-US" b="1" dirty="0">
                <a:solidFill>
                  <a:schemeClr val="tx2"/>
                </a:solidFill>
              </a:rPr>
              <a:t>　　と</a:t>
            </a:r>
            <a:r>
              <a:rPr lang="ja-JP" altLang="en-US" b="1" dirty="0" smtClean="0">
                <a:solidFill>
                  <a:schemeClr val="tx2"/>
                </a:solidFill>
              </a:rPr>
              <a:t>して例会活動をしていた。</a:t>
            </a:r>
            <a:endParaRPr lang="ja-JP" altLang="en-US" b="1" dirty="0">
              <a:solidFill>
                <a:schemeClr val="tx2"/>
              </a:solidFill>
            </a:endParaRPr>
          </a:p>
          <a:p>
            <a:pPr eaLnBrk="1" hangingPunct="1">
              <a:lnSpc>
                <a:spcPct val="80000"/>
              </a:lnSpc>
              <a:buFont typeface="Wingdings" pitchFamily="2" charset="2"/>
              <a:buNone/>
              <a:defRPr/>
            </a:pPr>
            <a:endParaRPr lang="ja-JP" altLang="en-US" b="1" dirty="0">
              <a:solidFill>
                <a:schemeClr val="tx2"/>
              </a:solidFill>
            </a:endParaRPr>
          </a:p>
          <a:p>
            <a:pPr eaLnBrk="1" hangingPunct="1">
              <a:lnSpc>
                <a:spcPct val="80000"/>
              </a:lnSpc>
              <a:buFont typeface="Wingdings" pitchFamily="2" charset="2"/>
              <a:buNone/>
              <a:defRPr/>
            </a:pPr>
            <a:r>
              <a:rPr lang="ja-JP" altLang="en-US" b="1" dirty="0">
                <a:solidFill>
                  <a:schemeClr val="tx2"/>
                </a:solidFill>
              </a:rPr>
              <a:t>　</a:t>
            </a:r>
            <a:r>
              <a:rPr lang="ja-JP" altLang="en-US" b="1" dirty="0" smtClean="0">
                <a:solidFill>
                  <a:schemeClr val="tx2"/>
                </a:solidFill>
              </a:rPr>
              <a:t>戦後</a:t>
            </a:r>
            <a:r>
              <a:rPr lang="ja-JP" altLang="en-US" b="1" dirty="0">
                <a:solidFill>
                  <a:schemeClr val="tx2"/>
                </a:solidFill>
              </a:rPr>
              <a:t>、</a:t>
            </a:r>
            <a:r>
              <a:rPr lang="ja-JP" altLang="en-US" b="1" dirty="0" smtClean="0">
                <a:solidFill>
                  <a:schemeClr val="tx2"/>
                </a:solidFill>
              </a:rPr>
              <a:t>国際</a:t>
            </a:r>
            <a:r>
              <a:rPr lang="ja-JP" altLang="en-US" b="1" dirty="0">
                <a:solidFill>
                  <a:schemeClr val="tx2"/>
                </a:solidFill>
              </a:rPr>
              <a:t>ロータリーに復帰する</a:t>
            </a:r>
            <a:r>
              <a:rPr lang="ja-JP" altLang="en-US" b="1" dirty="0" smtClean="0">
                <a:solidFill>
                  <a:schemeClr val="tx2"/>
                </a:solidFill>
              </a:rPr>
              <a:t>まで続いた</a:t>
            </a:r>
            <a:endParaRPr lang="ja-JP" altLang="en-US" b="1" dirty="0">
              <a:solidFill>
                <a:schemeClr val="tx2"/>
              </a:solidFill>
            </a:endParaRPr>
          </a:p>
          <a:p>
            <a:pPr eaLnBrk="1" hangingPunct="1">
              <a:lnSpc>
                <a:spcPct val="80000"/>
              </a:lnSpc>
              <a:buFont typeface="Wingdings" pitchFamily="2" charset="2"/>
              <a:buNone/>
              <a:defRPr/>
            </a:pPr>
            <a:endParaRPr lang="ja-JP" altLang="en-US" b="1" dirty="0">
              <a:solidFill>
                <a:schemeClr val="tx2"/>
              </a:solidFill>
            </a:endParaRPr>
          </a:p>
          <a:p>
            <a:endParaRPr kumimoji="1" lang="ja-JP" altLang="en-US" dirty="0">
              <a:solidFill>
                <a:schemeClr val="tx2"/>
              </a:solidFill>
            </a:endParaRPr>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111</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084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2"/>
                </a:solidFill>
              </a:rPr>
              <a:t>国際ロータリーへの復帰</a:t>
            </a:r>
            <a:endParaRPr kumimoji="1" lang="ja-JP" altLang="en-US" dirty="0">
              <a:solidFill>
                <a:schemeClr val="tx2"/>
              </a:solidFill>
            </a:endParaRPr>
          </a:p>
        </p:txBody>
      </p:sp>
      <p:sp>
        <p:nvSpPr>
          <p:cNvPr id="3" name="縦書きテキスト プレースホルダー 2"/>
          <p:cNvSpPr>
            <a:spLocks noGrp="1"/>
          </p:cNvSpPr>
          <p:nvPr>
            <p:ph type="body" orient="vert" idx="1"/>
          </p:nvPr>
        </p:nvSpPr>
        <p:spPr/>
        <p:txBody>
          <a:bodyPr vert="horz">
            <a:normAutofit fontScale="92500" lnSpcReduction="10000"/>
          </a:bodyPr>
          <a:lstStyle/>
          <a:p>
            <a:pPr eaLnBrk="1" hangingPunct="1">
              <a:defRPr/>
            </a:pPr>
            <a:r>
              <a:rPr lang="ja-JP" altLang="en-US" sz="2800" b="1" dirty="0">
                <a:solidFill>
                  <a:schemeClr val="tx2"/>
                </a:solidFill>
              </a:rPr>
              <a:t>戦後、国際ロータリーへの復帰はなかなか認められず</a:t>
            </a:r>
          </a:p>
          <a:p>
            <a:pPr eaLnBrk="1" hangingPunct="1">
              <a:defRPr/>
            </a:pPr>
            <a:r>
              <a:rPr lang="ja-JP" altLang="en-US" sz="2800" b="1" dirty="0">
                <a:solidFill>
                  <a:schemeClr val="tx2"/>
                </a:solidFill>
              </a:rPr>
              <a:t>１９４６年４月　米山梅吉死亡</a:t>
            </a:r>
          </a:p>
          <a:p>
            <a:pPr eaLnBrk="1" hangingPunct="1">
              <a:defRPr/>
            </a:pPr>
            <a:r>
              <a:rPr lang="ja-JP" altLang="en-US" sz="2800" b="1" dirty="0">
                <a:solidFill>
                  <a:schemeClr val="tx2"/>
                </a:solidFill>
              </a:rPr>
              <a:t>１９４６年９月　福島喜三次死亡</a:t>
            </a:r>
          </a:p>
          <a:p>
            <a:pPr eaLnBrk="1" hangingPunct="1">
              <a:defRPr/>
            </a:pPr>
            <a:r>
              <a:rPr lang="ja-JP" altLang="en-US" sz="2800" b="1" dirty="0">
                <a:solidFill>
                  <a:schemeClr val="tx2"/>
                </a:solidFill>
              </a:rPr>
              <a:t>１９４７年１月　ポール・ハリス死亡</a:t>
            </a:r>
          </a:p>
          <a:p>
            <a:pPr eaLnBrk="1" hangingPunct="1">
              <a:defRPr/>
            </a:pPr>
            <a:r>
              <a:rPr lang="ja-JP" altLang="en-US" sz="2800" b="1" dirty="0">
                <a:solidFill>
                  <a:schemeClr val="tx2"/>
                </a:solidFill>
              </a:rPr>
              <a:t>１９４７年３月　「ロータリー復帰協議会」</a:t>
            </a:r>
          </a:p>
          <a:p>
            <a:pPr>
              <a:defRPr/>
            </a:pPr>
            <a:r>
              <a:rPr lang="ja-JP" altLang="en-US" sz="3000" b="1" dirty="0" smtClean="0">
                <a:solidFill>
                  <a:schemeClr val="tx2"/>
                </a:solidFill>
              </a:rPr>
              <a:t>１９４７年</a:t>
            </a:r>
            <a:r>
              <a:rPr lang="en-US" altLang="ja-JP" sz="3000" b="1" dirty="0" smtClean="0">
                <a:solidFill>
                  <a:schemeClr val="tx2"/>
                </a:solidFill>
              </a:rPr>
              <a:t>9</a:t>
            </a:r>
            <a:r>
              <a:rPr lang="ja-JP" altLang="en-US" sz="3000" b="1" dirty="0" smtClean="0">
                <a:solidFill>
                  <a:schemeClr val="tx2"/>
                </a:solidFill>
              </a:rPr>
              <a:t>月　</a:t>
            </a:r>
            <a:r>
              <a:rPr lang="en-US" altLang="ja-JP" sz="2800" b="1" dirty="0" smtClean="0">
                <a:solidFill>
                  <a:schemeClr val="tx2"/>
                </a:solidFill>
              </a:rPr>
              <a:t>RI</a:t>
            </a:r>
            <a:r>
              <a:rPr lang="ja-JP" altLang="en-US" sz="2800" b="1" dirty="0">
                <a:solidFill>
                  <a:schemeClr val="tx2"/>
                </a:solidFill>
              </a:rPr>
              <a:t>アジア地区</a:t>
            </a:r>
            <a:r>
              <a:rPr lang="ja-JP" altLang="en-US" sz="2800" b="1" dirty="0" smtClean="0">
                <a:solidFill>
                  <a:schemeClr val="tx2"/>
                </a:solidFill>
              </a:rPr>
              <a:t>担当事務総長</a:t>
            </a:r>
            <a:endParaRPr lang="en-US" altLang="ja-JP" sz="2800" b="1" dirty="0" smtClean="0">
              <a:solidFill>
                <a:schemeClr val="tx2"/>
              </a:solidFill>
            </a:endParaRPr>
          </a:p>
          <a:p>
            <a:pPr marL="0" indent="0">
              <a:buNone/>
              <a:defRPr/>
            </a:pPr>
            <a:r>
              <a:rPr lang="ja-JP" altLang="en-US" sz="2800" b="1" dirty="0">
                <a:solidFill>
                  <a:schemeClr val="tx2"/>
                </a:solidFill>
              </a:rPr>
              <a:t>　</a:t>
            </a:r>
            <a:r>
              <a:rPr lang="ja-JP" altLang="en-US" sz="2800" b="1" dirty="0" smtClean="0">
                <a:solidFill>
                  <a:schemeClr val="tx2"/>
                </a:solidFill>
              </a:rPr>
              <a:t>　　　　　　　　　　　　　　　　　ジョージ・</a:t>
            </a:r>
            <a:r>
              <a:rPr lang="en-US" altLang="ja-JP" sz="2800" b="1" dirty="0" smtClean="0">
                <a:solidFill>
                  <a:schemeClr val="tx2"/>
                </a:solidFill>
              </a:rPr>
              <a:t>R  </a:t>
            </a:r>
            <a:r>
              <a:rPr lang="ja-JP" altLang="en-US" sz="2800" b="1" dirty="0" smtClean="0">
                <a:solidFill>
                  <a:schemeClr val="tx2"/>
                </a:solidFill>
              </a:rPr>
              <a:t>ミーンズ</a:t>
            </a:r>
            <a:r>
              <a:rPr lang="ja-JP" altLang="en-US" sz="2800" b="1" dirty="0">
                <a:solidFill>
                  <a:schemeClr val="tx2"/>
                </a:solidFill>
              </a:rPr>
              <a:t>来日</a:t>
            </a:r>
          </a:p>
          <a:p>
            <a:pPr eaLnBrk="1" hangingPunct="1">
              <a:defRPr/>
            </a:pPr>
            <a:r>
              <a:rPr lang="ja-JP" altLang="en-US" sz="3000" b="1" dirty="0">
                <a:solidFill>
                  <a:schemeClr val="tx2"/>
                </a:solidFill>
              </a:rPr>
              <a:t>１９４８年</a:t>
            </a:r>
            <a:r>
              <a:rPr lang="ja-JP" altLang="en-US" sz="2800" b="1" dirty="0">
                <a:solidFill>
                  <a:schemeClr val="tx2"/>
                </a:solidFill>
              </a:rPr>
              <a:t>　</a:t>
            </a:r>
            <a:r>
              <a:rPr lang="ja-JP" altLang="en-US" sz="2800" b="1" dirty="0" smtClean="0">
                <a:solidFill>
                  <a:schemeClr val="tx2"/>
                </a:solidFill>
              </a:rPr>
              <a:t>　</a:t>
            </a:r>
            <a:r>
              <a:rPr lang="en-US" altLang="ja-JP" sz="2800" b="1" dirty="0" smtClean="0">
                <a:solidFill>
                  <a:schemeClr val="tx2"/>
                </a:solidFill>
              </a:rPr>
              <a:t>RI</a:t>
            </a:r>
            <a:r>
              <a:rPr lang="ja-JP" altLang="en-US" sz="2800" b="1" dirty="0">
                <a:solidFill>
                  <a:schemeClr val="tx2"/>
                </a:solidFill>
              </a:rPr>
              <a:t>理事会　復帰を認める</a:t>
            </a:r>
          </a:p>
          <a:p>
            <a:pPr eaLnBrk="1" hangingPunct="1">
              <a:defRPr/>
            </a:pPr>
            <a:r>
              <a:rPr lang="ja-JP" altLang="en-US" sz="3000" b="1" dirty="0">
                <a:solidFill>
                  <a:schemeClr val="tx2"/>
                </a:solidFill>
              </a:rPr>
              <a:t>１９４９年　東京・大阪・名古屋・京都・神戸・福岡</a:t>
            </a:r>
            <a:r>
              <a:rPr lang="ja-JP" altLang="en-US" sz="3000" b="1" dirty="0" smtClean="0">
                <a:solidFill>
                  <a:schemeClr val="tx2"/>
                </a:solidFill>
              </a:rPr>
              <a:t>・</a:t>
            </a:r>
            <a:endParaRPr lang="en-US" altLang="ja-JP" sz="3000" b="1" dirty="0" smtClean="0">
              <a:solidFill>
                <a:schemeClr val="tx2"/>
              </a:solidFill>
            </a:endParaRPr>
          </a:p>
          <a:p>
            <a:pPr marL="0" indent="0" eaLnBrk="1" hangingPunct="1">
              <a:buNone/>
              <a:defRPr/>
            </a:pPr>
            <a:r>
              <a:rPr lang="ja-JP" altLang="en-US" sz="3000" b="1" dirty="0">
                <a:solidFill>
                  <a:schemeClr val="tx2"/>
                </a:solidFill>
              </a:rPr>
              <a:t>　</a:t>
            </a:r>
            <a:r>
              <a:rPr lang="ja-JP" altLang="en-US" sz="3000" b="1" dirty="0" smtClean="0">
                <a:solidFill>
                  <a:schemeClr val="tx2"/>
                </a:solidFill>
              </a:rPr>
              <a:t>　　　　　　　　　　札幌</a:t>
            </a:r>
            <a:r>
              <a:rPr lang="ja-JP" altLang="en-US" sz="3000" b="1" dirty="0">
                <a:solidFill>
                  <a:schemeClr val="tx2"/>
                </a:solidFill>
              </a:rPr>
              <a:t>の７クラブが復帰　第６０地区</a:t>
            </a:r>
          </a:p>
          <a:p>
            <a:endParaRPr kumimoji="1" lang="ja-JP" altLang="en-US" b="1" dirty="0"/>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112</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6083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2"/>
                </a:solidFill>
              </a:rPr>
              <a:t>戦後の日本ロータリーの発展</a:t>
            </a:r>
            <a:endParaRPr kumimoji="1" lang="ja-JP" altLang="en-US" dirty="0">
              <a:solidFill>
                <a:schemeClr val="tx2"/>
              </a:solidFill>
            </a:endParaRPr>
          </a:p>
        </p:txBody>
      </p:sp>
      <p:sp>
        <p:nvSpPr>
          <p:cNvPr id="3" name="縦書きテキスト プレースホルダー 2"/>
          <p:cNvSpPr>
            <a:spLocks noGrp="1"/>
          </p:cNvSpPr>
          <p:nvPr>
            <p:ph type="body" orient="vert" idx="1"/>
          </p:nvPr>
        </p:nvSpPr>
        <p:spPr>
          <a:xfrm>
            <a:off x="179512" y="1556792"/>
            <a:ext cx="8712968" cy="4569371"/>
          </a:xfrm>
        </p:spPr>
        <p:txBody>
          <a:bodyPr vert="horz">
            <a:normAutofit fontScale="92500"/>
          </a:bodyPr>
          <a:lstStyle/>
          <a:p>
            <a:pPr eaLnBrk="1" hangingPunct="1">
              <a:lnSpc>
                <a:spcPct val="90000"/>
              </a:lnSpc>
              <a:defRPr/>
            </a:pPr>
            <a:r>
              <a:rPr lang="ja-JP" altLang="en-US" sz="2800" b="1" dirty="0">
                <a:solidFill>
                  <a:schemeClr val="tx2"/>
                </a:solidFill>
              </a:rPr>
              <a:t>１９４９年　復帰７クラブと２０の戦前クラブの復活ならび</a:t>
            </a:r>
            <a:r>
              <a:rPr lang="ja-JP" altLang="en-US" sz="2800" b="1" dirty="0" smtClean="0">
                <a:solidFill>
                  <a:schemeClr val="tx2"/>
                </a:solidFill>
              </a:rPr>
              <a:t>に</a:t>
            </a:r>
            <a:endParaRPr lang="en-US" altLang="ja-JP" sz="2800" b="1" dirty="0" smtClean="0">
              <a:solidFill>
                <a:schemeClr val="tx2"/>
              </a:solidFill>
            </a:endParaRPr>
          </a:p>
          <a:p>
            <a:pPr marL="0" indent="0" eaLnBrk="1" hangingPunct="1">
              <a:lnSpc>
                <a:spcPct val="90000"/>
              </a:lnSpc>
              <a:buNone/>
              <a:defRPr/>
            </a:pPr>
            <a:r>
              <a:rPr lang="ja-JP" altLang="en-US" sz="2800" b="1" dirty="0" smtClean="0">
                <a:solidFill>
                  <a:schemeClr val="tx2"/>
                </a:solidFill>
              </a:rPr>
              <a:t>　　２</a:t>
            </a:r>
            <a:r>
              <a:rPr lang="ja-JP" altLang="en-US" sz="2800" b="1" dirty="0">
                <a:solidFill>
                  <a:schemeClr val="tx2"/>
                </a:solidFill>
              </a:rPr>
              <a:t>クラブの新設</a:t>
            </a:r>
          </a:p>
          <a:p>
            <a:pPr eaLnBrk="1" hangingPunct="1">
              <a:lnSpc>
                <a:spcPct val="90000"/>
              </a:lnSpc>
              <a:defRPr/>
            </a:pPr>
            <a:r>
              <a:rPr lang="ja-JP" altLang="en-US" sz="2800" b="1" dirty="0">
                <a:solidFill>
                  <a:schemeClr val="tx2"/>
                </a:solidFill>
              </a:rPr>
              <a:t>１９５０年　１５の戦前クラブの復活と１３クラブの新設</a:t>
            </a:r>
          </a:p>
          <a:p>
            <a:pPr eaLnBrk="1" hangingPunct="1">
              <a:lnSpc>
                <a:spcPct val="90000"/>
              </a:lnSpc>
              <a:defRPr/>
            </a:pPr>
            <a:r>
              <a:rPr lang="ja-JP" altLang="en-US" sz="2800" b="1" dirty="0">
                <a:solidFill>
                  <a:schemeClr val="tx2"/>
                </a:solidFill>
              </a:rPr>
              <a:t>１９５２年７月から地区を東西に分割（東日本６０地区</a:t>
            </a:r>
            <a:r>
              <a:rPr lang="ja-JP" altLang="en-US" sz="2800" b="1" dirty="0" smtClean="0">
                <a:solidFill>
                  <a:schemeClr val="tx2"/>
                </a:solidFill>
              </a:rPr>
              <a:t>・</a:t>
            </a:r>
            <a:endParaRPr lang="en-US" altLang="ja-JP" sz="2800" b="1" dirty="0" smtClean="0">
              <a:solidFill>
                <a:schemeClr val="tx2"/>
              </a:solidFill>
            </a:endParaRPr>
          </a:p>
          <a:p>
            <a:pPr marL="0" indent="0" eaLnBrk="1" hangingPunct="1">
              <a:lnSpc>
                <a:spcPct val="90000"/>
              </a:lnSpc>
              <a:buNone/>
              <a:defRPr/>
            </a:pPr>
            <a:r>
              <a:rPr lang="ja-JP" altLang="en-US" sz="2800" b="1" dirty="0" smtClean="0">
                <a:solidFill>
                  <a:schemeClr val="tx2"/>
                </a:solidFill>
              </a:rPr>
              <a:t>　　３８</a:t>
            </a:r>
            <a:r>
              <a:rPr lang="ja-JP" altLang="en-US" sz="2800" b="1" dirty="0">
                <a:solidFill>
                  <a:schemeClr val="tx2"/>
                </a:solidFill>
              </a:rPr>
              <a:t>クラブ　西日本６１地区・２８クラブ）</a:t>
            </a:r>
          </a:p>
          <a:p>
            <a:pPr eaLnBrk="1" hangingPunct="1">
              <a:lnSpc>
                <a:spcPct val="90000"/>
              </a:lnSpc>
              <a:defRPr/>
            </a:pPr>
            <a:r>
              <a:rPr lang="ja-JP" altLang="en-US" sz="2800" b="1" dirty="0">
                <a:solidFill>
                  <a:schemeClr val="tx2"/>
                </a:solidFill>
              </a:rPr>
              <a:t>１９５２年４月大阪で１地区としての最後の地区大会</a:t>
            </a:r>
          </a:p>
          <a:p>
            <a:pPr eaLnBrk="1" hangingPunct="1">
              <a:lnSpc>
                <a:spcPct val="90000"/>
              </a:lnSpc>
              <a:buFont typeface="Wingdings" pitchFamily="2" charset="2"/>
              <a:buNone/>
              <a:defRPr/>
            </a:pPr>
            <a:r>
              <a:rPr lang="ja-JP" altLang="en-US" sz="2800" b="1" dirty="0">
                <a:solidFill>
                  <a:schemeClr val="tx2"/>
                </a:solidFill>
              </a:rPr>
              <a:t>　</a:t>
            </a:r>
            <a:r>
              <a:rPr lang="ja-JP" altLang="en-US" sz="2800" b="1" dirty="0" smtClean="0">
                <a:solidFill>
                  <a:schemeClr val="tx2"/>
                </a:solidFill>
              </a:rPr>
              <a:t>　　　　　　　　　　　　　　　 </a:t>
            </a:r>
            <a:r>
              <a:rPr lang="ja-JP" altLang="en-US" sz="2800" b="1" dirty="0">
                <a:solidFill>
                  <a:schemeClr val="tx2"/>
                </a:solidFill>
              </a:rPr>
              <a:t>→「ロータリーの友」の発刊決定</a:t>
            </a:r>
          </a:p>
          <a:p>
            <a:pPr eaLnBrk="1" hangingPunct="1">
              <a:lnSpc>
                <a:spcPct val="90000"/>
              </a:lnSpc>
              <a:buFont typeface="Wingdings" pitchFamily="2" charset="2"/>
              <a:buNone/>
              <a:defRPr/>
            </a:pPr>
            <a:r>
              <a:rPr lang="ja-JP" altLang="en-US" sz="2800" b="1" dirty="0" smtClean="0">
                <a:solidFill>
                  <a:schemeClr val="tx2"/>
                </a:solidFill>
              </a:rPr>
              <a:t>・　１９５２年</a:t>
            </a:r>
            <a:r>
              <a:rPr lang="ja-JP" altLang="en-US" sz="2800" b="1" dirty="0">
                <a:solidFill>
                  <a:schemeClr val="tx2"/>
                </a:solidFill>
              </a:rPr>
              <a:t>１０月　第６１地区の初の地区大会（神戸</a:t>
            </a:r>
            <a:r>
              <a:rPr lang="ja-JP" altLang="en-US" sz="2800" b="1" dirty="0" smtClean="0">
                <a:solidFill>
                  <a:schemeClr val="tx2"/>
                </a:solidFill>
              </a:rPr>
              <a:t>）の</a:t>
            </a:r>
            <a:endParaRPr lang="en-US" altLang="ja-JP" sz="2800" b="1" dirty="0" smtClean="0">
              <a:solidFill>
                <a:schemeClr val="tx2"/>
              </a:solidFill>
            </a:endParaRPr>
          </a:p>
          <a:p>
            <a:pPr eaLnBrk="1" hangingPunct="1">
              <a:lnSpc>
                <a:spcPct val="90000"/>
              </a:lnSpc>
              <a:buFont typeface="Wingdings" pitchFamily="2" charset="2"/>
              <a:buNone/>
              <a:defRPr/>
            </a:pPr>
            <a:r>
              <a:rPr lang="ja-JP" altLang="en-US" sz="2800" b="1" dirty="0" smtClean="0">
                <a:solidFill>
                  <a:schemeClr val="tx2"/>
                </a:solidFill>
              </a:rPr>
              <a:t>　　前夜懇談会</a:t>
            </a:r>
            <a:r>
              <a:rPr lang="ja-JP" altLang="en-US" sz="2800" b="1" dirty="0">
                <a:solidFill>
                  <a:schemeClr val="tx2"/>
                </a:solidFill>
              </a:rPr>
              <a:t>で</a:t>
            </a:r>
            <a:r>
              <a:rPr lang="ja-JP" altLang="en-US" sz="2800" b="1" dirty="0" smtClean="0">
                <a:solidFill>
                  <a:schemeClr val="tx2"/>
                </a:solidFill>
              </a:rPr>
              <a:t>「</a:t>
            </a:r>
            <a:r>
              <a:rPr lang="ja-JP" altLang="en-US" sz="2800" b="1" dirty="0">
                <a:solidFill>
                  <a:schemeClr val="tx2"/>
                </a:solidFill>
              </a:rPr>
              <a:t>手に手つないで」　</a:t>
            </a:r>
            <a:r>
              <a:rPr lang="ja-JP" altLang="en-US" sz="2800" b="1" dirty="0" smtClean="0">
                <a:solidFill>
                  <a:schemeClr val="tx2"/>
                </a:solidFill>
              </a:rPr>
              <a:t>が歌われた</a:t>
            </a:r>
            <a:endParaRPr lang="en-US" altLang="ja-JP" sz="2800" b="1" dirty="0" smtClean="0">
              <a:solidFill>
                <a:schemeClr val="tx2"/>
              </a:solidFill>
            </a:endParaRPr>
          </a:p>
          <a:p>
            <a:pPr marL="0" indent="0" eaLnBrk="1" hangingPunct="1">
              <a:lnSpc>
                <a:spcPct val="90000"/>
              </a:lnSpc>
              <a:buNone/>
              <a:defRPr/>
            </a:pPr>
            <a:r>
              <a:rPr lang="ja-JP" altLang="en-US" sz="2800" b="1" dirty="0">
                <a:solidFill>
                  <a:schemeClr val="tx2"/>
                </a:solidFill>
              </a:rPr>
              <a:t>　</a:t>
            </a:r>
            <a:r>
              <a:rPr lang="ja-JP" altLang="en-US" sz="2800" b="1" dirty="0" smtClean="0">
                <a:solidFill>
                  <a:schemeClr val="tx2"/>
                </a:solidFill>
              </a:rPr>
              <a:t>　　　　　　　　　　　　　　　　　　（小曽根</a:t>
            </a:r>
            <a:r>
              <a:rPr lang="ja-JP" altLang="en-US" sz="2800" b="1" dirty="0">
                <a:solidFill>
                  <a:schemeClr val="tx2"/>
                </a:solidFill>
              </a:rPr>
              <a:t>真造</a:t>
            </a:r>
            <a:r>
              <a:rPr lang="ja-JP" altLang="en-US" sz="2800" b="1" dirty="0" smtClean="0">
                <a:solidFill>
                  <a:schemeClr val="tx2"/>
                </a:solidFill>
              </a:rPr>
              <a:t>ソングリーダー）</a:t>
            </a:r>
            <a:endParaRPr lang="ja-JP" altLang="en-US" sz="2800" b="1" dirty="0">
              <a:solidFill>
                <a:schemeClr val="tx2"/>
              </a:solidFill>
            </a:endParaRPr>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113</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82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1" dirty="0">
                <a:solidFill>
                  <a:schemeClr val="tx2"/>
                </a:solidFill>
              </a:rPr>
              <a:t>国際ロータリー</a:t>
            </a:r>
            <a:br>
              <a:rPr lang="ja-JP" altLang="en-US" b="1" dirty="0">
                <a:solidFill>
                  <a:schemeClr val="tx2"/>
                </a:solidFill>
              </a:rPr>
            </a:br>
            <a:r>
              <a:rPr lang="ja-JP" altLang="en-US" b="1" dirty="0">
                <a:solidFill>
                  <a:schemeClr val="tx2"/>
                </a:solidFill>
              </a:rPr>
              <a:t>（</a:t>
            </a:r>
            <a:r>
              <a:rPr lang="en-US" altLang="ja-JP" b="1" dirty="0">
                <a:solidFill>
                  <a:schemeClr val="tx2"/>
                </a:solidFill>
              </a:rPr>
              <a:t>Rotary </a:t>
            </a:r>
            <a:r>
              <a:rPr lang="en-US" altLang="ja-JP" b="1" dirty="0" smtClean="0">
                <a:solidFill>
                  <a:schemeClr val="tx2"/>
                </a:solidFill>
              </a:rPr>
              <a:t>International</a:t>
            </a:r>
            <a:r>
              <a:rPr lang="ja-JP" altLang="en-US" b="1" dirty="0" smtClean="0">
                <a:solidFill>
                  <a:schemeClr val="tx2"/>
                </a:solidFill>
              </a:rPr>
              <a:t>　 </a:t>
            </a:r>
            <a:r>
              <a:rPr lang="en-US" altLang="ja-JP" b="1" dirty="0">
                <a:solidFill>
                  <a:schemeClr val="tx2"/>
                </a:solidFill>
              </a:rPr>
              <a:t>RI</a:t>
            </a:r>
            <a:r>
              <a:rPr lang="ja-JP" altLang="en-US" b="1" dirty="0">
                <a:solidFill>
                  <a:schemeClr val="tx2"/>
                </a:solidFill>
              </a:rPr>
              <a:t>）</a:t>
            </a:r>
            <a:endParaRPr kumimoji="1" lang="ja-JP" altLang="en-US" b="1" dirty="0">
              <a:solidFill>
                <a:schemeClr val="tx2"/>
              </a:solidFill>
            </a:endParaRPr>
          </a:p>
        </p:txBody>
      </p:sp>
      <p:sp>
        <p:nvSpPr>
          <p:cNvPr id="3" name="縦書きテキスト プレースホルダー 2"/>
          <p:cNvSpPr>
            <a:spLocks noGrp="1"/>
          </p:cNvSpPr>
          <p:nvPr>
            <p:ph type="body" orient="vert" idx="1"/>
          </p:nvPr>
        </p:nvSpPr>
        <p:spPr>
          <a:xfrm>
            <a:off x="457200" y="1600200"/>
            <a:ext cx="8363272" cy="4525963"/>
          </a:xfrm>
        </p:spPr>
        <p:txBody>
          <a:bodyPr vert="horz">
            <a:normAutofit fontScale="92500"/>
          </a:bodyPr>
          <a:lstStyle/>
          <a:p>
            <a:pPr eaLnBrk="1" hangingPunct="1">
              <a:defRPr/>
            </a:pPr>
            <a:r>
              <a:rPr lang="ja-JP" altLang="en-US" b="1" dirty="0">
                <a:solidFill>
                  <a:schemeClr val="tx2"/>
                </a:solidFill>
              </a:rPr>
              <a:t>クラブの</a:t>
            </a:r>
            <a:r>
              <a:rPr lang="ja-JP" altLang="en-US" b="1" dirty="0" smtClean="0">
                <a:solidFill>
                  <a:schemeClr val="tx2"/>
                </a:solidFill>
              </a:rPr>
              <a:t>連合体</a:t>
            </a:r>
            <a:endParaRPr lang="ja-JP" altLang="en-US" b="1" dirty="0">
              <a:solidFill>
                <a:schemeClr val="tx2"/>
              </a:solidFill>
            </a:endParaRPr>
          </a:p>
          <a:p>
            <a:pPr eaLnBrk="1" hangingPunct="1">
              <a:defRPr/>
            </a:pPr>
            <a:r>
              <a:rPr lang="ja-JP" altLang="en-US" b="1" dirty="0" smtClean="0">
                <a:solidFill>
                  <a:schemeClr val="tx2"/>
                </a:solidFill>
              </a:rPr>
              <a:t>役割は、奉仕</a:t>
            </a:r>
            <a:r>
              <a:rPr lang="ja-JP" altLang="en-US" b="1" dirty="0">
                <a:solidFill>
                  <a:schemeClr val="tx2"/>
                </a:solidFill>
              </a:rPr>
              <a:t>理念の提唱・ロータリーの拡大</a:t>
            </a:r>
            <a:r>
              <a:rPr lang="ja-JP" altLang="en-US" b="1" dirty="0" smtClean="0">
                <a:solidFill>
                  <a:schemeClr val="tx2"/>
                </a:solidFill>
              </a:rPr>
              <a:t>・</a:t>
            </a:r>
            <a:endParaRPr lang="en-US" altLang="ja-JP" b="1" dirty="0" smtClean="0">
              <a:solidFill>
                <a:schemeClr val="tx2"/>
              </a:solidFill>
            </a:endParaRPr>
          </a:p>
          <a:p>
            <a:pPr marL="0" indent="0" eaLnBrk="1" hangingPunct="1">
              <a:buNone/>
              <a:defRPr/>
            </a:pPr>
            <a:r>
              <a:rPr lang="ja-JP" altLang="en-US" b="1" dirty="0">
                <a:solidFill>
                  <a:schemeClr val="tx2"/>
                </a:solidFill>
              </a:rPr>
              <a:t>　</a:t>
            </a:r>
            <a:r>
              <a:rPr lang="ja-JP" altLang="en-US" b="1" dirty="0" smtClean="0">
                <a:solidFill>
                  <a:schemeClr val="tx2"/>
                </a:solidFill>
              </a:rPr>
              <a:t>　情報</a:t>
            </a:r>
            <a:r>
              <a:rPr lang="ja-JP" altLang="en-US" b="1" dirty="0">
                <a:solidFill>
                  <a:schemeClr val="tx2"/>
                </a:solidFill>
              </a:rPr>
              <a:t>媒介・連絡</a:t>
            </a:r>
            <a:r>
              <a:rPr lang="ja-JP" altLang="en-US" b="1" dirty="0" smtClean="0">
                <a:solidFill>
                  <a:schemeClr val="tx2"/>
                </a:solidFill>
              </a:rPr>
              <a:t>調整</a:t>
            </a:r>
            <a:endParaRPr lang="ja-JP" altLang="en-US" b="1" dirty="0">
              <a:solidFill>
                <a:schemeClr val="tx2"/>
              </a:solidFill>
            </a:endParaRPr>
          </a:p>
          <a:p>
            <a:pPr eaLnBrk="1" hangingPunct="1">
              <a:defRPr/>
            </a:pPr>
            <a:r>
              <a:rPr lang="ja-JP" altLang="en-US" b="1" dirty="0">
                <a:solidFill>
                  <a:schemeClr val="tx2"/>
                </a:solidFill>
              </a:rPr>
              <a:t>管理</a:t>
            </a:r>
            <a:r>
              <a:rPr lang="ja-JP" altLang="en-US" b="1" dirty="0" smtClean="0">
                <a:solidFill>
                  <a:schemeClr val="tx2"/>
                </a:solidFill>
              </a:rPr>
              <a:t>主体</a:t>
            </a:r>
            <a:r>
              <a:rPr lang="ja-JP" altLang="en-US" b="1" dirty="0">
                <a:solidFill>
                  <a:schemeClr val="tx2"/>
                </a:solidFill>
              </a:rPr>
              <a:t>は、</a:t>
            </a:r>
            <a:r>
              <a:rPr lang="ja-JP" altLang="en-US" b="1" dirty="0" smtClean="0">
                <a:solidFill>
                  <a:schemeClr val="tx2"/>
                </a:solidFill>
              </a:rPr>
              <a:t>会長</a:t>
            </a:r>
            <a:r>
              <a:rPr lang="ja-JP" altLang="en-US" b="1" dirty="0">
                <a:solidFill>
                  <a:schemeClr val="tx2"/>
                </a:solidFill>
              </a:rPr>
              <a:t>・会長</a:t>
            </a:r>
            <a:r>
              <a:rPr lang="ja-JP" altLang="en-US" b="1" dirty="0" smtClean="0">
                <a:solidFill>
                  <a:schemeClr val="tx2"/>
                </a:solidFill>
              </a:rPr>
              <a:t>エレクト</a:t>
            </a:r>
            <a:r>
              <a:rPr lang="ja-JP" altLang="en-US" b="1" dirty="0">
                <a:solidFill>
                  <a:schemeClr val="tx2"/>
                </a:solidFill>
              </a:rPr>
              <a:t>と１</a:t>
            </a:r>
            <a:r>
              <a:rPr lang="ja-JP" altLang="en-US" b="1" dirty="0" smtClean="0">
                <a:solidFill>
                  <a:schemeClr val="tx2"/>
                </a:solidFill>
              </a:rPr>
              <a:t>７名の理事</a:t>
            </a:r>
            <a:endParaRPr lang="en-US" altLang="ja-JP" b="1" dirty="0" smtClean="0">
              <a:solidFill>
                <a:schemeClr val="tx2"/>
              </a:solidFill>
            </a:endParaRPr>
          </a:p>
          <a:p>
            <a:pPr marL="0" indent="0" eaLnBrk="1" hangingPunct="1">
              <a:buNone/>
              <a:defRPr/>
            </a:pPr>
            <a:r>
              <a:rPr lang="ja-JP" altLang="en-US" b="1" dirty="0">
                <a:solidFill>
                  <a:schemeClr val="tx2"/>
                </a:solidFill>
              </a:rPr>
              <a:t>　</a:t>
            </a:r>
            <a:r>
              <a:rPr lang="ja-JP" altLang="en-US" b="1" dirty="0" smtClean="0">
                <a:solidFill>
                  <a:schemeClr val="tx2"/>
                </a:solidFill>
              </a:rPr>
              <a:t>　で</a:t>
            </a:r>
            <a:r>
              <a:rPr lang="ja-JP" altLang="en-US" b="1" dirty="0">
                <a:solidFill>
                  <a:schemeClr val="tx2"/>
                </a:solidFill>
              </a:rPr>
              <a:t>構成される</a:t>
            </a:r>
            <a:r>
              <a:rPr lang="ja-JP" altLang="en-US" b="1" dirty="0" smtClean="0">
                <a:solidFill>
                  <a:schemeClr val="tx2"/>
                </a:solidFill>
              </a:rPr>
              <a:t>理事会</a:t>
            </a:r>
            <a:endParaRPr lang="ja-JP" altLang="en-US" b="1" dirty="0">
              <a:solidFill>
                <a:schemeClr val="tx2"/>
              </a:solidFill>
            </a:endParaRPr>
          </a:p>
          <a:p>
            <a:pPr eaLnBrk="1" hangingPunct="1">
              <a:defRPr/>
            </a:pPr>
            <a:r>
              <a:rPr lang="ja-JP" altLang="en-US" b="1" dirty="0">
                <a:solidFill>
                  <a:schemeClr val="tx2"/>
                </a:solidFill>
              </a:rPr>
              <a:t>多くのクラブ群の管理の都合上、一定の</a:t>
            </a:r>
            <a:r>
              <a:rPr lang="ja-JP" altLang="en-US" b="1" dirty="0" smtClean="0">
                <a:solidFill>
                  <a:schemeClr val="tx2"/>
                </a:solidFill>
              </a:rPr>
              <a:t>まとまり</a:t>
            </a:r>
            <a:endParaRPr lang="en-US" altLang="ja-JP" b="1" dirty="0" smtClean="0">
              <a:solidFill>
                <a:schemeClr val="tx2"/>
              </a:solidFill>
            </a:endParaRPr>
          </a:p>
          <a:p>
            <a:pPr marL="0" indent="0" eaLnBrk="1" hangingPunct="1">
              <a:buNone/>
              <a:defRPr/>
            </a:pPr>
            <a:r>
              <a:rPr lang="ja-JP" altLang="en-US" b="1" dirty="0">
                <a:solidFill>
                  <a:schemeClr val="tx2"/>
                </a:solidFill>
              </a:rPr>
              <a:t>　</a:t>
            </a:r>
            <a:r>
              <a:rPr lang="ja-JP" altLang="en-US" b="1" dirty="0" smtClean="0">
                <a:solidFill>
                  <a:schemeClr val="tx2"/>
                </a:solidFill>
              </a:rPr>
              <a:t>　毎に</a:t>
            </a:r>
            <a:r>
              <a:rPr lang="ja-JP" altLang="en-US" b="1" dirty="0">
                <a:solidFill>
                  <a:schemeClr val="tx2"/>
                </a:solidFill>
              </a:rPr>
              <a:t>「地区」を置き、そこに概念上</a:t>
            </a:r>
            <a:r>
              <a:rPr lang="ja-JP" altLang="en-US" b="1" dirty="0" smtClean="0">
                <a:solidFill>
                  <a:schemeClr val="tx2"/>
                </a:solidFill>
              </a:rPr>
              <a:t>は「</a:t>
            </a:r>
            <a:r>
              <a:rPr lang="ja-JP" altLang="en-US" b="1" dirty="0">
                <a:solidFill>
                  <a:schemeClr val="tx2"/>
                </a:solidFill>
              </a:rPr>
              <a:t>国際</a:t>
            </a:r>
            <a:r>
              <a:rPr lang="ja-JP" altLang="en-US" b="1" dirty="0" smtClean="0">
                <a:solidFill>
                  <a:schemeClr val="tx2"/>
                </a:solidFill>
              </a:rPr>
              <a:t>ロー</a:t>
            </a:r>
            <a:endParaRPr lang="en-US" altLang="ja-JP" b="1" dirty="0" smtClean="0">
              <a:solidFill>
                <a:schemeClr val="tx2"/>
              </a:solidFill>
            </a:endParaRPr>
          </a:p>
          <a:p>
            <a:pPr marL="0" indent="0" eaLnBrk="1" hangingPunct="1">
              <a:buNone/>
              <a:defRPr/>
            </a:pPr>
            <a:r>
              <a:rPr lang="ja-JP" altLang="en-US" b="1" dirty="0">
                <a:solidFill>
                  <a:schemeClr val="tx2"/>
                </a:solidFill>
              </a:rPr>
              <a:t>　</a:t>
            </a:r>
            <a:r>
              <a:rPr lang="ja-JP" altLang="en-US" b="1" dirty="0" smtClean="0">
                <a:solidFill>
                  <a:schemeClr val="tx2"/>
                </a:solidFill>
              </a:rPr>
              <a:t>　タリー</a:t>
            </a:r>
            <a:r>
              <a:rPr lang="ja-JP" altLang="en-US" b="1" dirty="0">
                <a:solidFill>
                  <a:schemeClr val="tx2"/>
                </a:solidFill>
              </a:rPr>
              <a:t>からの派遣役員」として</a:t>
            </a:r>
            <a:r>
              <a:rPr lang="ja-JP" altLang="en-US" b="1" dirty="0" smtClean="0">
                <a:solidFill>
                  <a:schemeClr val="tx2"/>
                </a:solidFill>
              </a:rPr>
              <a:t>のガバナー</a:t>
            </a:r>
            <a:r>
              <a:rPr lang="ja-JP" altLang="en-US" b="1" dirty="0">
                <a:solidFill>
                  <a:schemeClr val="tx2"/>
                </a:solidFill>
              </a:rPr>
              <a:t>」を置く</a:t>
            </a:r>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114</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74972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2"/>
                </a:solidFill>
              </a:rPr>
              <a:t>国際ロータリーとクラブとの関係</a:t>
            </a:r>
            <a:endParaRPr kumimoji="1" lang="ja-JP" altLang="en-US" dirty="0">
              <a:solidFill>
                <a:schemeClr val="tx2"/>
              </a:solidFill>
            </a:endParaRPr>
          </a:p>
        </p:txBody>
      </p:sp>
      <p:sp>
        <p:nvSpPr>
          <p:cNvPr id="3" name="縦書きテキスト プレースホルダー 2"/>
          <p:cNvSpPr>
            <a:spLocks noGrp="1"/>
          </p:cNvSpPr>
          <p:nvPr>
            <p:ph type="body" orient="vert" idx="1"/>
          </p:nvPr>
        </p:nvSpPr>
        <p:spPr/>
        <p:txBody>
          <a:bodyPr vert="horz">
            <a:normAutofit fontScale="92500" lnSpcReduction="10000"/>
          </a:bodyPr>
          <a:lstStyle/>
          <a:p>
            <a:pPr eaLnBrk="1" hangingPunct="1">
              <a:lnSpc>
                <a:spcPct val="80000"/>
              </a:lnSpc>
              <a:defRPr/>
            </a:pPr>
            <a:r>
              <a:rPr lang="ja-JP" altLang="en-US" b="1" dirty="0">
                <a:solidFill>
                  <a:schemeClr val="tx2"/>
                </a:solidFill>
              </a:rPr>
              <a:t>もともと「国際ロータリー」は、たくさんの</a:t>
            </a:r>
            <a:r>
              <a:rPr lang="ja-JP" altLang="en-US" b="1" dirty="0" smtClean="0">
                <a:solidFill>
                  <a:schemeClr val="tx2"/>
                </a:solidFill>
              </a:rPr>
              <a:t>クラブ</a:t>
            </a:r>
            <a:endParaRPr lang="en-US" altLang="ja-JP" b="1" dirty="0" smtClean="0">
              <a:solidFill>
                <a:schemeClr val="tx2"/>
              </a:solidFill>
            </a:endParaRPr>
          </a:p>
          <a:p>
            <a:pPr marL="0" indent="0" eaLnBrk="1" hangingPunct="1">
              <a:lnSpc>
                <a:spcPct val="80000"/>
              </a:lnSpc>
              <a:buNone/>
              <a:defRPr/>
            </a:pPr>
            <a:r>
              <a:rPr lang="ja-JP" altLang="en-US" b="1" dirty="0">
                <a:solidFill>
                  <a:schemeClr val="tx2"/>
                </a:solidFill>
              </a:rPr>
              <a:t>　</a:t>
            </a:r>
            <a:r>
              <a:rPr lang="ja-JP" altLang="en-US" b="1" dirty="0" smtClean="0">
                <a:solidFill>
                  <a:schemeClr val="tx2"/>
                </a:solidFill>
              </a:rPr>
              <a:t>　の</a:t>
            </a:r>
            <a:r>
              <a:rPr lang="ja-JP" altLang="en-US" b="1" dirty="0">
                <a:solidFill>
                  <a:schemeClr val="tx2"/>
                </a:solidFill>
              </a:rPr>
              <a:t>連絡調整を図るために</a:t>
            </a:r>
            <a:r>
              <a:rPr lang="ja-JP" altLang="en-US" b="1" dirty="0" smtClean="0">
                <a:solidFill>
                  <a:schemeClr val="tx2"/>
                </a:solidFill>
              </a:rPr>
              <a:t>作られた</a:t>
            </a:r>
            <a:endParaRPr lang="ja-JP" altLang="en-US" b="1" dirty="0">
              <a:solidFill>
                <a:schemeClr val="tx2"/>
              </a:solidFill>
            </a:endParaRPr>
          </a:p>
          <a:p>
            <a:pPr eaLnBrk="1" hangingPunct="1">
              <a:lnSpc>
                <a:spcPct val="80000"/>
              </a:lnSpc>
              <a:defRPr/>
            </a:pPr>
            <a:r>
              <a:rPr lang="ja-JP" altLang="en-US" b="1" dirty="0">
                <a:solidFill>
                  <a:schemeClr val="tx2"/>
                </a:solidFill>
              </a:rPr>
              <a:t>国際ロータリーの会員はクラブであって</a:t>
            </a:r>
            <a:r>
              <a:rPr lang="ja-JP" altLang="en-US" b="1" dirty="0" smtClean="0">
                <a:solidFill>
                  <a:schemeClr val="tx2"/>
                </a:solidFill>
              </a:rPr>
              <a:t>、</a:t>
            </a:r>
            <a:endParaRPr lang="en-US" altLang="ja-JP" b="1" dirty="0" smtClean="0">
              <a:solidFill>
                <a:schemeClr val="tx2"/>
              </a:solidFill>
            </a:endParaRPr>
          </a:p>
          <a:p>
            <a:pPr marL="0" indent="0" eaLnBrk="1" hangingPunct="1">
              <a:lnSpc>
                <a:spcPct val="80000"/>
              </a:lnSpc>
              <a:buNone/>
              <a:defRPr/>
            </a:pPr>
            <a:r>
              <a:rPr lang="ja-JP" altLang="en-US" b="1" dirty="0">
                <a:solidFill>
                  <a:schemeClr val="tx2"/>
                </a:solidFill>
              </a:rPr>
              <a:t>　</a:t>
            </a:r>
            <a:r>
              <a:rPr lang="ja-JP" altLang="en-US" b="1" dirty="0" smtClean="0">
                <a:solidFill>
                  <a:schemeClr val="tx2"/>
                </a:solidFill>
              </a:rPr>
              <a:t>　個々</a:t>
            </a:r>
            <a:r>
              <a:rPr lang="ja-JP" altLang="en-US" b="1" dirty="0">
                <a:solidFill>
                  <a:schemeClr val="tx2"/>
                </a:solidFill>
              </a:rPr>
              <a:t>のロータリアンではない</a:t>
            </a:r>
            <a:r>
              <a:rPr lang="ja-JP" altLang="en-US" b="1" dirty="0" smtClean="0">
                <a:solidFill>
                  <a:schemeClr val="tx2"/>
                </a:solidFill>
              </a:rPr>
              <a:t>（故に国際ロータ</a:t>
            </a:r>
            <a:endParaRPr lang="en-US" altLang="ja-JP" b="1" dirty="0" smtClean="0">
              <a:solidFill>
                <a:schemeClr val="tx2"/>
              </a:solidFill>
            </a:endParaRPr>
          </a:p>
          <a:p>
            <a:pPr marL="0" indent="0" eaLnBrk="1" hangingPunct="1">
              <a:lnSpc>
                <a:spcPct val="80000"/>
              </a:lnSpc>
              <a:buNone/>
              <a:defRPr/>
            </a:pPr>
            <a:r>
              <a:rPr lang="ja-JP" altLang="en-US" b="1" dirty="0">
                <a:solidFill>
                  <a:schemeClr val="tx2"/>
                </a:solidFill>
              </a:rPr>
              <a:t>　</a:t>
            </a:r>
            <a:r>
              <a:rPr lang="ja-JP" altLang="en-US" b="1" dirty="0" smtClean="0">
                <a:solidFill>
                  <a:schemeClr val="tx2"/>
                </a:solidFill>
              </a:rPr>
              <a:t>　リークラブという名称はない）</a:t>
            </a:r>
            <a:endParaRPr lang="ja-JP" altLang="en-US" b="1" dirty="0">
              <a:solidFill>
                <a:schemeClr val="tx2"/>
              </a:solidFill>
            </a:endParaRPr>
          </a:p>
          <a:p>
            <a:pPr eaLnBrk="1" hangingPunct="1">
              <a:lnSpc>
                <a:spcPct val="80000"/>
              </a:lnSpc>
              <a:defRPr/>
            </a:pPr>
            <a:r>
              <a:rPr lang="ja-JP" altLang="en-US" b="1" dirty="0">
                <a:solidFill>
                  <a:schemeClr val="tx2"/>
                </a:solidFill>
              </a:rPr>
              <a:t>ガバナーは</a:t>
            </a:r>
            <a:r>
              <a:rPr lang="en-US" altLang="ja-JP" b="1" dirty="0">
                <a:solidFill>
                  <a:schemeClr val="tx2"/>
                </a:solidFill>
              </a:rPr>
              <a:t>RI</a:t>
            </a:r>
            <a:r>
              <a:rPr lang="ja-JP" altLang="en-US" b="1" dirty="0">
                <a:solidFill>
                  <a:schemeClr val="tx2"/>
                </a:solidFill>
              </a:rPr>
              <a:t>理事会の指揮下にあるが</a:t>
            </a:r>
            <a:r>
              <a:rPr lang="ja-JP" altLang="en-US" b="1" dirty="0" smtClean="0">
                <a:solidFill>
                  <a:schemeClr val="tx2"/>
                </a:solidFill>
              </a:rPr>
              <a:t>、</a:t>
            </a:r>
            <a:r>
              <a:rPr lang="en-US" altLang="ja-JP" b="1" dirty="0" smtClean="0">
                <a:solidFill>
                  <a:schemeClr val="tx2"/>
                </a:solidFill>
              </a:rPr>
              <a:t>RI</a:t>
            </a:r>
            <a:r>
              <a:rPr lang="ja-JP" altLang="en-US" b="1" dirty="0" smtClean="0">
                <a:solidFill>
                  <a:schemeClr val="tx2"/>
                </a:solidFill>
              </a:rPr>
              <a:t>と</a:t>
            </a:r>
            <a:endParaRPr lang="en-US" altLang="ja-JP" b="1" dirty="0" smtClean="0">
              <a:solidFill>
                <a:schemeClr val="tx2"/>
              </a:solidFill>
            </a:endParaRPr>
          </a:p>
          <a:p>
            <a:pPr marL="0" indent="0" eaLnBrk="1" hangingPunct="1">
              <a:lnSpc>
                <a:spcPct val="80000"/>
              </a:lnSpc>
              <a:buNone/>
              <a:defRPr/>
            </a:pPr>
            <a:r>
              <a:rPr lang="ja-JP" altLang="en-US" b="1" dirty="0">
                <a:solidFill>
                  <a:schemeClr val="tx2"/>
                </a:solidFill>
              </a:rPr>
              <a:t>　</a:t>
            </a:r>
            <a:r>
              <a:rPr lang="ja-JP" altLang="en-US" b="1" dirty="0" smtClean="0">
                <a:solidFill>
                  <a:schemeClr val="tx2"/>
                </a:solidFill>
              </a:rPr>
              <a:t>　クラブ</a:t>
            </a:r>
            <a:r>
              <a:rPr lang="ja-JP" altLang="en-US" b="1" dirty="0">
                <a:solidFill>
                  <a:schemeClr val="tx2"/>
                </a:solidFill>
              </a:rPr>
              <a:t>は基本的には対等の</a:t>
            </a:r>
            <a:r>
              <a:rPr lang="ja-JP" altLang="en-US" b="1" dirty="0" smtClean="0">
                <a:solidFill>
                  <a:schemeClr val="tx2"/>
                </a:solidFill>
              </a:rPr>
              <a:t>関係</a:t>
            </a:r>
            <a:endParaRPr lang="ja-JP" altLang="en-US" b="1" dirty="0">
              <a:solidFill>
                <a:schemeClr val="tx2"/>
              </a:solidFill>
            </a:endParaRPr>
          </a:p>
          <a:p>
            <a:pPr eaLnBrk="1" hangingPunct="1">
              <a:lnSpc>
                <a:spcPct val="80000"/>
              </a:lnSpc>
              <a:defRPr/>
            </a:pPr>
            <a:r>
              <a:rPr lang="ja-JP" altLang="en-US" b="1" dirty="0">
                <a:solidFill>
                  <a:schemeClr val="tx2"/>
                </a:solidFill>
              </a:rPr>
              <a:t>ロータリーのプログラムは「推奨」　</a:t>
            </a:r>
          </a:p>
          <a:p>
            <a:pPr eaLnBrk="1" hangingPunct="1">
              <a:lnSpc>
                <a:spcPct val="80000"/>
              </a:lnSpc>
              <a:defRPr/>
            </a:pPr>
            <a:r>
              <a:rPr lang="ja-JP" altLang="en-US" b="1" dirty="0" smtClean="0">
                <a:solidFill>
                  <a:schemeClr val="tx2"/>
                </a:solidFill>
              </a:rPr>
              <a:t>クラブには自治権がある</a:t>
            </a:r>
            <a:endParaRPr lang="ja-JP" altLang="en-US" b="1" dirty="0">
              <a:solidFill>
                <a:schemeClr val="tx2"/>
              </a:solidFill>
            </a:endParaRPr>
          </a:p>
          <a:p>
            <a:pPr eaLnBrk="1" hangingPunct="1">
              <a:lnSpc>
                <a:spcPct val="80000"/>
              </a:lnSpc>
              <a:defRPr/>
            </a:pPr>
            <a:r>
              <a:rPr lang="ja-JP" altLang="en-US" b="1" dirty="0">
                <a:solidFill>
                  <a:schemeClr val="tx2"/>
                </a:solidFill>
              </a:rPr>
              <a:t>但し</a:t>
            </a:r>
            <a:r>
              <a:rPr lang="ja-JP" altLang="en-US" b="1" dirty="0" smtClean="0">
                <a:solidFill>
                  <a:schemeClr val="tx2"/>
                </a:solidFill>
              </a:rPr>
              <a:t>、</a:t>
            </a:r>
            <a:r>
              <a:rPr lang="en-US" altLang="ja-JP" b="1" dirty="0" smtClean="0">
                <a:solidFill>
                  <a:schemeClr val="tx2"/>
                </a:solidFill>
              </a:rPr>
              <a:t>RI</a:t>
            </a:r>
            <a:r>
              <a:rPr lang="ja-JP" altLang="en-US" b="1" dirty="0" err="1" smtClean="0">
                <a:solidFill>
                  <a:schemeClr val="tx2"/>
                </a:solidFill>
              </a:rPr>
              <a:t>には</a:t>
            </a:r>
            <a:r>
              <a:rPr lang="ja-JP" altLang="en-US" b="1" dirty="0" smtClean="0">
                <a:solidFill>
                  <a:schemeClr val="tx2"/>
                </a:solidFill>
              </a:rPr>
              <a:t>直接</a:t>
            </a:r>
            <a:r>
              <a:rPr lang="ja-JP" altLang="en-US" b="1" dirty="0">
                <a:solidFill>
                  <a:schemeClr val="tx2"/>
                </a:solidFill>
              </a:rPr>
              <a:t>監督権事項</a:t>
            </a:r>
            <a:r>
              <a:rPr lang="ja-JP" altLang="en-US" b="1" dirty="0" smtClean="0">
                <a:solidFill>
                  <a:schemeClr val="tx2"/>
                </a:solidFill>
              </a:rPr>
              <a:t>もある</a:t>
            </a:r>
            <a:endParaRPr lang="ja-JP" altLang="en-US" b="1" dirty="0">
              <a:solidFill>
                <a:schemeClr val="tx2"/>
              </a:solidFill>
            </a:endParaRPr>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15B40E8-7F5F-432D-B833-84EBCB4D2372}" type="slidenum">
              <a:rPr lang="ja-JP" altLang="en-US" smtClean="0"/>
              <a:pPr>
                <a:defRPr/>
              </a:pPr>
              <a:t>115</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2881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idx="1"/>
          </p:nvPr>
        </p:nvSpPr>
        <p:spPr>
          <a:xfrm>
            <a:off x="179512" y="1600200"/>
            <a:ext cx="8507288" cy="4525963"/>
          </a:xfrm>
        </p:spPr>
        <p:txBody>
          <a:bodyPr rtlCol="0">
            <a:normAutofit lnSpcReduction="10000"/>
          </a:bodyPr>
          <a:lstStyle/>
          <a:p>
            <a:pPr marL="0" indent="0" fontAlgn="auto">
              <a:spcAft>
                <a:spcPts val="0"/>
              </a:spcAft>
              <a:buFontTx/>
              <a:buNone/>
              <a:defRPr/>
            </a:pPr>
            <a:endParaRPr lang="en-US" altLang="ja-JP" sz="3600" dirty="0" smtClean="0"/>
          </a:p>
          <a:p>
            <a:pPr marL="0" indent="0" fontAlgn="auto">
              <a:spcAft>
                <a:spcPts val="0"/>
              </a:spcAft>
              <a:buFontTx/>
              <a:buNone/>
              <a:defRPr/>
            </a:pPr>
            <a:r>
              <a:rPr lang="en-US" altLang="ja-JP" sz="3600" b="1" dirty="0" smtClean="0">
                <a:solidFill>
                  <a:schemeClr val="tx2"/>
                </a:solidFill>
              </a:rPr>
              <a:t>1917</a:t>
            </a:r>
            <a:r>
              <a:rPr lang="ja-JP" altLang="en-US" sz="3600" b="1" dirty="0" smtClean="0">
                <a:solidFill>
                  <a:schemeClr val="tx2"/>
                </a:solidFill>
              </a:rPr>
              <a:t>年、アトランタ国際大会で</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アーチ</a:t>
            </a:r>
            <a:r>
              <a:rPr lang="en-US" altLang="ja-JP" sz="3600" b="1" dirty="0" smtClean="0">
                <a:solidFill>
                  <a:schemeClr val="tx2"/>
                </a:solidFill>
              </a:rPr>
              <a:t>C.</a:t>
            </a:r>
            <a:r>
              <a:rPr lang="ja-JP" altLang="en-US" sz="3600" b="1" dirty="0" smtClean="0">
                <a:solidFill>
                  <a:schemeClr val="tx2"/>
                </a:solidFill>
              </a:rPr>
              <a:t>クランフが「全世界的な</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規模で慈善、教育、その他社会</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奉仕の分野でよりよいことをする</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ために基金をつくろう」と提唱した</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ことに始まります。</a:t>
            </a:r>
          </a:p>
          <a:p>
            <a:pPr fontAlgn="auto">
              <a:spcAft>
                <a:spcPts val="0"/>
              </a:spcAft>
              <a:buFont typeface="Arial" pitchFamily="34" charset="0"/>
              <a:buChar char="•"/>
              <a:defRPr/>
            </a:pPr>
            <a:endParaRPr lang="ja-JP" altLang="en-US" sz="4400" dirty="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116</a:t>
            </a:fld>
            <a:endParaRPr lang="ja-JP" altLang="en-US"/>
          </a:p>
        </p:txBody>
      </p:sp>
      <p:sp>
        <p:nvSpPr>
          <p:cNvPr id="90114" name="正方形/長方形 5"/>
          <p:cNvSpPr>
            <a:spLocks noChangeArrowheads="1"/>
          </p:cNvSpPr>
          <p:nvPr/>
        </p:nvSpPr>
        <p:spPr bwMode="auto">
          <a:xfrm>
            <a:off x="539552" y="447881"/>
            <a:ext cx="5982795" cy="923330"/>
          </a:xfrm>
          <a:prstGeom prst="rect">
            <a:avLst/>
          </a:prstGeom>
          <a:noFill/>
          <a:ln w="9525">
            <a:noFill/>
            <a:miter lim="800000"/>
            <a:headEnd/>
            <a:tailEnd/>
          </a:ln>
        </p:spPr>
        <p:txBody>
          <a:bodyPr wrap="square">
            <a:spAutoFit/>
          </a:bodyPr>
          <a:lstStyle/>
          <a:p>
            <a:r>
              <a:rPr lang="ja-JP" altLang="en-US" sz="5400" dirty="0">
                <a:solidFill>
                  <a:schemeClr val="tx2"/>
                </a:solidFill>
                <a:latin typeface="Calibri" pitchFamily="34" charset="0"/>
              </a:rPr>
              <a:t>ロータリー財団とは</a:t>
            </a:r>
          </a:p>
        </p:txBody>
      </p:sp>
      <p:pic>
        <p:nvPicPr>
          <p:cNvPr id="5" name="Picture 4" descr="アーチ・クランフ"/>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660232" y="447881"/>
            <a:ext cx="2331368" cy="3603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08720"/>
            <a:ext cx="8229600" cy="5217443"/>
          </a:xfrm>
        </p:spPr>
        <p:txBody>
          <a:bodyPr>
            <a:normAutofit/>
          </a:bodyPr>
          <a:lstStyle/>
          <a:p>
            <a:pPr eaLnBrk="1" hangingPunct="1">
              <a:lnSpc>
                <a:spcPct val="90000"/>
              </a:lnSpc>
              <a:defRPr/>
            </a:pPr>
            <a:endParaRPr lang="en-US" altLang="ja-JP" dirty="0" smtClean="0"/>
          </a:p>
          <a:p>
            <a:pPr marL="0" indent="0" eaLnBrk="1" hangingPunct="1">
              <a:lnSpc>
                <a:spcPct val="90000"/>
              </a:lnSpc>
              <a:buNone/>
              <a:defRPr/>
            </a:pPr>
            <a:r>
              <a:rPr lang="ja-JP" altLang="en-US" sz="4800" dirty="0" smtClean="0"/>
              <a:t>　</a:t>
            </a:r>
            <a:r>
              <a:rPr lang="ja-JP" altLang="en-US" sz="4800" b="1" dirty="0" smtClean="0">
                <a:solidFill>
                  <a:schemeClr val="tx2"/>
                </a:solidFill>
              </a:rPr>
              <a:t>最初</a:t>
            </a:r>
            <a:r>
              <a:rPr lang="ja-JP" altLang="en-US" sz="4800" b="1" dirty="0">
                <a:solidFill>
                  <a:schemeClr val="tx2"/>
                </a:solidFill>
              </a:rPr>
              <a:t>の寄付</a:t>
            </a:r>
            <a:r>
              <a:rPr lang="ja-JP" altLang="en-US" sz="4800" b="1" dirty="0" smtClean="0">
                <a:solidFill>
                  <a:schemeClr val="tx2"/>
                </a:solidFill>
              </a:rPr>
              <a:t>金は、カンサス</a:t>
            </a:r>
            <a:endParaRPr lang="en-US" altLang="ja-JP" sz="4800" b="1" dirty="0" smtClean="0">
              <a:solidFill>
                <a:schemeClr val="tx2"/>
              </a:solidFill>
            </a:endParaRPr>
          </a:p>
          <a:p>
            <a:pPr marL="0" indent="0" eaLnBrk="1" hangingPunct="1">
              <a:lnSpc>
                <a:spcPct val="90000"/>
              </a:lnSpc>
              <a:buNone/>
              <a:defRPr/>
            </a:pPr>
            <a:r>
              <a:rPr lang="ja-JP" altLang="en-US" sz="4800" b="1" dirty="0" smtClean="0">
                <a:solidFill>
                  <a:schemeClr val="tx2"/>
                </a:solidFill>
              </a:rPr>
              <a:t>　シティ大会の余剰金</a:t>
            </a:r>
            <a:endParaRPr lang="en-US" altLang="ja-JP" sz="4800" b="1" dirty="0" smtClean="0">
              <a:solidFill>
                <a:schemeClr val="tx2"/>
              </a:solidFill>
            </a:endParaRPr>
          </a:p>
          <a:p>
            <a:pPr marL="0" indent="0" eaLnBrk="1" hangingPunct="1">
              <a:lnSpc>
                <a:spcPct val="90000"/>
              </a:lnSpc>
              <a:buNone/>
              <a:defRPr/>
            </a:pPr>
            <a:r>
              <a:rPr lang="ja-JP" altLang="en-US" sz="4800" b="1" dirty="0">
                <a:solidFill>
                  <a:schemeClr val="tx2"/>
                </a:solidFill>
              </a:rPr>
              <a:t>　</a:t>
            </a:r>
            <a:r>
              <a:rPr lang="ja-JP" altLang="en-US" sz="4800" b="1" dirty="0" smtClean="0">
                <a:solidFill>
                  <a:schemeClr val="tx2"/>
                </a:solidFill>
              </a:rPr>
              <a:t>２６ドル</a:t>
            </a:r>
            <a:r>
              <a:rPr lang="en-US" altLang="ja-JP" sz="4800" b="1" dirty="0" smtClean="0">
                <a:solidFill>
                  <a:schemeClr val="tx2"/>
                </a:solidFill>
              </a:rPr>
              <a:t>50</a:t>
            </a:r>
            <a:r>
              <a:rPr lang="ja-JP" altLang="en-US" sz="4800" b="1" dirty="0" smtClean="0">
                <a:solidFill>
                  <a:schemeClr val="tx2"/>
                </a:solidFill>
              </a:rPr>
              <a:t>セント</a:t>
            </a:r>
            <a:endParaRPr lang="en-US" altLang="ja-JP" sz="4800" b="1" dirty="0" smtClean="0">
              <a:solidFill>
                <a:schemeClr val="tx2"/>
              </a:solidFill>
            </a:endParaRPr>
          </a:p>
          <a:p>
            <a:pPr marL="0" indent="0" eaLnBrk="1" hangingPunct="1">
              <a:lnSpc>
                <a:spcPct val="90000"/>
              </a:lnSpc>
              <a:buNone/>
              <a:defRPr/>
            </a:pPr>
            <a:endParaRPr lang="en-US" altLang="ja-JP" sz="4800" b="1" dirty="0" smtClean="0">
              <a:solidFill>
                <a:schemeClr val="tx2"/>
              </a:solidFill>
            </a:endParaRPr>
          </a:p>
          <a:p>
            <a:pPr marL="0" indent="0" eaLnBrk="1" hangingPunct="1">
              <a:lnSpc>
                <a:spcPct val="90000"/>
              </a:lnSpc>
              <a:buNone/>
              <a:defRPr/>
            </a:pPr>
            <a:r>
              <a:rPr lang="ja-JP" altLang="en-US" sz="4800" b="1" dirty="0" smtClean="0">
                <a:solidFill>
                  <a:schemeClr val="tx2"/>
                </a:solidFill>
              </a:rPr>
              <a:t>　１９３１年ロータリー</a:t>
            </a:r>
            <a:r>
              <a:rPr lang="ja-JP" altLang="en-US" sz="4800" b="1" dirty="0">
                <a:solidFill>
                  <a:schemeClr val="tx2"/>
                </a:solidFill>
              </a:rPr>
              <a:t>財団に</a:t>
            </a:r>
          </a:p>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2CD07B27-0599-4BE5-B2BB-5FB76BF5635D}" type="slidenum">
              <a:rPr lang="ja-JP" altLang="en-US" smtClean="0"/>
              <a:pPr>
                <a:defRPr/>
              </a:pPr>
              <a:t>117</a:t>
            </a:fld>
            <a:endParaRPr lang="ja-JP" altLang="en-US"/>
          </a:p>
        </p:txBody>
      </p:sp>
      <p:pic>
        <p:nvPicPr>
          <p:cNvPr id="7"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8" y="5925958"/>
            <a:ext cx="1577694" cy="88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20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idx="1"/>
          </p:nvPr>
        </p:nvSpPr>
        <p:spPr>
          <a:xfrm>
            <a:off x="457200" y="2276872"/>
            <a:ext cx="8229600" cy="3849291"/>
          </a:xfrm>
        </p:spPr>
        <p:txBody>
          <a:bodyPr rtlCol="0">
            <a:normAutofit fontScale="92500" lnSpcReduction="20000"/>
          </a:bodyPr>
          <a:lstStyle/>
          <a:p>
            <a:pPr marL="0" indent="0" fontAlgn="auto">
              <a:spcAft>
                <a:spcPts val="0"/>
              </a:spcAft>
              <a:buFontTx/>
              <a:buNone/>
              <a:defRPr/>
            </a:pPr>
            <a:endParaRPr lang="en-US" altLang="ja-JP" sz="4400" dirty="0" smtClean="0"/>
          </a:p>
          <a:p>
            <a:pPr marL="0" indent="0" fontAlgn="auto">
              <a:spcAft>
                <a:spcPts val="0"/>
              </a:spcAft>
              <a:buNone/>
              <a:defRPr/>
            </a:pPr>
            <a:r>
              <a:rPr lang="ja-JP" altLang="en-US" sz="5400" b="1" dirty="0" smtClean="0">
                <a:solidFill>
                  <a:schemeClr val="tx2"/>
                </a:solidFill>
              </a:rPr>
              <a:t>　 「世界で良いことをしよう」</a:t>
            </a:r>
            <a:endParaRPr lang="en-US" altLang="ja-JP" sz="5400" b="1" dirty="0" smtClean="0">
              <a:solidFill>
                <a:schemeClr val="tx2"/>
              </a:solidFill>
            </a:endParaRPr>
          </a:p>
          <a:p>
            <a:pPr marL="0" indent="0" fontAlgn="auto">
              <a:spcAft>
                <a:spcPts val="0"/>
              </a:spcAft>
              <a:buFont typeface="Arial" pitchFamily="34" charset="0"/>
              <a:buChar char="•"/>
              <a:defRPr/>
            </a:pPr>
            <a:endParaRPr lang="en-US" altLang="ja-JP" sz="4400" b="1" dirty="0" smtClean="0">
              <a:solidFill>
                <a:schemeClr val="tx2"/>
              </a:solidFill>
            </a:endParaRPr>
          </a:p>
          <a:p>
            <a:pPr marL="0" indent="0" fontAlgn="auto">
              <a:spcAft>
                <a:spcPts val="0"/>
              </a:spcAft>
              <a:buNone/>
              <a:defRPr/>
            </a:pPr>
            <a:r>
              <a:rPr lang="ja-JP" altLang="en-US" sz="6500" b="1" dirty="0" smtClean="0">
                <a:solidFill>
                  <a:schemeClr val="tx2"/>
                </a:solidFill>
              </a:rPr>
              <a:t>　　</a:t>
            </a:r>
            <a:r>
              <a:rPr lang="en-US" altLang="ja-JP" sz="6500" b="1" dirty="0" smtClean="0">
                <a:solidFill>
                  <a:schemeClr val="tx2"/>
                </a:solidFill>
              </a:rPr>
              <a:t>“Doing good </a:t>
            </a:r>
          </a:p>
          <a:p>
            <a:pPr marL="0" indent="0" fontAlgn="auto">
              <a:spcAft>
                <a:spcPts val="0"/>
              </a:spcAft>
              <a:buFontTx/>
              <a:buNone/>
              <a:defRPr/>
            </a:pPr>
            <a:r>
              <a:rPr lang="en-US" altLang="ja-JP" sz="5400" b="1" dirty="0" smtClean="0">
                <a:solidFill>
                  <a:schemeClr val="tx2"/>
                </a:solidFill>
              </a:rPr>
              <a:t>        </a:t>
            </a:r>
            <a:r>
              <a:rPr lang="ja-JP" altLang="en-US" sz="5400" b="1" dirty="0" smtClean="0">
                <a:solidFill>
                  <a:schemeClr val="tx2"/>
                </a:solidFill>
              </a:rPr>
              <a:t>　　　　</a:t>
            </a:r>
            <a:r>
              <a:rPr lang="en-US" altLang="ja-JP" sz="6500" b="1" dirty="0" smtClean="0">
                <a:solidFill>
                  <a:schemeClr val="tx2"/>
                </a:solidFill>
              </a:rPr>
              <a:t>   in the world”</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118</a:t>
            </a:fld>
            <a:endParaRPr lang="ja-JP" altLang="en-US"/>
          </a:p>
        </p:txBody>
      </p:sp>
      <p:sp>
        <p:nvSpPr>
          <p:cNvPr id="92162" name="正方形/長方形 5"/>
          <p:cNvSpPr>
            <a:spLocks noChangeArrowheads="1"/>
          </p:cNvSpPr>
          <p:nvPr/>
        </p:nvSpPr>
        <p:spPr bwMode="auto">
          <a:xfrm>
            <a:off x="1066800" y="266700"/>
            <a:ext cx="7848600" cy="1846659"/>
          </a:xfrm>
          <a:prstGeom prst="rect">
            <a:avLst/>
          </a:prstGeom>
          <a:noFill/>
          <a:ln w="9525">
            <a:noFill/>
            <a:miter lim="800000"/>
            <a:headEnd/>
            <a:tailEnd/>
          </a:ln>
        </p:spPr>
        <p:txBody>
          <a:bodyPr>
            <a:spAutoFit/>
          </a:bodyPr>
          <a:lstStyle/>
          <a:p>
            <a:endParaRPr lang="en-US" altLang="ja-JP" sz="5400" dirty="0" smtClean="0">
              <a:solidFill>
                <a:srgbClr val="FFC000"/>
              </a:solidFill>
              <a:latin typeface="Calibri" pitchFamily="34" charset="0"/>
            </a:endParaRPr>
          </a:p>
          <a:p>
            <a:r>
              <a:rPr lang="ja-JP" altLang="en-US" sz="6000" dirty="0" smtClean="0">
                <a:solidFill>
                  <a:schemeClr val="tx2"/>
                </a:solidFill>
                <a:latin typeface="Calibri" pitchFamily="34" charset="0"/>
              </a:rPr>
              <a:t>ロータリー</a:t>
            </a:r>
            <a:r>
              <a:rPr lang="ja-JP" altLang="en-US" sz="6000" dirty="0">
                <a:solidFill>
                  <a:schemeClr val="tx2"/>
                </a:solidFill>
                <a:latin typeface="Calibri" pitchFamily="34" charset="0"/>
              </a:rPr>
              <a:t>財団の標語</a:t>
            </a:r>
          </a:p>
        </p:txBody>
      </p:sp>
      <p:sp>
        <p:nvSpPr>
          <p:cNvPr id="3" name="AutoShape 2" descr="ロータリー財団のロゴ"/>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fontScale="92500" lnSpcReduction="10000"/>
          </a:bodyPr>
          <a:lstStyle/>
          <a:p>
            <a:pPr marL="0" indent="0" fontAlgn="auto">
              <a:spcAft>
                <a:spcPts val="0"/>
              </a:spcAft>
              <a:buFontTx/>
              <a:buNone/>
              <a:defRPr/>
            </a:pPr>
            <a:r>
              <a:rPr lang="ja-JP" altLang="en-US" sz="4800" dirty="0" smtClean="0"/>
              <a:t>　</a:t>
            </a:r>
            <a:r>
              <a:rPr lang="ja-JP" altLang="en-US" sz="4800" dirty="0">
                <a:solidFill>
                  <a:schemeClr val="tx2"/>
                </a:solidFill>
              </a:rPr>
              <a:t>ロータリアンが、健康状態を　　</a:t>
            </a:r>
            <a:endParaRPr lang="en-US" altLang="ja-JP" sz="4800" dirty="0">
              <a:solidFill>
                <a:schemeClr val="tx2"/>
              </a:solidFill>
            </a:endParaRPr>
          </a:p>
          <a:p>
            <a:pPr marL="0" indent="0" fontAlgn="auto">
              <a:spcAft>
                <a:spcPts val="0"/>
              </a:spcAft>
              <a:buFontTx/>
              <a:buNone/>
              <a:defRPr/>
            </a:pPr>
            <a:r>
              <a:rPr lang="ja-JP" altLang="en-US" sz="4800" dirty="0">
                <a:solidFill>
                  <a:schemeClr val="tx2"/>
                </a:solidFill>
              </a:rPr>
              <a:t>　改善し、教育への支援を高め、</a:t>
            </a:r>
            <a:endParaRPr lang="en-US" altLang="ja-JP" sz="4800" dirty="0">
              <a:solidFill>
                <a:schemeClr val="tx2"/>
              </a:solidFill>
            </a:endParaRPr>
          </a:p>
          <a:p>
            <a:pPr marL="0" indent="0" fontAlgn="auto">
              <a:spcAft>
                <a:spcPts val="0"/>
              </a:spcAft>
              <a:buFontTx/>
              <a:buNone/>
              <a:defRPr/>
            </a:pPr>
            <a:r>
              <a:rPr lang="ja-JP" altLang="en-US" sz="4800" dirty="0">
                <a:solidFill>
                  <a:schemeClr val="tx2"/>
                </a:solidFill>
              </a:rPr>
              <a:t>　貧困を救済することを通じて、</a:t>
            </a:r>
            <a:endParaRPr lang="en-US" altLang="ja-JP" sz="4800" dirty="0">
              <a:solidFill>
                <a:schemeClr val="tx2"/>
              </a:solidFill>
            </a:endParaRPr>
          </a:p>
          <a:p>
            <a:pPr marL="0" indent="0" fontAlgn="auto">
              <a:spcAft>
                <a:spcPts val="0"/>
              </a:spcAft>
              <a:buFontTx/>
              <a:buNone/>
              <a:defRPr/>
            </a:pPr>
            <a:r>
              <a:rPr lang="ja-JP" altLang="en-US" sz="4800" dirty="0">
                <a:solidFill>
                  <a:schemeClr val="tx2"/>
                </a:solidFill>
              </a:rPr>
              <a:t>　世界理解、親善、平和を達成</a:t>
            </a:r>
            <a:endParaRPr lang="en-US" altLang="ja-JP" sz="4800" dirty="0">
              <a:solidFill>
                <a:schemeClr val="tx2"/>
              </a:solidFill>
            </a:endParaRPr>
          </a:p>
          <a:p>
            <a:pPr marL="0" indent="0" fontAlgn="auto">
              <a:spcAft>
                <a:spcPts val="0"/>
              </a:spcAft>
              <a:buFontTx/>
              <a:buNone/>
              <a:defRPr/>
            </a:pPr>
            <a:r>
              <a:rPr lang="ja-JP" altLang="en-US" sz="4800" dirty="0">
                <a:solidFill>
                  <a:schemeClr val="tx2"/>
                </a:solidFill>
              </a:rPr>
              <a:t>　できるようにすること</a:t>
            </a:r>
            <a:r>
              <a:rPr lang="ja-JP" altLang="en-US" sz="4800" dirty="0" smtClean="0">
                <a:solidFill>
                  <a:schemeClr val="tx2"/>
                </a:solidFill>
              </a:rPr>
              <a:t>です。</a:t>
            </a:r>
            <a:endParaRPr lang="en-US" altLang="ja-JP" sz="4800" dirty="0" smtClean="0">
              <a:solidFill>
                <a:schemeClr val="tx2"/>
              </a:solidFill>
            </a:endParaRPr>
          </a:p>
          <a:p>
            <a:pPr fontAlgn="auto">
              <a:spcAft>
                <a:spcPts val="0"/>
              </a:spcAft>
              <a:buFont typeface="Arial" pitchFamily="34" charset="0"/>
              <a:buChar char="•"/>
              <a:defRPr/>
            </a:pP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119</a:t>
            </a:fld>
            <a:endParaRPr lang="ja-JP" altLang="en-US"/>
          </a:p>
        </p:txBody>
      </p:sp>
      <p:sp>
        <p:nvSpPr>
          <p:cNvPr id="94210" name="正方形/長方形 5"/>
          <p:cNvSpPr>
            <a:spLocks noChangeArrowheads="1"/>
          </p:cNvSpPr>
          <p:nvPr/>
        </p:nvSpPr>
        <p:spPr bwMode="auto">
          <a:xfrm>
            <a:off x="932494" y="404664"/>
            <a:ext cx="6879865" cy="923330"/>
          </a:xfrm>
          <a:prstGeom prst="rect">
            <a:avLst/>
          </a:prstGeom>
          <a:noFill/>
          <a:ln w="9525">
            <a:noFill/>
            <a:miter lim="800000"/>
            <a:headEnd/>
            <a:tailEnd/>
          </a:ln>
        </p:spPr>
        <p:txBody>
          <a:bodyPr wrap="square">
            <a:spAutoFit/>
          </a:bodyPr>
          <a:lstStyle/>
          <a:p>
            <a:r>
              <a:rPr lang="ja-JP" altLang="en-US" sz="5400" dirty="0">
                <a:solidFill>
                  <a:schemeClr val="tx2"/>
                </a:solidFill>
                <a:latin typeface="Calibri" pitchFamily="34" charset="0"/>
              </a:rPr>
              <a:t>ロータリー財団の使命</a:t>
            </a: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5962650"/>
          </a:xfrm>
        </p:spPr>
        <p:txBody>
          <a:bodyPr/>
          <a:lstStyle/>
          <a:p>
            <a:pPr algn="l"/>
            <a:r>
              <a:rPr lang="ja-JP" altLang="en-US" sz="4000" b="1" dirty="0" smtClean="0">
                <a:solidFill>
                  <a:schemeClr val="tx2"/>
                </a:solidFill>
              </a:rPr>
              <a:t>ロータリアン達が仲良くなってお互いに助け合う、親睦だけのロータリー。</a:t>
            </a:r>
            <a:br>
              <a:rPr lang="ja-JP" altLang="en-US" sz="4000" b="1" dirty="0" smtClean="0">
                <a:solidFill>
                  <a:schemeClr val="tx2"/>
                </a:solidFill>
              </a:rPr>
            </a:br>
            <a:r>
              <a:rPr lang="ja-JP" altLang="en-US" sz="4000" b="1" dirty="0" smtClean="0">
                <a:solidFill>
                  <a:schemeClr val="tx2"/>
                </a:solidFill>
              </a:rPr>
              <a:t>親睦のうちに会員同士の企業経営上のアイデアを交換することによって、初期のシカゴクラブは、あたかも経営</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相談所的な機能を果たしていました。</a:t>
            </a:r>
            <a:br>
              <a:rPr lang="ja-JP" altLang="en-US" sz="4000" b="1" dirty="0" smtClean="0">
                <a:solidFill>
                  <a:schemeClr val="tx2"/>
                </a:solidFill>
              </a:rPr>
            </a:br>
            <a:r>
              <a:rPr lang="ja-JP" altLang="en-US" sz="4000" b="1" dirty="0" smtClean="0">
                <a:solidFill>
                  <a:schemeClr val="tx2"/>
                </a:solidFill>
              </a:rPr>
              <a:t>この精神的な助け合いによって会員</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達の企業は栄えていったのです。</a:t>
            </a:r>
          </a:p>
        </p:txBody>
      </p:sp>
      <p:sp>
        <p:nvSpPr>
          <p:cNvPr id="24577"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1A7A8-788C-45EC-88F7-959772C3029D}" type="slidenum">
              <a:rPr lang="en-US" altLang="ja-JP">
                <a:solidFill>
                  <a:schemeClr val="tx1"/>
                </a:solidFill>
                <a:latin typeface="Arial" charset="0"/>
              </a:rPr>
              <a:pPr fontAlgn="base">
                <a:spcBef>
                  <a:spcPct val="0"/>
                </a:spcBef>
                <a:spcAft>
                  <a:spcPct val="0"/>
                </a:spcAft>
              </a:pPr>
              <a:t>12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120</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971600" y="692696"/>
            <a:ext cx="7200800" cy="5016758"/>
          </a:xfrm>
          <a:prstGeom prst="rect">
            <a:avLst/>
          </a:prstGeom>
        </p:spPr>
        <p:txBody>
          <a:bodyPr wrap="square">
            <a:spAutoFit/>
          </a:bodyPr>
          <a:lstStyle/>
          <a:p>
            <a:r>
              <a:rPr lang="ja-JP" altLang="en-US" sz="3200" b="1" dirty="0">
                <a:solidFill>
                  <a:schemeClr val="tx2"/>
                </a:solidFill>
              </a:rPr>
              <a:t>より良い地域づくりのための活動や</a:t>
            </a:r>
          </a:p>
          <a:p>
            <a:r>
              <a:rPr lang="ja-JP" altLang="en-US" sz="3200" b="1" dirty="0">
                <a:solidFill>
                  <a:schemeClr val="tx2"/>
                </a:solidFill>
              </a:rPr>
              <a:t>グローバルなイニシアチブを資金面で</a:t>
            </a:r>
          </a:p>
          <a:p>
            <a:r>
              <a:rPr lang="ja-JP" altLang="en-US" sz="3200" b="1" dirty="0">
                <a:solidFill>
                  <a:schemeClr val="tx2"/>
                </a:solidFill>
              </a:rPr>
              <a:t>支えているのが、ロータリー財団です。</a:t>
            </a:r>
          </a:p>
          <a:p>
            <a:r>
              <a:rPr lang="ja-JP" altLang="en-US" sz="3200" b="1" dirty="0">
                <a:solidFill>
                  <a:schemeClr val="tx2"/>
                </a:solidFill>
              </a:rPr>
              <a:t>クラブや地区に補助金を提供している</a:t>
            </a:r>
          </a:p>
          <a:p>
            <a:r>
              <a:rPr lang="ja-JP" altLang="en-US" sz="3200" b="1" dirty="0">
                <a:solidFill>
                  <a:schemeClr val="tx2"/>
                </a:solidFill>
              </a:rPr>
              <a:t>ほか、ポリオの撲滅や平和の推進など</a:t>
            </a:r>
          </a:p>
          <a:p>
            <a:r>
              <a:rPr lang="ja-JP" altLang="en-US" sz="3200" b="1" dirty="0">
                <a:solidFill>
                  <a:schemeClr val="tx2"/>
                </a:solidFill>
              </a:rPr>
              <a:t>グローバルなキャンペーンを展開して</a:t>
            </a:r>
          </a:p>
          <a:p>
            <a:r>
              <a:rPr lang="ja-JP" altLang="en-US" sz="3200" b="1" dirty="0">
                <a:solidFill>
                  <a:schemeClr val="tx2"/>
                </a:solidFill>
              </a:rPr>
              <a:t>います。</a:t>
            </a:r>
          </a:p>
          <a:p>
            <a:r>
              <a:rPr lang="ja-JP" altLang="en-US" sz="3200" b="1" dirty="0">
                <a:solidFill>
                  <a:schemeClr val="tx2"/>
                </a:solidFill>
              </a:rPr>
              <a:t>こうした活動や補助金を実現させて</a:t>
            </a:r>
          </a:p>
          <a:p>
            <a:r>
              <a:rPr lang="ja-JP" altLang="en-US" sz="3200" b="1" dirty="0">
                <a:solidFill>
                  <a:schemeClr val="tx2"/>
                </a:solidFill>
              </a:rPr>
              <a:t>いるのが、皆さまからロータリー財団</a:t>
            </a:r>
          </a:p>
          <a:p>
            <a:r>
              <a:rPr lang="ja-JP" altLang="en-US" sz="3200" b="1" dirty="0" err="1">
                <a:solidFill>
                  <a:schemeClr val="tx2"/>
                </a:solidFill>
              </a:rPr>
              <a:t>への</a:t>
            </a:r>
            <a:r>
              <a:rPr lang="ja-JP" altLang="en-US" sz="3200" b="1" dirty="0">
                <a:solidFill>
                  <a:schemeClr val="tx2"/>
                </a:solidFill>
              </a:rPr>
              <a:t>ご理解とご協力です。</a:t>
            </a:r>
          </a:p>
        </p:txBody>
      </p:sp>
    </p:spTree>
    <p:extLst>
      <p:ext uri="{BB962C8B-B14F-4D97-AF65-F5344CB8AC3E}">
        <p14:creationId xmlns:p14="http://schemas.microsoft.com/office/powerpoint/2010/main" val="26764929"/>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5576" y="1556792"/>
            <a:ext cx="7560840" cy="2862322"/>
          </a:xfrm>
          <a:prstGeom prst="rect">
            <a:avLst/>
          </a:prstGeom>
        </p:spPr>
        <p:txBody>
          <a:bodyPr wrap="square">
            <a:spAutoFit/>
          </a:bodyPr>
          <a:lstStyle/>
          <a:p>
            <a:pPr fontAlgn="auto">
              <a:spcBef>
                <a:spcPts val="0"/>
              </a:spcBef>
              <a:spcAft>
                <a:spcPts val="0"/>
              </a:spcAft>
            </a:pPr>
            <a:r>
              <a:rPr lang="en-US" altLang="ja-JP" sz="6000" b="1" dirty="0" smtClean="0">
                <a:solidFill>
                  <a:srgbClr val="00246C"/>
                </a:solidFill>
                <a:latin typeface="Calibri"/>
                <a:ea typeface="ＭＳ Ｐゴシック"/>
              </a:rPr>
              <a:t>2014-15</a:t>
            </a:r>
            <a:r>
              <a:rPr lang="ja-JP" altLang="en-US" sz="6000" b="1" dirty="0" smtClean="0">
                <a:solidFill>
                  <a:srgbClr val="00246C"/>
                </a:solidFill>
                <a:latin typeface="Calibri"/>
                <a:ea typeface="ＭＳ Ｐゴシック"/>
              </a:rPr>
              <a:t>年度の</a:t>
            </a:r>
            <a:endParaRPr lang="en-US" altLang="ja-JP" sz="6000" b="1" dirty="0" smtClean="0">
              <a:solidFill>
                <a:srgbClr val="00246C"/>
              </a:solidFill>
              <a:latin typeface="Calibri"/>
              <a:ea typeface="ＭＳ Ｐゴシック"/>
            </a:endParaRPr>
          </a:p>
          <a:p>
            <a:pPr fontAlgn="auto">
              <a:spcBef>
                <a:spcPts val="0"/>
              </a:spcBef>
              <a:spcAft>
                <a:spcPts val="0"/>
              </a:spcAft>
            </a:pPr>
            <a:r>
              <a:rPr lang="ja-JP" altLang="en-US" sz="6000" b="1" dirty="0" smtClean="0">
                <a:solidFill>
                  <a:srgbClr val="00246C"/>
                </a:solidFill>
                <a:latin typeface="Calibri"/>
                <a:ea typeface="ＭＳ Ｐゴシック"/>
              </a:rPr>
              <a:t>ロータリー財団目標は、</a:t>
            </a:r>
            <a:endParaRPr lang="en-US" altLang="ja-JP" sz="6000" b="1" dirty="0" smtClean="0">
              <a:solidFill>
                <a:srgbClr val="00246C"/>
              </a:solidFill>
              <a:latin typeface="Calibri"/>
              <a:ea typeface="ＭＳ Ｐゴシック"/>
            </a:endParaRPr>
          </a:p>
          <a:p>
            <a:pPr fontAlgn="auto">
              <a:spcBef>
                <a:spcPts val="0"/>
              </a:spcBef>
              <a:spcAft>
                <a:spcPts val="0"/>
              </a:spcAft>
            </a:pPr>
            <a:r>
              <a:rPr lang="ja-JP" altLang="en-US" sz="6000" b="1" dirty="0" smtClean="0">
                <a:solidFill>
                  <a:srgbClr val="00246C"/>
                </a:solidFill>
                <a:latin typeface="Calibri"/>
                <a:ea typeface="ＭＳ Ｐゴシック"/>
              </a:rPr>
              <a:t>次の</a:t>
            </a:r>
            <a:r>
              <a:rPr lang="en-US" altLang="ja-JP" sz="6000" b="1" dirty="0" smtClean="0">
                <a:solidFill>
                  <a:srgbClr val="00246C"/>
                </a:solidFill>
                <a:latin typeface="Calibri"/>
                <a:ea typeface="ＭＳ Ｐゴシック"/>
              </a:rPr>
              <a:t>5</a:t>
            </a:r>
            <a:r>
              <a:rPr lang="ja-JP" altLang="en-US" sz="6000" b="1" dirty="0" smtClean="0">
                <a:solidFill>
                  <a:srgbClr val="00246C"/>
                </a:solidFill>
                <a:latin typeface="Calibri"/>
                <a:ea typeface="ＭＳ Ｐゴシック"/>
              </a:rPr>
              <a:t>つです。</a:t>
            </a:r>
          </a:p>
        </p:txBody>
      </p:sp>
    </p:spTree>
    <p:extLst>
      <p:ext uri="{BB962C8B-B14F-4D97-AF65-F5344CB8AC3E}">
        <p14:creationId xmlns:p14="http://schemas.microsoft.com/office/powerpoint/2010/main" val="4302709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99592" y="548680"/>
            <a:ext cx="7560840" cy="5632311"/>
          </a:xfrm>
          <a:prstGeom prst="rect">
            <a:avLst/>
          </a:prstGeom>
        </p:spPr>
        <p:txBody>
          <a:bodyPr wrap="square">
            <a:spAutoFit/>
          </a:bodyPr>
          <a:lstStyle/>
          <a:p>
            <a:pPr fontAlgn="auto">
              <a:spcBef>
                <a:spcPts val="0"/>
              </a:spcBef>
              <a:spcAft>
                <a:spcPts val="0"/>
              </a:spcAft>
            </a:pPr>
            <a:r>
              <a:rPr lang="ja-JP" altLang="en-US" sz="4000" b="1" dirty="0" smtClean="0">
                <a:solidFill>
                  <a:srgbClr val="00246C"/>
                </a:solidFill>
                <a:latin typeface="Calibri"/>
                <a:ea typeface="ＭＳ Ｐゴシック"/>
              </a:rPr>
              <a:t>第</a:t>
            </a:r>
            <a:r>
              <a:rPr lang="en-US" altLang="ja-JP" sz="4000" b="1" dirty="0" smtClean="0">
                <a:solidFill>
                  <a:srgbClr val="00246C"/>
                </a:solidFill>
                <a:latin typeface="Calibri"/>
                <a:ea typeface="ＭＳ Ｐゴシック"/>
              </a:rPr>
              <a:t>1</a:t>
            </a:r>
            <a:r>
              <a:rPr lang="ja-JP" altLang="en-US" sz="4000" b="1" dirty="0" smtClean="0">
                <a:solidFill>
                  <a:srgbClr val="00246C"/>
                </a:solidFill>
                <a:latin typeface="Calibri"/>
                <a:ea typeface="ＭＳ Ｐゴシック"/>
              </a:rPr>
              <a:t>の目標は、</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世界からポリオを撲滅することです。ポリオとの闘いにおける活動は、それ自体、私たちの誇りとできます。</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しかし、目標は必ず達成しなければならず、手を緩めることはできません。これまでの成果を土台として、全力を尽くしましょう。</a:t>
            </a:r>
            <a:endParaRPr lang="ja-JP" altLang="en-US" sz="4000" b="1" dirty="0">
              <a:solidFill>
                <a:srgbClr val="00246C"/>
              </a:solidFill>
              <a:latin typeface="Calibri"/>
              <a:ea typeface="ＭＳ Ｐゴシック"/>
            </a:endParaRPr>
          </a:p>
        </p:txBody>
      </p:sp>
    </p:spTree>
    <p:extLst>
      <p:ext uri="{BB962C8B-B14F-4D97-AF65-F5344CB8AC3E}">
        <p14:creationId xmlns:p14="http://schemas.microsoft.com/office/powerpoint/2010/main" val="26624371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87624" y="764704"/>
            <a:ext cx="6984776" cy="4401205"/>
          </a:xfrm>
          <a:prstGeom prst="rect">
            <a:avLst/>
          </a:prstGeom>
        </p:spPr>
        <p:txBody>
          <a:bodyPr wrap="square">
            <a:spAutoFit/>
          </a:bodyPr>
          <a:lstStyle/>
          <a:p>
            <a:pPr fontAlgn="auto">
              <a:spcBef>
                <a:spcPts val="0"/>
              </a:spcBef>
              <a:spcAft>
                <a:spcPts val="0"/>
              </a:spcAft>
            </a:pPr>
            <a:r>
              <a:rPr lang="ja-JP" altLang="en-US" sz="4000" b="1" dirty="0" smtClean="0">
                <a:solidFill>
                  <a:srgbClr val="00246C"/>
                </a:solidFill>
                <a:latin typeface="Calibri"/>
                <a:ea typeface="ＭＳ Ｐゴシック"/>
              </a:rPr>
              <a:t>第</a:t>
            </a:r>
            <a:r>
              <a:rPr lang="en-US" altLang="ja-JP" sz="4000" b="1" dirty="0" smtClean="0">
                <a:solidFill>
                  <a:srgbClr val="00246C"/>
                </a:solidFill>
                <a:latin typeface="Calibri"/>
                <a:ea typeface="ＭＳ Ｐゴシック"/>
              </a:rPr>
              <a:t>2</a:t>
            </a:r>
            <a:r>
              <a:rPr lang="ja-JP" altLang="en-US" sz="4000" b="1" dirty="0" smtClean="0">
                <a:solidFill>
                  <a:srgbClr val="00246C"/>
                </a:solidFill>
                <a:latin typeface="Calibri"/>
                <a:ea typeface="ＭＳ Ｐゴシック"/>
              </a:rPr>
              <a:t>の目標は、</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寄付を通じて、ロータリー独自かつ唯一の慈善事業を支援することです。ロータリーの慈善事業は、寄付があって初めて成り立つもの。寄付ゼロクラブにも協力してもらう必要があります。</a:t>
            </a:r>
            <a:endParaRPr lang="ja-JP" altLang="en-US" sz="4000" b="1" dirty="0">
              <a:solidFill>
                <a:srgbClr val="00246C"/>
              </a:solidFill>
              <a:latin typeface="Calibri"/>
              <a:ea typeface="ＭＳ Ｐゴシック"/>
            </a:endParaRPr>
          </a:p>
        </p:txBody>
      </p:sp>
    </p:spTree>
    <p:extLst>
      <p:ext uri="{BB962C8B-B14F-4D97-AF65-F5344CB8AC3E}">
        <p14:creationId xmlns:p14="http://schemas.microsoft.com/office/powerpoint/2010/main" val="35062709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43608" y="1196752"/>
            <a:ext cx="6984776" cy="3785652"/>
          </a:xfrm>
          <a:prstGeom prst="rect">
            <a:avLst/>
          </a:prstGeom>
        </p:spPr>
        <p:txBody>
          <a:bodyPr wrap="square">
            <a:spAutoFit/>
          </a:bodyPr>
          <a:lstStyle/>
          <a:p>
            <a:pPr fontAlgn="auto">
              <a:spcBef>
                <a:spcPts val="0"/>
              </a:spcBef>
              <a:spcAft>
                <a:spcPts val="0"/>
              </a:spcAft>
            </a:pPr>
            <a:r>
              <a:rPr lang="ja-JP" altLang="en-US" sz="4000" b="1" dirty="0" smtClean="0">
                <a:solidFill>
                  <a:srgbClr val="00246C"/>
                </a:solidFill>
                <a:latin typeface="Calibri"/>
                <a:ea typeface="ＭＳ Ｐゴシック"/>
              </a:rPr>
              <a:t>第</a:t>
            </a:r>
            <a:r>
              <a:rPr lang="en-US" altLang="ja-JP" sz="4000" b="1" dirty="0" smtClean="0">
                <a:solidFill>
                  <a:srgbClr val="00246C"/>
                </a:solidFill>
                <a:latin typeface="Calibri"/>
                <a:ea typeface="ＭＳ Ｐゴシック"/>
              </a:rPr>
              <a:t>3</a:t>
            </a:r>
            <a:r>
              <a:rPr lang="ja-JP" altLang="en-US" sz="4000" b="1" dirty="0" smtClean="0">
                <a:solidFill>
                  <a:srgbClr val="00246C"/>
                </a:solidFill>
                <a:latin typeface="Calibri"/>
                <a:ea typeface="ＭＳ Ｐゴシック"/>
              </a:rPr>
              <a:t>の目標は、</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持続可能な成果をもたらす教育的・人道的プロジェクトに参加することで、新しい補助金プログラムの発展を確かなものとすることです。</a:t>
            </a:r>
            <a:endParaRPr lang="ja-JP" altLang="en-US" sz="4000" b="1" dirty="0">
              <a:solidFill>
                <a:srgbClr val="00246C"/>
              </a:solidFill>
              <a:latin typeface="Calibri"/>
              <a:ea typeface="ＭＳ Ｐゴシック"/>
            </a:endParaRPr>
          </a:p>
        </p:txBody>
      </p:sp>
    </p:spTree>
    <p:extLst>
      <p:ext uri="{BB962C8B-B14F-4D97-AF65-F5344CB8AC3E}">
        <p14:creationId xmlns:p14="http://schemas.microsoft.com/office/powerpoint/2010/main" val="36522014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71600" y="1268760"/>
            <a:ext cx="7488832" cy="3170099"/>
          </a:xfrm>
          <a:prstGeom prst="rect">
            <a:avLst/>
          </a:prstGeom>
        </p:spPr>
        <p:txBody>
          <a:bodyPr wrap="square">
            <a:spAutoFit/>
          </a:bodyPr>
          <a:lstStyle/>
          <a:p>
            <a:pPr fontAlgn="auto">
              <a:spcBef>
                <a:spcPts val="0"/>
              </a:spcBef>
              <a:spcAft>
                <a:spcPts val="0"/>
              </a:spcAft>
            </a:pPr>
            <a:r>
              <a:rPr lang="ja-JP" altLang="en-US" sz="4000" b="1" dirty="0" smtClean="0">
                <a:solidFill>
                  <a:srgbClr val="00246C"/>
                </a:solidFill>
                <a:latin typeface="Calibri"/>
                <a:ea typeface="ＭＳ Ｐゴシック"/>
              </a:rPr>
              <a:t>第</a:t>
            </a:r>
            <a:r>
              <a:rPr lang="en-US" altLang="ja-JP" sz="4000" b="1" dirty="0" smtClean="0">
                <a:solidFill>
                  <a:srgbClr val="00246C"/>
                </a:solidFill>
                <a:latin typeface="Calibri"/>
                <a:ea typeface="ＭＳ Ｐゴシック"/>
              </a:rPr>
              <a:t>4</a:t>
            </a:r>
            <a:r>
              <a:rPr lang="ja-JP" altLang="en-US" sz="4000" b="1" dirty="0" smtClean="0">
                <a:solidFill>
                  <a:srgbClr val="00246C"/>
                </a:solidFill>
                <a:latin typeface="Calibri"/>
                <a:ea typeface="ＭＳ Ｐゴシック"/>
              </a:rPr>
              <a:t>の目標は、</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平和と紛争解決のための人材を育成するロータリー平和センター・プログラムの推進と広報を通じて、親善と平和を育むことです。</a:t>
            </a:r>
            <a:endParaRPr lang="ja-JP" altLang="en-US" sz="4000" b="1" dirty="0">
              <a:solidFill>
                <a:srgbClr val="00246C"/>
              </a:solidFill>
              <a:latin typeface="Calibri"/>
              <a:ea typeface="ＭＳ Ｐゴシック"/>
            </a:endParaRPr>
          </a:p>
        </p:txBody>
      </p:sp>
    </p:spTree>
    <p:extLst>
      <p:ext uri="{BB962C8B-B14F-4D97-AF65-F5344CB8AC3E}">
        <p14:creationId xmlns:p14="http://schemas.microsoft.com/office/powerpoint/2010/main" val="13332858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59632" y="1124744"/>
            <a:ext cx="6984776" cy="3785652"/>
          </a:xfrm>
          <a:prstGeom prst="rect">
            <a:avLst/>
          </a:prstGeom>
        </p:spPr>
        <p:txBody>
          <a:bodyPr wrap="square">
            <a:spAutoFit/>
          </a:bodyPr>
          <a:lstStyle/>
          <a:p>
            <a:pPr fontAlgn="auto">
              <a:spcBef>
                <a:spcPts val="0"/>
              </a:spcBef>
              <a:spcAft>
                <a:spcPts val="0"/>
              </a:spcAft>
            </a:pPr>
            <a:r>
              <a:rPr lang="ja-JP" altLang="en-US" sz="4000" b="1" dirty="0" smtClean="0">
                <a:solidFill>
                  <a:srgbClr val="00246C"/>
                </a:solidFill>
                <a:latin typeface="Calibri"/>
                <a:ea typeface="ＭＳ Ｐゴシック"/>
              </a:rPr>
              <a:t>第</a:t>
            </a:r>
            <a:r>
              <a:rPr lang="en-US" altLang="ja-JP" sz="4000" b="1" dirty="0" smtClean="0">
                <a:solidFill>
                  <a:srgbClr val="00246C"/>
                </a:solidFill>
                <a:latin typeface="Calibri"/>
                <a:ea typeface="ＭＳ Ｐゴシック"/>
              </a:rPr>
              <a:t>5</a:t>
            </a:r>
            <a:r>
              <a:rPr lang="ja-JP" altLang="en-US" sz="4000" b="1" dirty="0" smtClean="0">
                <a:solidFill>
                  <a:srgbClr val="00246C"/>
                </a:solidFill>
                <a:latin typeface="Calibri"/>
                <a:ea typeface="ＭＳ Ｐゴシック"/>
              </a:rPr>
              <a:t>の目標は、</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「ロータリーに輝きを」もたらす活動を世界中で実施できるよう、</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財団の未来の健全性が</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私たちの手にかかっていること</a:t>
            </a:r>
            <a:endParaRPr lang="en-US" altLang="ja-JP" sz="4000" b="1" dirty="0" smtClean="0">
              <a:solidFill>
                <a:srgbClr val="00246C"/>
              </a:solidFill>
              <a:latin typeface="Calibri"/>
              <a:ea typeface="ＭＳ Ｐゴシック"/>
            </a:endParaRPr>
          </a:p>
          <a:p>
            <a:pPr fontAlgn="auto">
              <a:spcBef>
                <a:spcPts val="0"/>
              </a:spcBef>
              <a:spcAft>
                <a:spcPts val="0"/>
              </a:spcAft>
            </a:pPr>
            <a:r>
              <a:rPr lang="ja-JP" altLang="en-US" sz="4000" b="1" dirty="0" smtClean="0">
                <a:solidFill>
                  <a:srgbClr val="00246C"/>
                </a:solidFill>
                <a:latin typeface="Calibri"/>
                <a:ea typeface="ＭＳ Ｐゴシック"/>
              </a:rPr>
              <a:t>を強調することです。</a:t>
            </a:r>
            <a:endParaRPr lang="ja-JP" altLang="en-US" sz="4000" b="1" dirty="0">
              <a:solidFill>
                <a:srgbClr val="00246C"/>
              </a:solidFill>
              <a:latin typeface="Calibri"/>
              <a:ea typeface="ＭＳ Ｐゴシック"/>
            </a:endParaRPr>
          </a:p>
        </p:txBody>
      </p:sp>
    </p:spTree>
    <p:extLst>
      <p:ext uri="{BB962C8B-B14F-4D97-AF65-F5344CB8AC3E}">
        <p14:creationId xmlns:p14="http://schemas.microsoft.com/office/powerpoint/2010/main" val="2877074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127</a:t>
            </a:fld>
            <a:endParaRPr lang="ja-JP" altLang="en-US"/>
          </a:p>
        </p:txBody>
      </p:sp>
      <p:sp>
        <p:nvSpPr>
          <p:cNvPr id="10241" name="Rectangle 2"/>
          <p:cNvSpPr>
            <a:spLocks noGrp="1" noChangeArrowheads="1"/>
          </p:cNvSpPr>
          <p:nvPr>
            <p:ph type="body" idx="4294967295"/>
          </p:nvPr>
        </p:nvSpPr>
        <p:spPr>
          <a:xfrm>
            <a:off x="2051720" y="2060574"/>
            <a:ext cx="6912768" cy="4608785"/>
          </a:xfrm>
        </p:spPr>
        <p:txBody>
          <a:bodyPr>
            <a:normAutofit fontScale="25000" lnSpcReduction="20000"/>
          </a:bodyPr>
          <a:lstStyle/>
          <a:p>
            <a:pPr marL="0" indent="0">
              <a:lnSpc>
                <a:spcPct val="110000"/>
              </a:lnSpc>
              <a:spcBef>
                <a:spcPts val="1200"/>
              </a:spcBef>
              <a:buFontTx/>
              <a:buNone/>
            </a:pPr>
            <a:r>
              <a:rPr lang="ja-JP" altLang="en-US" sz="16000" b="1" dirty="0" smtClean="0">
                <a:solidFill>
                  <a:schemeClr val="tx2"/>
                </a:solidFill>
                <a:latin typeface="+mn-ea"/>
                <a:cs typeface="ヒラギノ丸ゴ ProN W4"/>
              </a:rPr>
              <a:t>平和と紛争予防／紛争解決</a:t>
            </a:r>
            <a:endParaRPr lang="en-US" altLang="ja-JP" sz="16000" b="1" dirty="0" smtClean="0">
              <a:solidFill>
                <a:schemeClr val="tx2"/>
              </a:solidFill>
              <a:latin typeface="+mn-ea"/>
              <a:cs typeface="ヒラギノ丸ゴ ProN W4"/>
            </a:endParaRPr>
          </a:p>
          <a:p>
            <a:pPr marL="0" indent="0">
              <a:lnSpc>
                <a:spcPct val="110000"/>
              </a:lnSpc>
              <a:spcBef>
                <a:spcPts val="1200"/>
              </a:spcBef>
              <a:buFont typeface="Arial" charset="0"/>
              <a:buNone/>
            </a:pPr>
            <a:r>
              <a:rPr lang="ja-JP" altLang="en-US" sz="16000" b="1" dirty="0" smtClean="0">
                <a:solidFill>
                  <a:schemeClr val="tx2"/>
                </a:solidFill>
                <a:latin typeface="+mn-ea"/>
                <a:cs typeface="ヒラギノ丸ゴ ProN W4"/>
              </a:rPr>
              <a:t>疾病予防と治療</a:t>
            </a:r>
            <a:endParaRPr lang="en-US" altLang="ja-JP" sz="16000" b="1" dirty="0" smtClean="0">
              <a:solidFill>
                <a:schemeClr val="tx2"/>
              </a:solidFill>
              <a:latin typeface="+mn-ea"/>
              <a:cs typeface="ヒラギノ丸ゴ ProN W4"/>
            </a:endParaRPr>
          </a:p>
          <a:p>
            <a:pPr marL="0" indent="0">
              <a:lnSpc>
                <a:spcPct val="110000"/>
              </a:lnSpc>
              <a:spcBef>
                <a:spcPts val="1200"/>
              </a:spcBef>
              <a:buFont typeface="Arial" charset="0"/>
              <a:buNone/>
            </a:pPr>
            <a:r>
              <a:rPr lang="ja-JP" altLang="en-US" sz="16000" b="1" dirty="0" smtClean="0">
                <a:solidFill>
                  <a:schemeClr val="tx2"/>
                </a:solidFill>
                <a:latin typeface="+mn-ea"/>
                <a:cs typeface="ヒラギノ丸ゴ ProN W4"/>
              </a:rPr>
              <a:t>水と衛生</a:t>
            </a:r>
            <a:endParaRPr lang="en-US" altLang="ja-JP" sz="16000" b="1" dirty="0" smtClean="0">
              <a:solidFill>
                <a:schemeClr val="tx2"/>
              </a:solidFill>
              <a:latin typeface="+mn-ea"/>
              <a:cs typeface="ヒラギノ丸ゴ ProN W4"/>
            </a:endParaRPr>
          </a:p>
          <a:p>
            <a:pPr marL="0" indent="0">
              <a:lnSpc>
                <a:spcPct val="110000"/>
              </a:lnSpc>
              <a:spcBef>
                <a:spcPts val="1200"/>
              </a:spcBef>
              <a:buFontTx/>
              <a:buNone/>
            </a:pPr>
            <a:r>
              <a:rPr lang="ja-JP" altLang="en-US" sz="16000" b="1" dirty="0" smtClean="0">
                <a:solidFill>
                  <a:schemeClr val="tx2"/>
                </a:solidFill>
                <a:latin typeface="+mn-ea"/>
                <a:cs typeface="ヒラギノ丸ゴ ProN W4"/>
              </a:rPr>
              <a:t>母子の健康</a:t>
            </a:r>
            <a:endParaRPr lang="en-US" altLang="ja-JP" sz="16000" b="1" dirty="0" smtClean="0">
              <a:solidFill>
                <a:schemeClr val="tx2"/>
              </a:solidFill>
              <a:latin typeface="+mn-ea"/>
              <a:cs typeface="ヒラギノ丸ゴ ProN W4"/>
            </a:endParaRPr>
          </a:p>
          <a:p>
            <a:pPr marL="0" indent="0">
              <a:lnSpc>
                <a:spcPct val="110000"/>
              </a:lnSpc>
              <a:spcBef>
                <a:spcPts val="1200"/>
              </a:spcBef>
              <a:buFont typeface="Arial" charset="0"/>
              <a:buNone/>
            </a:pPr>
            <a:r>
              <a:rPr lang="ja-JP" altLang="en-US" sz="16000" b="1" dirty="0" smtClean="0">
                <a:solidFill>
                  <a:schemeClr val="tx2"/>
                </a:solidFill>
                <a:latin typeface="+mn-ea"/>
                <a:cs typeface="ヒラギノ丸ゴ ProN W4"/>
              </a:rPr>
              <a:t>基本的教育と識字率向上</a:t>
            </a:r>
            <a:endParaRPr lang="en-US" altLang="ja-JP" sz="16000" b="1" dirty="0" smtClean="0">
              <a:solidFill>
                <a:schemeClr val="tx2"/>
              </a:solidFill>
              <a:latin typeface="+mn-ea"/>
              <a:cs typeface="ヒラギノ丸ゴ ProN W4"/>
            </a:endParaRPr>
          </a:p>
          <a:p>
            <a:pPr marL="0" indent="0">
              <a:lnSpc>
                <a:spcPct val="110000"/>
              </a:lnSpc>
              <a:spcBef>
                <a:spcPts val="1200"/>
              </a:spcBef>
              <a:buFont typeface="Arial" charset="0"/>
              <a:buNone/>
            </a:pPr>
            <a:r>
              <a:rPr lang="ja-JP" altLang="en-US" sz="16000" b="1" dirty="0" smtClean="0">
                <a:solidFill>
                  <a:schemeClr val="tx2"/>
                </a:solidFill>
                <a:latin typeface="+mn-ea"/>
                <a:cs typeface="ヒラギノ丸ゴ ProN W4"/>
              </a:rPr>
              <a:t>経済と地域社会の発展</a:t>
            </a:r>
          </a:p>
          <a:p>
            <a:pPr marL="0" indent="0">
              <a:lnSpc>
                <a:spcPct val="110000"/>
              </a:lnSpc>
              <a:spcBef>
                <a:spcPts val="1200"/>
              </a:spcBef>
              <a:buFontTx/>
              <a:buNone/>
            </a:pPr>
            <a:endParaRPr lang="en-US" altLang="ja-JP" sz="16000" b="1" dirty="0" smtClean="0">
              <a:solidFill>
                <a:schemeClr val="tx2"/>
              </a:solidFill>
              <a:latin typeface="ヒラギノ丸ゴ ProN W4"/>
              <a:ea typeface="ヒラギノ丸ゴ ProN W4"/>
              <a:cs typeface="ヒラギノ丸ゴ ProN W4"/>
            </a:endParaRPr>
          </a:p>
          <a:p>
            <a:pPr marL="0" indent="0">
              <a:lnSpc>
                <a:spcPct val="110000"/>
              </a:lnSpc>
              <a:spcBef>
                <a:spcPts val="1200"/>
              </a:spcBef>
              <a:buFontTx/>
              <a:buNone/>
            </a:pPr>
            <a:r>
              <a:rPr lang="en-US" altLang="ja-JP" sz="16000" b="1" dirty="0" smtClean="0">
                <a:solidFill>
                  <a:schemeClr val="tx2"/>
                </a:solidFill>
                <a:latin typeface="ヒラギノ丸ゴ ProN W4"/>
                <a:ea typeface="ヒラギノ丸ゴ ProN W4"/>
                <a:cs typeface="ヒラギノ丸ゴ ProN W4"/>
              </a:rPr>
              <a:t> </a:t>
            </a:r>
          </a:p>
          <a:p>
            <a:pPr marL="0" indent="0">
              <a:lnSpc>
                <a:spcPct val="110000"/>
              </a:lnSpc>
              <a:spcBef>
                <a:spcPts val="1200"/>
              </a:spcBef>
              <a:buFontTx/>
              <a:buNone/>
            </a:pPr>
            <a:r>
              <a:rPr lang="en-US" altLang="ja-JP" sz="1400" b="1" dirty="0" smtClean="0">
                <a:latin typeface="ヒラギノ丸ゴ ProN W4"/>
                <a:ea typeface="ヒラギノ丸ゴ ProN W4"/>
                <a:cs typeface="ヒラギノ丸ゴ ProN W4"/>
              </a:rPr>
              <a:t>                                                                                                                                                                                                                                                                                                                                                                                                                    </a:t>
            </a:r>
          </a:p>
          <a:p>
            <a:pPr marL="0" indent="0">
              <a:lnSpc>
                <a:spcPct val="110000"/>
              </a:lnSpc>
              <a:spcBef>
                <a:spcPts val="1200"/>
              </a:spcBef>
              <a:buFontTx/>
              <a:buNone/>
            </a:pPr>
            <a:r>
              <a:rPr lang="en-US" altLang="ja-JP" sz="1400" b="1" dirty="0" smtClean="0">
                <a:latin typeface="ヒラギノ丸ゴ ProN W4"/>
                <a:ea typeface="ヒラギノ丸ゴ ProN W4"/>
                <a:cs typeface="ヒラギノ丸ゴ ProN W4"/>
              </a:rPr>
              <a:t> </a:t>
            </a:r>
          </a:p>
          <a:p>
            <a:pPr marL="0" indent="0">
              <a:lnSpc>
                <a:spcPct val="110000"/>
              </a:lnSpc>
              <a:spcBef>
                <a:spcPts val="1200"/>
              </a:spcBef>
              <a:buFontTx/>
              <a:buNone/>
            </a:pPr>
            <a:r>
              <a:rPr lang="en-US" altLang="ja-JP" sz="1400" b="1" dirty="0" smtClean="0">
                <a:latin typeface="ヒラギノ丸ゴ ProN W4"/>
                <a:ea typeface="ヒラギノ丸ゴ ProN W4"/>
                <a:cs typeface="ヒラギノ丸ゴ ProN W4"/>
              </a:rPr>
              <a:t> </a:t>
            </a:r>
          </a:p>
        </p:txBody>
      </p:sp>
      <p:sp>
        <p:nvSpPr>
          <p:cNvPr id="27650" name="Rectangle 3"/>
          <p:cNvSpPr>
            <a:spLocks noGrp="1" noChangeArrowheads="1"/>
          </p:cNvSpPr>
          <p:nvPr>
            <p:ph type="title" idx="4294967295"/>
          </p:nvPr>
        </p:nvSpPr>
        <p:spPr>
          <a:xfrm>
            <a:off x="1905000" y="0"/>
            <a:ext cx="7239000" cy="1535113"/>
          </a:xfrm>
        </p:spPr>
        <p:txBody>
          <a:bodyPr rtlCol="0">
            <a:normAutofit fontScale="90000"/>
          </a:bodyPr>
          <a:lstStyle/>
          <a:p>
            <a:pPr algn="l" fontAlgn="auto">
              <a:spcAft>
                <a:spcPts val="0"/>
              </a:spcAft>
              <a:defRPr/>
            </a:pPr>
            <a:r>
              <a:rPr lang="en-US" altLang="ja-JP" sz="4000" b="1" dirty="0">
                <a:solidFill>
                  <a:schemeClr val="tx2"/>
                </a:solidFill>
                <a:latin typeface="+mj-ea"/>
                <a:cs typeface="ヒラギノ丸ゴ ProN W4" charset="0"/>
              </a:rPr>
              <a:t/>
            </a:r>
            <a:br>
              <a:rPr lang="en-US" altLang="ja-JP" sz="4000" b="1" dirty="0">
                <a:solidFill>
                  <a:schemeClr val="tx2"/>
                </a:solidFill>
                <a:latin typeface="+mj-ea"/>
                <a:cs typeface="ヒラギノ丸ゴ ProN W4" charset="0"/>
              </a:rPr>
            </a:br>
            <a:r>
              <a:rPr lang="ja-JP" altLang="en-US" sz="6000" b="1" dirty="0" smtClean="0">
                <a:solidFill>
                  <a:schemeClr val="tx2"/>
                </a:solidFill>
                <a:latin typeface="+mj-ea"/>
                <a:cs typeface="ヒラギノ丸ゴ ProN W4" charset="0"/>
              </a:rPr>
              <a:t>６つ</a:t>
            </a:r>
            <a:r>
              <a:rPr lang="ja-JP" altLang="en-US" sz="6000" b="1" dirty="0">
                <a:solidFill>
                  <a:schemeClr val="tx2"/>
                </a:solidFill>
                <a:latin typeface="+mj-ea"/>
                <a:cs typeface="ヒラギノ丸ゴ ProN W4" charset="0"/>
              </a:rPr>
              <a:t>の重点分野</a:t>
            </a:r>
          </a:p>
        </p:txBody>
      </p:sp>
      <p:pic>
        <p:nvPicPr>
          <p:cNvPr id="109571" name="Picture 4" descr="Peace-purple"/>
          <p:cNvPicPr>
            <a:picLocks noChangeAspect="1" noChangeArrowheads="1"/>
          </p:cNvPicPr>
          <p:nvPr/>
        </p:nvPicPr>
        <p:blipFill>
          <a:blip r:embed="rId3"/>
          <a:srcRect/>
          <a:stretch>
            <a:fillRect/>
          </a:stretch>
        </p:blipFill>
        <p:spPr bwMode="auto">
          <a:xfrm>
            <a:off x="1042988" y="2065338"/>
            <a:ext cx="642937" cy="642937"/>
          </a:xfrm>
          <a:prstGeom prst="rect">
            <a:avLst/>
          </a:prstGeom>
          <a:noFill/>
          <a:ln w="9525">
            <a:noFill/>
            <a:miter lim="800000"/>
            <a:headEnd/>
            <a:tailEnd/>
          </a:ln>
        </p:spPr>
      </p:pic>
      <p:pic>
        <p:nvPicPr>
          <p:cNvPr id="109572" name="Picture 5" descr="Disease-green"/>
          <p:cNvPicPr>
            <a:picLocks noChangeAspect="1" noChangeArrowheads="1"/>
          </p:cNvPicPr>
          <p:nvPr/>
        </p:nvPicPr>
        <p:blipFill>
          <a:blip r:embed="rId4"/>
          <a:srcRect/>
          <a:stretch>
            <a:fillRect/>
          </a:stretch>
        </p:blipFill>
        <p:spPr bwMode="auto">
          <a:xfrm>
            <a:off x="1042988" y="2788163"/>
            <a:ext cx="615950" cy="615950"/>
          </a:xfrm>
          <a:prstGeom prst="rect">
            <a:avLst/>
          </a:prstGeom>
          <a:noFill/>
          <a:ln w="9525">
            <a:noFill/>
            <a:miter lim="800000"/>
            <a:headEnd/>
            <a:tailEnd/>
          </a:ln>
        </p:spPr>
      </p:pic>
      <p:pic>
        <p:nvPicPr>
          <p:cNvPr id="109573" name="Picture 6" descr="Water-blue"/>
          <p:cNvPicPr>
            <a:picLocks noChangeAspect="1" noChangeArrowheads="1"/>
          </p:cNvPicPr>
          <p:nvPr/>
        </p:nvPicPr>
        <p:blipFill>
          <a:blip r:embed="rId5"/>
          <a:srcRect/>
          <a:stretch>
            <a:fillRect/>
          </a:stretch>
        </p:blipFill>
        <p:spPr bwMode="auto">
          <a:xfrm>
            <a:off x="1056481" y="3501008"/>
            <a:ext cx="615950" cy="617537"/>
          </a:xfrm>
          <a:prstGeom prst="rect">
            <a:avLst/>
          </a:prstGeom>
          <a:noFill/>
          <a:ln w="9525">
            <a:noFill/>
            <a:miter lim="800000"/>
            <a:headEnd/>
            <a:tailEnd/>
          </a:ln>
        </p:spPr>
      </p:pic>
      <p:pic>
        <p:nvPicPr>
          <p:cNvPr id="109574" name="Picture 7" descr="Maternal-pink"/>
          <p:cNvPicPr>
            <a:picLocks noChangeAspect="1" noChangeArrowheads="1"/>
          </p:cNvPicPr>
          <p:nvPr/>
        </p:nvPicPr>
        <p:blipFill>
          <a:blip r:embed="rId6"/>
          <a:srcRect/>
          <a:stretch>
            <a:fillRect/>
          </a:stretch>
        </p:blipFill>
        <p:spPr bwMode="auto">
          <a:xfrm>
            <a:off x="1056481" y="4221088"/>
            <a:ext cx="615950" cy="615950"/>
          </a:xfrm>
          <a:prstGeom prst="rect">
            <a:avLst/>
          </a:prstGeom>
          <a:noFill/>
          <a:ln w="9525">
            <a:noFill/>
            <a:miter lim="800000"/>
            <a:headEnd/>
            <a:tailEnd/>
          </a:ln>
        </p:spPr>
      </p:pic>
      <p:pic>
        <p:nvPicPr>
          <p:cNvPr id="109575" name="Picture 8" descr="Literacy-orange"/>
          <p:cNvPicPr>
            <a:picLocks noChangeAspect="1" noChangeArrowheads="1"/>
          </p:cNvPicPr>
          <p:nvPr/>
        </p:nvPicPr>
        <p:blipFill>
          <a:blip r:embed="rId7"/>
          <a:srcRect/>
          <a:stretch>
            <a:fillRect/>
          </a:stretch>
        </p:blipFill>
        <p:spPr bwMode="auto">
          <a:xfrm>
            <a:off x="1056481" y="4941168"/>
            <a:ext cx="615950" cy="615950"/>
          </a:xfrm>
          <a:prstGeom prst="rect">
            <a:avLst/>
          </a:prstGeom>
          <a:noFill/>
          <a:ln w="9525">
            <a:noFill/>
            <a:miter lim="800000"/>
            <a:headEnd/>
            <a:tailEnd/>
          </a:ln>
        </p:spPr>
      </p:pic>
      <p:pic>
        <p:nvPicPr>
          <p:cNvPr id="109576" name="Picture 9" descr="Economic-yellow"/>
          <p:cNvPicPr>
            <a:picLocks noChangeAspect="1" noChangeArrowheads="1"/>
          </p:cNvPicPr>
          <p:nvPr/>
        </p:nvPicPr>
        <p:blipFill>
          <a:blip r:embed="rId8"/>
          <a:srcRect/>
          <a:stretch>
            <a:fillRect/>
          </a:stretch>
        </p:blipFill>
        <p:spPr bwMode="auto">
          <a:xfrm>
            <a:off x="1063381" y="5606268"/>
            <a:ext cx="584200" cy="584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241">
                                            <p:txEl>
                                              <p:pRg st="0" end="0"/>
                                            </p:txEl>
                                          </p:spTgt>
                                        </p:tgtEl>
                                        <p:attrNameLst>
                                          <p:attrName>style.visibility</p:attrName>
                                        </p:attrNameLst>
                                      </p:cBhvr>
                                      <p:to>
                                        <p:strVal val="visible"/>
                                      </p:to>
                                    </p:set>
                                    <p:anim calcmode="lin" valueType="num">
                                      <p:cBhvr>
                                        <p:cTn id="7" dur="500" fill="hold"/>
                                        <p:tgtEl>
                                          <p:spTgt spid="1024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4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24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4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4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0241">
                                            <p:txEl>
                                              <p:pRg st="1" end="1"/>
                                            </p:txEl>
                                          </p:spTgt>
                                        </p:tgtEl>
                                        <p:attrNameLst>
                                          <p:attrName>style.visibility</p:attrName>
                                        </p:attrNameLst>
                                      </p:cBhvr>
                                      <p:to>
                                        <p:strVal val="visible"/>
                                      </p:to>
                                    </p:set>
                                    <p:anim calcmode="lin" valueType="num">
                                      <p:cBhvr>
                                        <p:cTn id="16" dur="500" fill="hold"/>
                                        <p:tgtEl>
                                          <p:spTgt spid="10241">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0241">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0241">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0241">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024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0241">
                                            <p:txEl>
                                              <p:pRg st="2" end="2"/>
                                            </p:txEl>
                                          </p:spTgt>
                                        </p:tgtEl>
                                        <p:attrNameLst>
                                          <p:attrName>style.visibility</p:attrName>
                                        </p:attrNameLst>
                                      </p:cBhvr>
                                      <p:to>
                                        <p:strVal val="visible"/>
                                      </p:to>
                                    </p:set>
                                    <p:anim calcmode="lin" valueType="num">
                                      <p:cBhvr>
                                        <p:cTn id="25" dur="500" fill="hold"/>
                                        <p:tgtEl>
                                          <p:spTgt spid="10241">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0241">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10241">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0241">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024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0241">
                                            <p:txEl>
                                              <p:pRg st="3" end="3"/>
                                            </p:txEl>
                                          </p:spTgt>
                                        </p:tgtEl>
                                        <p:attrNameLst>
                                          <p:attrName>style.visibility</p:attrName>
                                        </p:attrNameLst>
                                      </p:cBhvr>
                                      <p:to>
                                        <p:strVal val="visible"/>
                                      </p:to>
                                    </p:set>
                                    <p:anim calcmode="lin" valueType="num">
                                      <p:cBhvr>
                                        <p:cTn id="34" dur="500" fill="hold"/>
                                        <p:tgtEl>
                                          <p:spTgt spid="10241">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0241">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10241">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0241">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0241">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0241">
                                            <p:txEl>
                                              <p:pRg st="4" end="4"/>
                                            </p:txEl>
                                          </p:spTgt>
                                        </p:tgtEl>
                                        <p:attrNameLst>
                                          <p:attrName>style.visibility</p:attrName>
                                        </p:attrNameLst>
                                      </p:cBhvr>
                                      <p:to>
                                        <p:strVal val="visible"/>
                                      </p:to>
                                    </p:set>
                                    <p:anim calcmode="lin" valueType="num">
                                      <p:cBhvr>
                                        <p:cTn id="43" dur="500" fill="hold"/>
                                        <p:tgtEl>
                                          <p:spTgt spid="10241">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0241">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10241">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0241">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024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0241">
                                            <p:txEl>
                                              <p:pRg st="5" end="5"/>
                                            </p:txEl>
                                          </p:spTgt>
                                        </p:tgtEl>
                                        <p:attrNameLst>
                                          <p:attrName>style.visibility</p:attrName>
                                        </p:attrNameLst>
                                      </p:cBhvr>
                                      <p:to>
                                        <p:strVal val="visible"/>
                                      </p:to>
                                    </p:set>
                                    <p:anim calcmode="lin" valueType="num">
                                      <p:cBhvr>
                                        <p:cTn id="52" dur="500" fill="hold"/>
                                        <p:tgtEl>
                                          <p:spTgt spid="10241">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0241">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10241">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0241">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0241">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10241">
                                            <p:txEl>
                                              <p:pRg st="7" end="7"/>
                                            </p:txEl>
                                          </p:spTgt>
                                        </p:tgtEl>
                                        <p:attrNameLst>
                                          <p:attrName>style.visibility</p:attrName>
                                        </p:attrNameLst>
                                      </p:cBhvr>
                                      <p:to>
                                        <p:strVal val="visible"/>
                                      </p:to>
                                    </p:set>
                                    <p:anim calcmode="lin" valueType="num">
                                      <p:cBhvr>
                                        <p:cTn id="61" dur="500" fill="hold"/>
                                        <p:tgtEl>
                                          <p:spTgt spid="10241">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0241">
                                            <p:txEl>
                                              <p:pRg st="7" end="7"/>
                                            </p:txEl>
                                          </p:spTgt>
                                        </p:tgtEl>
                                        <p:attrNameLst>
                                          <p:attrName>ppt_y</p:attrName>
                                        </p:attrNameLst>
                                      </p:cBhvr>
                                      <p:tavLst>
                                        <p:tav tm="0">
                                          <p:val>
                                            <p:strVal val="#ppt_y"/>
                                          </p:val>
                                        </p:tav>
                                        <p:tav tm="100000">
                                          <p:val>
                                            <p:strVal val="#ppt_y"/>
                                          </p:val>
                                        </p:tav>
                                      </p:tavLst>
                                    </p:anim>
                                    <p:anim calcmode="lin" valueType="num">
                                      <p:cBhvr>
                                        <p:cTn id="63" dur="500" fill="hold"/>
                                        <p:tgtEl>
                                          <p:spTgt spid="10241">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0241">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0241">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10241">
                                            <p:txEl>
                                              <p:pRg st="8" end="8"/>
                                            </p:txEl>
                                          </p:spTgt>
                                        </p:tgtEl>
                                        <p:attrNameLst>
                                          <p:attrName>style.visibility</p:attrName>
                                        </p:attrNameLst>
                                      </p:cBhvr>
                                      <p:to>
                                        <p:strVal val="visible"/>
                                      </p:to>
                                    </p:set>
                                    <p:anim calcmode="lin" valueType="num">
                                      <p:cBhvr>
                                        <p:cTn id="70" dur="500" fill="hold"/>
                                        <p:tgtEl>
                                          <p:spTgt spid="10241">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0241">
                                            <p:txEl>
                                              <p:pRg st="8" end="8"/>
                                            </p:txEl>
                                          </p:spTgt>
                                        </p:tgtEl>
                                        <p:attrNameLst>
                                          <p:attrName>ppt_y</p:attrName>
                                        </p:attrNameLst>
                                      </p:cBhvr>
                                      <p:tavLst>
                                        <p:tav tm="0">
                                          <p:val>
                                            <p:strVal val="#ppt_y"/>
                                          </p:val>
                                        </p:tav>
                                        <p:tav tm="100000">
                                          <p:val>
                                            <p:strVal val="#ppt_y"/>
                                          </p:val>
                                        </p:tav>
                                      </p:tavLst>
                                    </p:anim>
                                    <p:anim calcmode="lin" valueType="num">
                                      <p:cBhvr>
                                        <p:cTn id="72" dur="500" fill="hold"/>
                                        <p:tgtEl>
                                          <p:spTgt spid="10241">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0241">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0241">
                                            <p:txEl>
                                              <p:pRg st="8" end="8"/>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10241">
                                            <p:txEl>
                                              <p:pRg st="9" end="9"/>
                                            </p:txEl>
                                          </p:spTgt>
                                        </p:tgtEl>
                                        <p:attrNameLst>
                                          <p:attrName>style.visibility</p:attrName>
                                        </p:attrNameLst>
                                      </p:cBhvr>
                                      <p:to>
                                        <p:strVal val="visible"/>
                                      </p:to>
                                    </p:set>
                                    <p:anim calcmode="lin" valueType="num">
                                      <p:cBhvr>
                                        <p:cTn id="79" dur="500" fill="hold"/>
                                        <p:tgtEl>
                                          <p:spTgt spid="10241">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80" dur="500" fill="hold"/>
                                        <p:tgtEl>
                                          <p:spTgt spid="10241">
                                            <p:txEl>
                                              <p:pRg st="9" end="9"/>
                                            </p:txEl>
                                          </p:spTgt>
                                        </p:tgtEl>
                                        <p:attrNameLst>
                                          <p:attrName>ppt_y</p:attrName>
                                        </p:attrNameLst>
                                      </p:cBhvr>
                                      <p:tavLst>
                                        <p:tav tm="0">
                                          <p:val>
                                            <p:strVal val="#ppt_y"/>
                                          </p:val>
                                        </p:tav>
                                        <p:tav tm="100000">
                                          <p:val>
                                            <p:strVal val="#ppt_y"/>
                                          </p:val>
                                        </p:tav>
                                      </p:tavLst>
                                    </p:anim>
                                    <p:anim calcmode="lin" valueType="num">
                                      <p:cBhvr>
                                        <p:cTn id="81" dur="500" fill="hold"/>
                                        <p:tgtEl>
                                          <p:spTgt spid="10241">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2" dur="500" fill="hold"/>
                                        <p:tgtEl>
                                          <p:spTgt spid="10241">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3" dur="500" tmFilter="0,0; .5, 1; 1, 1"/>
                                        <p:tgtEl>
                                          <p:spTgt spid="10241">
                                            <p:txEl>
                                              <p:pRg st="9" end="9"/>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10241">
                                            <p:txEl>
                                              <p:pRg st="10" end="10"/>
                                            </p:txEl>
                                          </p:spTgt>
                                        </p:tgtEl>
                                        <p:attrNameLst>
                                          <p:attrName>style.visibility</p:attrName>
                                        </p:attrNameLst>
                                      </p:cBhvr>
                                      <p:to>
                                        <p:strVal val="visible"/>
                                      </p:to>
                                    </p:set>
                                    <p:anim calcmode="lin" valueType="num">
                                      <p:cBhvr>
                                        <p:cTn id="88" dur="500" fill="hold"/>
                                        <p:tgtEl>
                                          <p:spTgt spid="10241">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10241">
                                            <p:txEl>
                                              <p:pRg st="10" end="10"/>
                                            </p:txEl>
                                          </p:spTgt>
                                        </p:tgtEl>
                                        <p:attrNameLst>
                                          <p:attrName>ppt_y</p:attrName>
                                        </p:attrNameLst>
                                      </p:cBhvr>
                                      <p:tavLst>
                                        <p:tav tm="0">
                                          <p:val>
                                            <p:strVal val="#ppt_y"/>
                                          </p:val>
                                        </p:tav>
                                        <p:tav tm="100000">
                                          <p:val>
                                            <p:strVal val="#ppt_y"/>
                                          </p:val>
                                        </p:tav>
                                      </p:tavLst>
                                    </p:anim>
                                    <p:anim calcmode="lin" valueType="num">
                                      <p:cBhvr>
                                        <p:cTn id="90" dur="500" fill="hold"/>
                                        <p:tgtEl>
                                          <p:spTgt spid="10241">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10241">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1024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548680"/>
            <a:ext cx="7772400" cy="1152128"/>
          </a:xfrm>
        </p:spPr>
        <p:txBody>
          <a:bodyPr/>
          <a:lstStyle/>
          <a:p>
            <a:r>
              <a:rPr lang="ja-JP" altLang="en-US" b="1" dirty="0" smtClean="0">
                <a:solidFill>
                  <a:schemeClr val="tx2"/>
                </a:solidFill>
              </a:rPr>
              <a:t>　　平和</a:t>
            </a:r>
            <a:r>
              <a:rPr lang="ja-JP" altLang="en-US" b="1" dirty="0">
                <a:solidFill>
                  <a:schemeClr val="tx2"/>
                </a:solidFill>
              </a:rPr>
              <a:t>と紛争予防</a:t>
            </a:r>
            <a:r>
              <a:rPr lang="en-US" altLang="ja-JP" b="1" dirty="0">
                <a:solidFill>
                  <a:schemeClr val="tx2"/>
                </a:solidFill>
              </a:rPr>
              <a:t>/</a:t>
            </a:r>
            <a:r>
              <a:rPr lang="ja-JP" altLang="en-US" b="1" dirty="0">
                <a:solidFill>
                  <a:schemeClr val="tx2"/>
                </a:solidFill>
              </a:rPr>
              <a:t>紛争解決</a:t>
            </a:r>
            <a:endParaRPr kumimoji="1" lang="ja-JP" altLang="en-US" b="1" dirty="0">
              <a:solidFill>
                <a:schemeClr val="tx2"/>
              </a:solidFill>
            </a:endParaRPr>
          </a:p>
        </p:txBody>
      </p:sp>
      <p:sp>
        <p:nvSpPr>
          <p:cNvPr id="3" name="サブタイトル 2"/>
          <p:cNvSpPr>
            <a:spLocks noGrp="1"/>
          </p:cNvSpPr>
          <p:nvPr>
            <p:ph type="subTitle" idx="1"/>
          </p:nvPr>
        </p:nvSpPr>
        <p:spPr>
          <a:xfrm>
            <a:off x="1115616" y="1916832"/>
            <a:ext cx="7560840" cy="4032448"/>
          </a:xfrm>
        </p:spPr>
        <p:txBody>
          <a:bodyPr>
            <a:normAutofit fontScale="92500"/>
          </a:bodyPr>
          <a:lstStyle/>
          <a:p>
            <a:pPr algn="l"/>
            <a:r>
              <a:rPr lang="ja-JP" altLang="en-US" b="1" dirty="0" smtClean="0"/>
              <a:t>・</a:t>
            </a:r>
            <a:r>
              <a:rPr lang="ja-JP" altLang="en-US" b="1" dirty="0" smtClean="0">
                <a:solidFill>
                  <a:schemeClr val="tx2"/>
                </a:solidFill>
              </a:rPr>
              <a:t>紛争予防と仲裁に関する、リーダー（リー　　</a:t>
            </a:r>
            <a:endParaRPr lang="en-US" altLang="ja-JP" b="1" dirty="0" smtClean="0">
              <a:solidFill>
                <a:schemeClr val="tx2"/>
              </a:solidFill>
            </a:endParaRPr>
          </a:p>
          <a:p>
            <a:pPr algn="l"/>
            <a:r>
              <a:rPr lang="ja-JP" altLang="en-US" b="1" dirty="0" smtClean="0">
                <a:solidFill>
                  <a:schemeClr val="tx2"/>
                </a:solidFill>
              </a:rPr>
              <a:t>　ダーとして嘱望される若者を含む）の研修 。  </a:t>
            </a:r>
          </a:p>
          <a:p>
            <a:pPr algn="l"/>
            <a:r>
              <a:rPr lang="ja-JP" altLang="en-US" b="1" dirty="0" smtClean="0">
                <a:solidFill>
                  <a:schemeClr val="tx2"/>
                </a:solidFill>
              </a:rPr>
              <a:t>・紛争地域における平和構築の支援。   </a:t>
            </a:r>
          </a:p>
          <a:p>
            <a:pPr algn="l"/>
            <a:r>
              <a:rPr lang="ja-JP" altLang="en-US" b="1" dirty="0" smtClean="0">
                <a:solidFill>
                  <a:schemeClr val="tx2"/>
                </a:solidFill>
              </a:rPr>
              <a:t>・平和と紛争予防／紛争解決に関連した仕事</a:t>
            </a:r>
            <a:endParaRPr lang="en-US" altLang="ja-JP" b="1" dirty="0" smtClean="0">
              <a:solidFill>
                <a:schemeClr val="tx2"/>
              </a:solidFill>
            </a:endParaRPr>
          </a:p>
          <a:p>
            <a:pPr algn="l"/>
            <a:r>
              <a:rPr lang="ja-JP" altLang="en-US" b="1" dirty="0" smtClean="0">
                <a:solidFill>
                  <a:schemeClr val="tx2"/>
                </a:solidFill>
              </a:rPr>
              <a:t>　で活躍していくことを目指す専門職業人の</a:t>
            </a:r>
            <a:endParaRPr lang="en-US" altLang="ja-JP" b="1" dirty="0" smtClean="0">
              <a:solidFill>
                <a:schemeClr val="tx2"/>
              </a:solidFill>
            </a:endParaRPr>
          </a:p>
          <a:p>
            <a:pPr algn="l"/>
            <a:r>
              <a:rPr lang="ja-JP" altLang="en-US" b="1" dirty="0">
                <a:solidFill>
                  <a:schemeClr val="tx2"/>
                </a:solidFill>
              </a:rPr>
              <a:t>　</a:t>
            </a:r>
            <a:r>
              <a:rPr lang="ja-JP" altLang="en-US" b="1" dirty="0" smtClean="0">
                <a:solidFill>
                  <a:schemeClr val="tx2"/>
                </a:solidFill>
              </a:rPr>
              <a:t>ための奨学金支援。 </a:t>
            </a:r>
          </a:p>
          <a:p>
            <a:endParaRPr kumimoji="1" lang="ja-JP" altLang="en-US" dirty="0"/>
          </a:p>
        </p:txBody>
      </p:sp>
      <p:pic>
        <p:nvPicPr>
          <p:cNvPr id="4" name="Picture 4" descr="Peace-purple"/>
          <p:cNvPicPr>
            <a:picLocks noChangeAspect="1" noChangeArrowheads="1"/>
          </p:cNvPicPr>
          <p:nvPr/>
        </p:nvPicPr>
        <p:blipFill>
          <a:blip r:embed="rId2"/>
          <a:srcRect/>
          <a:stretch>
            <a:fillRect/>
          </a:stretch>
        </p:blipFill>
        <p:spPr bwMode="auto">
          <a:xfrm>
            <a:off x="827581" y="620688"/>
            <a:ext cx="642937" cy="642937"/>
          </a:xfrm>
          <a:prstGeom prst="rect">
            <a:avLst/>
          </a:prstGeom>
          <a:noFill/>
          <a:ln w="9525">
            <a:noFill/>
            <a:miter lim="800000"/>
            <a:headEnd/>
            <a:tailEnd/>
          </a:ln>
        </p:spPr>
      </p:pic>
      <p:sp>
        <p:nvSpPr>
          <p:cNvPr id="5" name="スライド番号プレースホルダー 4"/>
          <p:cNvSpPr>
            <a:spLocks noGrp="1"/>
          </p:cNvSpPr>
          <p:nvPr>
            <p:ph type="sldNum" sz="quarter" idx="12"/>
          </p:nvPr>
        </p:nvSpPr>
        <p:spPr/>
        <p:txBody>
          <a:bodyPr/>
          <a:lstStyle/>
          <a:p>
            <a:pPr>
              <a:defRPr/>
            </a:pPr>
            <a:fld id="{92A51F23-E964-674F-904A-874E708AEECA}" type="slidenum">
              <a:rPr kumimoji="0" lang="ja-JP" altLang="en-US" sz="2400" smtClean="0">
                <a:solidFill>
                  <a:srgbClr val="958D85"/>
                </a:solidFill>
                <a:latin typeface="Arial" pitchFamily="34" charset="0"/>
                <a:ea typeface="ＭＳ Ｐゴシック"/>
              </a:rPr>
              <a:pPr>
                <a:defRPr/>
              </a:pPr>
              <a:t>128</a:t>
            </a:fld>
            <a:endParaRPr kumimoji="0" lang="ja-JP" altLang="en-US" sz="2400">
              <a:solidFill>
                <a:srgbClr val="958D85"/>
              </a:solidFill>
              <a:latin typeface="Arial" pitchFamily="34" charset="0"/>
              <a:ea typeface="ＭＳ Ｐゴシック"/>
            </a:endParaRPr>
          </a:p>
        </p:txBody>
      </p:sp>
    </p:spTree>
    <p:extLst>
      <p:ext uri="{BB962C8B-B14F-4D97-AF65-F5344CB8AC3E}">
        <p14:creationId xmlns:p14="http://schemas.microsoft.com/office/powerpoint/2010/main" val="17187405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6995120" cy="1143000"/>
          </a:xfrm>
        </p:spPr>
        <p:txBody>
          <a:bodyPr/>
          <a:lstStyle/>
          <a:p>
            <a:r>
              <a:rPr lang="ja-JP" altLang="en-US" b="1" dirty="0" smtClean="0">
                <a:solidFill>
                  <a:schemeClr val="tx2"/>
                </a:solidFill>
              </a:rPr>
              <a:t>疾病予防と治療</a:t>
            </a:r>
            <a:endParaRPr kumimoji="1" lang="ja-JP" altLang="en-US" b="1" dirty="0">
              <a:solidFill>
                <a:schemeClr val="tx2"/>
              </a:solidFill>
            </a:endParaRPr>
          </a:p>
        </p:txBody>
      </p:sp>
      <p:sp>
        <p:nvSpPr>
          <p:cNvPr id="3" name="コンテンツ プレースホルダー 2"/>
          <p:cNvSpPr>
            <a:spLocks noGrp="1"/>
          </p:cNvSpPr>
          <p:nvPr>
            <p:ph idx="1"/>
          </p:nvPr>
        </p:nvSpPr>
        <p:spPr>
          <a:xfrm>
            <a:off x="457200" y="1412776"/>
            <a:ext cx="8229600" cy="4713387"/>
          </a:xfrm>
        </p:spPr>
        <p:txBody>
          <a:bodyPr>
            <a:normAutofit fontScale="85000" lnSpcReduction="20000"/>
          </a:bodyPr>
          <a:lstStyle/>
          <a:p>
            <a:r>
              <a:rPr lang="ja-JP" altLang="en-US" b="1" dirty="0" smtClean="0">
                <a:solidFill>
                  <a:schemeClr val="tx2"/>
                </a:solidFill>
              </a:rPr>
              <a:t>地元の医療従事者の能力向上。 </a:t>
            </a:r>
          </a:p>
          <a:p>
            <a:r>
              <a:rPr lang="ja-JP" altLang="en-US" b="1" dirty="0" smtClean="0">
                <a:solidFill>
                  <a:schemeClr val="tx2"/>
                </a:solidFill>
              </a:rPr>
              <a:t>伝染病の伝播を食い止め、非伝染病の発生と</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それによる合併症を減らすための、疾病予防</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プログラムの推進。 </a:t>
            </a:r>
          </a:p>
          <a:p>
            <a:r>
              <a:rPr lang="ja-JP" altLang="en-US" b="1" dirty="0" smtClean="0">
                <a:solidFill>
                  <a:schemeClr val="tx2"/>
                </a:solidFill>
              </a:rPr>
              <a:t>地域社会の医療インフラの改善。 </a:t>
            </a:r>
          </a:p>
          <a:p>
            <a:r>
              <a:rPr lang="ja-JP" altLang="en-US" b="1" dirty="0" smtClean="0">
                <a:solidFill>
                  <a:schemeClr val="tx2"/>
                </a:solidFill>
              </a:rPr>
              <a:t>主な疾病の蔓延を防止するための、地域社会の</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人々の教育と動員。 </a:t>
            </a:r>
          </a:p>
          <a:p>
            <a:r>
              <a:rPr lang="ja-JP" altLang="en-US" b="1" dirty="0" smtClean="0">
                <a:solidFill>
                  <a:schemeClr val="tx2"/>
                </a:solidFill>
              </a:rPr>
              <a:t>疾病またはけがによって引き起こされる身体障害の</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予防。 </a:t>
            </a:r>
          </a:p>
          <a:p>
            <a:r>
              <a:rPr lang="ja-JP" altLang="en-US" b="1" dirty="0" smtClean="0">
                <a:solidFill>
                  <a:schemeClr val="tx2"/>
                </a:solidFill>
              </a:rPr>
              <a:t> 疾病予防と治療に関連した仕事で活躍していくことを</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目指す専門職業人のための奨学金支援。 </a:t>
            </a:r>
          </a:p>
          <a:p>
            <a:endParaRPr kumimoji="1" lang="ja-JP" altLang="en-US" dirty="0"/>
          </a:p>
        </p:txBody>
      </p:sp>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sease-green"/>
          <p:cNvPicPr>
            <a:picLocks noChangeAspect="1" noChangeArrowheads="1"/>
          </p:cNvPicPr>
          <p:nvPr/>
        </p:nvPicPr>
        <p:blipFill>
          <a:blip r:embed="rId3"/>
          <a:srcRect/>
          <a:stretch>
            <a:fillRect/>
          </a:stretch>
        </p:blipFill>
        <p:spPr bwMode="auto">
          <a:xfrm>
            <a:off x="905895" y="534478"/>
            <a:ext cx="615950" cy="615950"/>
          </a:xfrm>
          <a:prstGeom prst="rect">
            <a:avLst/>
          </a:prstGeom>
          <a:noFill/>
          <a:ln w="9525">
            <a:noFill/>
            <a:miter lim="800000"/>
            <a:headEnd/>
            <a:tailEnd/>
          </a:ln>
        </p:spPr>
      </p:pic>
      <p:sp>
        <p:nvSpPr>
          <p:cNvPr id="4" name="スライド番号プレースホルダー 3"/>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129</a:t>
            </a:fld>
            <a:endParaRPr lang="ja-JP" altLang="en-US">
              <a:solidFill>
                <a:prstClr val="black">
                  <a:tint val="75000"/>
                </a:prstClr>
              </a:solidFill>
            </a:endParaRPr>
          </a:p>
        </p:txBody>
      </p:sp>
    </p:spTree>
    <p:extLst>
      <p:ext uri="{BB962C8B-B14F-4D97-AF65-F5344CB8AC3E}">
        <p14:creationId xmlns:p14="http://schemas.microsoft.com/office/powerpoint/2010/main" val="4161992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457200" y="274638"/>
            <a:ext cx="8229600" cy="5962650"/>
          </a:xfrm>
        </p:spPr>
        <p:txBody>
          <a:bodyPr rtlCol="0">
            <a:normAutofit fontScale="90000"/>
          </a:bodyPr>
          <a:lstStyle/>
          <a:p>
            <a:pPr algn="l" fontAlgn="auto">
              <a:spcAft>
                <a:spcPts val="0"/>
              </a:spcAft>
              <a:defRPr/>
            </a:pPr>
            <a:r>
              <a:rPr lang="ja-JP" altLang="en-US" dirty="0" smtClean="0"/>
              <a:t>　</a:t>
            </a:r>
            <a:br>
              <a:rPr lang="ja-JP" altLang="en-US" dirty="0" smtClean="0"/>
            </a:br>
            <a:r>
              <a:rPr lang="ja-JP" altLang="en-US" sz="4000" b="1" dirty="0" smtClean="0">
                <a:solidFill>
                  <a:schemeClr val="tx2"/>
                </a:solidFill>
              </a:rPr>
              <a:t>１９０６年春、この親睦だけのロータリークラブに世のため人のための発想が芽生えてました。</a:t>
            </a:r>
            <a:br>
              <a:rPr lang="ja-JP" altLang="en-US" sz="4000" b="1" dirty="0" smtClean="0">
                <a:solidFill>
                  <a:schemeClr val="tx2"/>
                </a:solidFill>
              </a:rPr>
            </a:br>
            <a:r>
              <a:rPr lang="ja-JP" altLang="en-US" sz="4000" b="1" dirty="0" smtClean="0">
                <a:solidFill>
                  <a:schemeClr val="tx2"/>
                </a:solidFill>
              </a:rPr>
              <a:t>シカゴクラブの二代目会長</a:t>
            </a:r>
            <a:r>
              <a:rPr lang="en-US" altLang="ja-JP" sz="4000" b="1" dirty="0" smtClean="0">
                <a:solidFill>
                  <a:schemeClr val="tx2"/>
                </a:solidFill>
              </a:rPr>
              <a:t>Albert White </a:t>
            </a:r>
            <a:r>
              <a:rPr lang="ja-JP" altLang="en-US" sz="4000" b="1" dirty="0" smtClean="0">
                <a:solidFill>
                  <a:schemeClr val="tx2"/>
                </a:solidFill>
              </a:rPr>
              <a:t>の年度、</a:t>
            </a:r>
            <a:r>
              <a:rPr lang="en-US" altLang="ja-JP" sz="4000" b="1" dirty="0" smtClean="0">
                <a:solidFill>
                  <a:schemeClr val="tx2"/>
                </a:solidFill>
              </a:rPr>
              <a:t>Frederic Tweed </a:t>
            </a:r>
            <a:r>
              <a:rPr lang="ja-JP" altLang="en-US" sz="4000" b="1" dirty="0" smtClean="0">
                <a:solidFill>
                  <a:schemeClr val="tx2"/>
                </a:solidFill>
              </a:rPr>
              <a:t>が</a:t>
            </a:r>
            <a:r>
              <a:rPr lang="en-US" altLang="ja-JP" sz="4000" b="1" dirty="0" smtClean="0">
                <a:solidFill>
                  <a:schemeClr val="tx2"/>
                </a:solidFill>
              </a:rPr>
              <a:t>Donald Carter</a:t>
            </a:r>
            <a:r>
              <a:rPr lang="ja-JP" altLang="en-US" sz="4000" b="1" dirty="0" smtClean="0">
                <a:solidFill>
                  <a:schemeClr val="tx2"/>
                </a:solidFill>
              </a:rPr>
              <a:t>という特許専門の弁護士にクラブへの入会を勧誘しました。</a:t>
            </a:r>
            <a:br>
              <a:rPr lang="ja-JP" altLang="en-US" sz="4000" b="1" dirty="0" smtClean="0">
                <a:solidFill>
                  <a:schemeClr val="tx2"/>
                </a:solidFill>
              </a:rPr>
            </a:br>
            <a:r>
              <a:rPr lang="en-US" altLang="ja-JP" sz="4000" b="1" dirty="0" smtClean="0">
                <a:solidFill>
                  <a:schemeClr val="tx2"/>
                </a:solidFill>
              </a:rPr>
              <a:t>Donald Carter</a:t>
            </a:r>
            <a:r>
              <a:rPr lang="ja-JP" altLang="en-US" sz="4000" b="1" dirty="0" smtClean="0">
                <a:solidFill>
                  <a:schemeClr val="tx2"/>
                </a:solidFill>
              </a:rPr>
              <a:t>は、クラブの互恵主義</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（助け合い運動）の説明を聞いてこう言ったのです。</a:t>
            </a:r>
            <a:br>
              <a:rPr lang="ja-JP" altLang="en-US" sz="4000" b="1" dirty="0" smtClean="0">
                <a:solidFill>
                  <a:schemeClr val="tx2"/>
                </a:solidFill>
              </a:rPr>
            </a:br>
            <a:endParaRPr lang="ja-JP" altLang="en-US" sz="4000" b="1" dirty="0" smtClean="0">
              <a:solidFill>
                <a:schemeClr val="tx2"/>
              </a:solidFill>
            </a:endParaRPr>
          </a:p>
        </p:txBody>
      </p:sp>
      <p:sp>
        <p:nvSpPr>
          <p:cNvPr id="25601"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E17DA8-BAE2-4F40-A2EE-86E3907100AA}" type="slidenum">
              <a:rPr lang="en-US" altLang="ja-JP">
                <a:solidFill>
                  <a:schemeClr val="tx1"/>
                </a:solidFill>
                <a:latin typeface="Arial" charset="0"/>
              </a:rPr>
              <a:pPr fontAlgn="base">
                <a:spcBef>
                  <a:spcPct val="0"/>
                </a:spcBef>
                <a:spcAft>
                  <a:spcPct val="0"/>
                </a:spcAft>
              </a:pPr>
              <a:t>13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6552728" cy="1143000"/>
          </a:xfrm>
        </p:spPr>
        <p:txBody>
          <a:bodyPr/>
          <a:lstStyle/>
          <a:p>
            <a:r>
              <a:rPr lang="ja-JP" altLang="en-US" b="1" dirty="0" smtClean="0">
                <a:solidFill>
                  <a:schemeClr val="tx2"/>
                </a:solidFill>
              </a:rPr>
              <a:t>水と衛生</a:t>
            </a:r>
            <a:endParaRPr kumimoji="1" lang="ja-JP" altLang="en-US" b="1" dirty="0">
              <a:solidFill>
                <a:schemeClr val="tx2"/>
              </a:solidFill>
            </a:endParaRPr>
          </a:p>
        </p:txBody>
      </p:sp>
      <p:sp>
        <p:nvSpPr>
          <p:cNvPr id="3" name="コンテンツ プレースホルダー 2"/>
          <p:cNvSpPr>
            <a:spLocks noGrp="1"/>
          </p:cNvSpPr>
          <p:nvPr>
            <p:ph idx="1"/>
          </p:nvPr>
        </p:nvSpPr>
        <p:spPr/>
        <p:txBody>
          <a:bodyPr>
            <a:normAutofit fontScale="85000" lnSpcReduction="10000"/>
          </a:bodyPr>
          <a:lstStyle/>
          <a:p>
            <a:r>
              <a:rPr lang="ja-JP" altLang="en-US" b="1" dirty="0" smtClean="0"/>
              <a:t>　</a:t>
            </a:r>
            <a:r>
              <a:rPr lang="ja-JP" altLang="en-US" b="1" dirty="0" smtClean="0">
                <a:solidFill>
                  <a:schemeClr val="tx2"/>
                </a:solidFill>
              </a:rPr>
              <a:t>地域社会における安全な水の公平な提供、</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衛生設備や衛生状況の改善。 </a:t>
            </a:r>
          </a:p>
          <a:p>
            <a:r>
              <a:rPr lang="ja-JP" altLang="en-US" b="1" dirty="0">
                <a:solidFill>
                  <a:schemeClr val="tx2"/>
                </a:solidFill>
              </a:rPr>
              <a:t>　</a:t>
            </a:r>
            <a:r>
              <a:rPr lang="ja-JP" altLang="en-US" b="1" dirty="0" smtClean="0">
                <a:solidFill>
                  <a:schemeClr val="tx2"/>
                </a:solidFill>
              </a:rPr>
              <a:t>持続可能な水設備と衛生設備の設置、資金調達、　</a:t>
            </a:r>
            <a:endParaRPr lang="en-US" altLang="ja-JP" b="1" dirty="0" smtClean="0">
              <a:solidFill>
                <a:schemeClr val="tx2"/>
              </a:solidFill>
            </a:endParaRPr>
          </a:p>
          <a:p>
            <a:pPr marL="0" indent="0">
              <a:buNone/>
            </a:pPr>
            <a:r>
              <a:rPr lang="ja-JP" altLang="en-US" b="1" dirty="0" smtClean="0">
                <a:solidFill>
                  <a:schemeClr val="tx2"/>
                </a:solidFill>
              </a:rPr>
              <a:t>　　　維持管理を地域社会が自ら行っていくための</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能力向上。 </a:t>
            </a:r>
          </a:p>
          <a:p>
            <a:r>
              <a:rPr lang="ja-JP" altLang="en-US" b="1" dirty="0">
                <a:solidFill>
                  <a:schemeClr val="tx2"/>
                </a:solidFill>
              </a:rPr>
              <a:t>　</a:t>
            </a:r>
            <a:r>
              <a:rPr lang="ja-JP" altLang="en-US" b="1" dirty="0" smtClean="0">
                <a:solidFill>
                  <a:schemeClr val="tx2"/>
                </a:solidFill>
              </a:rPr>
              <a:t>安全な水と衛生の重要性について、地域社会の</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人々の認識を高めるためのプログラム支援。 </a:t>
            </a:r>
          </a:p>
          <a:p>
            <a:r>
              <a:rPr lang="ja-JP" altLang="en-US" b="1" dirty="0">
                <a:solidFill>
                  <a:schemeClr val="tx2"/>
                </a:solidFill>
              </a:rPr>
              <a:t>　</a:t>
            </a:r>
            <a:r>
              <a:rPr lang="ja-JP" altLang="en-US" b="1" dirty="0" smtClean="0">
                <a:solidFill>
                  <a:schemeClr val="tx2"/>
                </a:solidFill>
              </a:rPr>
              <a:t>水と衛生に関連した仕事で活躍していくことを</a:t>
            </a:r>
            <a:endParaRPr lang="en-US" altLang="ja-JP" b="1" dirty="0" smtClean="0">
              <a:solidFill>
                <a:schemeClr val="tx2"/>
              </a:solidFill>
            </a:endParaRPr>
          </a:p>
          <a:p>
            <a:pPr marL="0" indent="0">
              <a:buNone/>
            </a:pPr>
            <a:r>
              <a:rPr lang="ja-JP" altLang="en-US" b="1" dirty="0">
                <a:solidFill>
                  <a:schemeClr val="tx2"/>
                </a:solidFill>
              </a:rPr>
              <a:t>　</a:t>
            </a:r>
            <a:r>
              <a:rPr lang="ja-JP" altLang="en-US" b="1" dirty="0" smtClean="0">
                <a:solidFill>
                  <a:schemeClr val="tx2"/>
                </a:solidFill>
              </a:rPr>
              <a:t>　　目指す専門職業人のための奨学金支援。 </a:t>
            </a:r>
          </a:p>
          <a:p>
            <a:endParaRPr kumimoji="1" lang="ja-JP" altLang="en-US" dirty="0"/>
          </a:p>
        </p:txBody>
      </p:sp>
      <p:pic>
        <p:nvPicPr>
          <p:cNvPr id="4"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Water-blue"/>
          <p:cNvPicPr>
            <a:picLocks noChangeAspect="1" noChangeArrowheads="1"/>
          </p:cNvPicPr>
          <p:nvPr/>
        </p:nvPicPr>
        <p:blipFill>
          <a:blip r:embed="rId3"/>
          <a:srcRect/>
          <a:stretch>
            <a:fillRect/>
          </a:stretch>
        </p:blipFill>
        <p:spPr bwMode="auto">
          <a:xfrm>
            <a:off x="1197711" y="548679"/>
            <a:ext cx="615950" cy="617537"/>
          </a:xfrm>
          <a:prstGeom prst="rect">
            <a:avLst/>
          </a:prstGeom>
          <a:noFill/>
          <a:ln w="9525">
            <a:noFill/>
            <a:miter lim="800000"/>
            <a:headEnd/>
            <a:tailEnd/>
          </a:ln>
        </p:spPr>
      </p:pic>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130</a:t>
            </a:fld>
            <a:endParaRPr lang="ja-JP" altLang="en-US">
              <a:solidFill>
                <a:prstClr val="black">
                  <a:tint val="75000"/>
                </a:prstClr>
              </a:solidFill>
            </a:endParaRPr>
          </a:p>
        </p:txBody>
      </p:sp>
    </p:spTree>
    <p:extLst>
      <p:ext uri="{BB962C8B-B14F-4D97-AF65-F5344CB8AC3E}">
        <p14:creationId xmlns:p14="http://schemas.microsoft.com/office/powerpoint/2010/main" val="24828091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88640"/>
            <a:ext cx="6478488" cy="1296144"/>
          </a:xfrm>
        </p:spPr>
        <p:txBody>
          <a:bodyPr/>
          <a:lstStyle/>
          <a:p>
            <a:r>
              <a:rPr lang="ja-JP" altLang="en-US" b="1" dirty="0" smtClean="0">
                <a:solidFill>
                  <a:schemeClr val="tx2"/>
                </a:solidFill>
              </a:rPr>
              <a:t>母子の健康</a:t>
            </a:r>
            <a:endParaRPr kumimoji="1" lang="ja-JP" altLang="en-US" b="1" dirty="0">
              <a:solidFill>
                <a:schemeClr val="tx2"/>
              </a:solidFill>
            </a:endParaRPr>
          </a:p>
        </p:txBody>
      </p:sp>
      <p:sp>
        <p:nvSpPr>
          <p:cNvPr id="3" name="サブタイトル 2"/>
          <p:cNvSpPr>
            <a:spLocks noGrp="1"/>
          </p:cNvSpPr>
          <p:nvPr>
            <p:ph type="subTitle" idx="1"/>
          </p:nvPr>
        </p:nvSpPr>
        <p:spPr>
          <a:xfrm>
            <a:off x="1043608" y="1340768"/>
            <a:ext cx="7200800" cy="4392488"/>
          </a:xfrm>
        </p:spPr>
        <p:txBody>
          <a:bodyPr>
            <a:normAutofit fontScale="85000" lnSpcReduction="10000"/>
          </a:bodyPr>
          <a:lstStyle/>
          <a:p>
            <a:pPr algn="l">
              <a:defRPr/>
            </a:pPr>
            <a:r>
              <a:rPr lang="ja-JP" altLang="en-US" b="1" dirty="0" smtClean="0">
                <a:solidFill>
                  <a:schemeClr val="tx1"/>
                </a:solidFill>
              </a:rPr>
              <a:t>・</a:t>
            </a:r>
            <a:r>
              <a:rPr lang="en-US" altLang="ja-JP" b="1" dirty="0" smtClean="0">
                <a:solidFill>
                  <a:schemeClr val="tx2"/>
                </a:solidFill>
              </a:rPr>
              <a:t>5</a:t>
            </a:r>
            <a:r>
              <a:rPr lang="ja-JP" altLang="en-US" b="1" dirty="0">
                <a:solidFill>
                  <a:schemeClr val="tx2"/>
                </a:solidFill>
              </a:rPr>
              <a:t>歳未満の幼児の死亡率と罹患率の削減。 </a:t>
            </a:r>
          </a:p>
          <a:p>
            <a:pPr algn="l">
              <a:defRPr/>
            </a:pPr>
            <a:r>
              <a:rPr lang="ja-JP" altLang="en-US" b="1" dirty="0" smtClean="0">
                <a:solidFill>
                  <a:schemeClr val="tx2"/>
                </a:solidFill>
              </a:rPr>
              <a:t>・妊婦</a:t>
            </a:r>
            <a:r>
              <a:rPr lang="ja-JP" altLang="en-US" b="1" dirty="0">
                <a:solidFill>
                  <a:schemeClr val="tx2"/>
                </a:solidFill>
              </a:rPr>
              <a:t>の死亡率と罹患率の削減。 </a:t>
            </a:r>
          </a:p>
          <a:p>
            <a:pPr algn="l">
              <a:defRPr/>
            </a:pPr>
            <a:r>
              <a:rPr lang="ja-JP" altLang="en-US" b="1" dirty="0">
                <a:solidFill>
                  <a:schemeClr val="tx2"/>
                </a:solidFill>
              </a:rPr>
              <a:t>・より多くの母子に対する基本的な医療</a:t>
            </a:r>
            <a:r>
              <a:rPr lang="ja-JP" altLang="en-US" b="1" dirty="0" smtClean="0">
                <a:solidFill>
                  <a:schemeClr val="tx2"/>
                </a:solidFill>
              </a:rPr>
              <a:t>サー　　</a:t>
            </a:r>
            <a:endParaRPr lang="en-US" altLang="ja-JP" b="1" dirty="0" smtClean="0">
              <a:solidFill>
                <a:schemeClr val="tx2"/>
              </a:solidFill>
            </a:endParaRPr>
          </a:p>
          <a:p>
            <a:pPr algn="l">
              <a:defRPr/>
            </a:pPr>
            <a:r>
              <a:rPr lang="ja-JP" altLang="en-US" b="1" dirty="0">
                <a:solidFill>
                  <a:schemeClr val="tx2"/>
                </a:solidFill>
              </a:rPr>
              <a:t>　</a:t>
            </a:r>
            <a:r>
              <a:rPr lang="ja-JP" altLang="en-US" b="1" dirty="0" smtClean="0">
                <a:solidFill>
                  <a:schemeClr val="tx2"/>
                </a:solidFill>
              </a:rPr>
              <a:t>ビスの提供。</a:t>
            </a:r>
            <a:endParaRPr lang="en-US" altLang="ja-JP" b="1" dirty="0" smtClean="0">
              <a:solidFill>
                <a:schemeClr val="tx2"/>
              </a:solidFill>
            </a:endParaRPr>
          </a:p>
          <a:p>
            <a:pPr algn="l">
              <a:defRPr/>
            </a:pPr>
            <a:r>
              <a:rPr lang="ja-JP" altLang="en-US" b="1" dirty="0" smtClean="0">
                <a:solidFill>
                  <a:schemeClr val="tx2"/>
                </a:solidFill>
              </a:rPr>
              <a:t>・地域</a:t>
            </a:r>
            <a:r>
              <a:rPr lang="ja-JP" altLang="en-US" b="1" dirty="0">
                <a:solidFill>
                  <a:schemeClr val="tx2"/>
                </a:solidFill>
              </a:rPr>
              <a:t>社会の医療／保健関係のリーダー</a:t>
            </a:r>
            <a:r>
              <a:rPr lang="ja-JP" altLang="en-US" b="1" dirty="0" smtClean="0">
                <a:solidFill>
                  <a:schemeClr val="tx2"/>
                </a:solidFill>
              </a:rPr>
              <a:t>と</a:t>
            </a:r>
            <a:endParaRPr lang="en-US" altLang="ja-JP" b="1" dirty="0" smtClean="0">
              <a:solidFill>
                <a:schemeClr val="tx2"/>
              </a:solidFill>
            </a:endParaRPr>
          </a:p>
          <a:p>
            <a:pPr algn="l">
              <a:defRPr/>
            </a:pPr>
            <a:r>
              <a:rPr lang="ja-JP" altLang="en-US" b="1" dirty="0">
                <a:solidFill>
                  <a:schemeClr val="tx2"/>
                </a:solidFill>
              </a:rPr>
              <a:t>　医療提供者を対象とした母子の健康</a:t>
            </a:r>
            <a:r>
              <a:rPr lang="ja-JP" altLang="en-US" b="1" dirty="0" smtClean="0">
                <a:solidFill>
                  <a:schemeClr val="tx2"/>
                </a:solidFill>
              </a:rPr>
              <a:t>に</a:t>
            </a:r>
            <a:endParaRPr lang="en-US" altLang="ja-JP" b="1" dirty="0" smtClean="0">
              <a:solidFill>
                <a:schemeClr val="tx2"/>
              </a:solidFill>
            </a:endParaRPr>
          </a:p>
          <a:p>
            <a:pPr algn="l">
              <a:defRPr/>
            </a:pPr>
            <a:r>
              <a:rPr lang="ja-JP" altLang="en-US" b="1" dirty="0">
                <a:solidFill>
                  <a:schemeClr val="tx2"/>
                </a:solidFill>
              </a:rPr>
              <a:t>　</a:t>
            </a:r>
            <a:r>
              <a:rPr lang="ja-JP" altLang="en-US" b="1" dirty="0" smtClean="0">
                <a:solidFill>
                  <a:schemeClr val="tx2"/>
                </a:solidFill>
              </a:rPr>
              <a:t>関する</a:t>
            </a:r>
            <a:r>
              <a:rPr lang="ja-JP" altLang="en-US" b="1" dirty="0">
                <a:solidFill>
                  <a:schemeClr val="tx2"/>
                </a:solidFill>
              </a:rPr>
              <a:t>研修。 </a:t>
            </a:r>
            <a:endParaRPr lang="en-US" altLang="ja-JP" b="1" dirty="0">
              <a:solidFill>
                <a:schemeClr val="tx2"/>
              </a:solidFill>
            </a:endParaRPr>
          </a:p>
          <a:p>
            <a:pPr algn="l">
              <a:defRPr/>
            </a:pPr>
            <a:r>
              <a:rPr lang="ja-JP" altLang="en-US" b="1" dirty="0">
                <a:solidFill>
                  <a:schemeClr val="tx2"/>
                </a:solidFill>
              </a:rPr>
              <a:t>・母子の健康に関連した仕事で活躍していく</a:t>
            </a:r>
            <a:r>
              <a:rPr lang="ja-JP" altLang="en-US" b="1" dirty="0" smtClean="0">
                <a:solidFill>
                  <a:schemeClr val="tx2"/>
                </a:solidFill>
              </a:rPr>
              <a:t>こと　</a:t>
            </a:r>
            <a:endParaRPr lang="en-US" altLang="ja-JP" b="1" dirty="0" smtClean="0">
              <a:solidFill>
                <a:schemeClr val="tx2"/>
              </a:solidFill>
            </a:endParaRPr>
          </a:p>
          <a:p>
            <a:pPr algn="l">
              <a:defRPr/>
            </a:pPr>
            <a:r>
              <a:rPr lang="ja-JP" altLang="en-US" b="1" dirty="0">
                <a:solidFill>
                  <a:schemeClr val="tx2"/>
                </a:solidFill>
              </a:rPr>
              <a:t>　</a:t>
            </a:r>
            <a:r>
              <a:rPr lang="ja-JP" altLang="en-US" b="1" dirty="0" smtClean="0">
                <a:solidFill>
                  <a:schemeClr val="tx2"/>
                </a:solidFill>
              </a:rPr>
              <a:t>を目指す</a:t>
            </a:r>
            <a:r>
              <a:rPr lang="ja-JP" altLang="en-US" b="1" dirty="0">
                <a:solidFill>
                  <a:schemeClr val="tx2"/>
                </a:solidFill>
              </a:rPr>
              <a:t>専門職業人のための奨学金支援。 </a:t>
            </a:r>
          </a:p>
          <a:p>
            <a:pPr algn="l"/>
            <a:endParaRPr kumimoji="1" lang="ja-JP" altLang="en-US" b="1" dirty="0">
              <a:solidFill>
                <a:schemeClr val="tx1"/>
              </a:solidFill>
            </a:endParaRPr>
          </a:p>
        </p:txBody>
      </p:sp>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Maternal-pink"/>
          <p:cNvPicPr>
            <a:picLocks noChangeAspect="1" noChangeArrowheads="1"/>
          </p:cNvPicPr>
          <p:nvPr/>
        </p:nvPicPr>
        <p:blipFill>
          <a:blip r:embed="rId3"/>
          <a:srcRect/>
          <a:stretch>
            <a:fillRect/>
          </a:stretch>
        </p:blipFill>
        <p:spPr bwMode="auto">
          <a:xfrm>
            <a:off x="1335541" y="548680"/>
            <a:ext cx="615950" cy="615950"/>
          </a:xfrm>
          <a:prstGeom prst="rect">
            <a:avLst/>
          </a:prstGeom>
          <a:noFill/>
          <a:ln w="9525">
            <a:noFill/>
            <a:miter lim="800000"/>
            <a:headEnd/>
            <a:tailEnd/>
          </a:ln>
        </p:spPr>
      </p:pic>
      <p:sp>
        <p:nvSpPr>
          <p:cNvPr id="4" name="スライド番号プレースホルダー 3"/>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131</a:t>
            </a:fld>
            <a:endParaRPr lang="ja-JP" altLang="en-US">
              <a:solidFill>
                <a:prstClr val="black">
                  <a:tint val="75000"/>
                </a:prstClr>
              </a:solidFill>
            </a:endParaRPr>
          </a:p>
        </p:txBody>
      </p:sp>
    </p:spTree>
    <p:extLst>
      <p:ext uri="{BB962C8B-B14F-4D97-AF65-F5344CB8AC3E}">
        <p14:creationId xmlns:p14="http://schemas.microsoft.com/office/powerpoint/2010/main" val="17582739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2843" y="404664"/>
            <a:ext cx="7772400" cy="1008112"/>
          </a:xfrm>
        </p:spPr>
        <p:txBody>
          <a:bodyPr/>
          <a:lstStyle/>
          <a:p>
            <a:r>
              <a:rPr lang="ja-JP" altLang="en-US" b="1" dirty="0" smtClean="0">
                <a:solidFill>
                  <a:schemeClr val="tx2"/>
                </a:solidFill>
              </a:rPr>
              <a:t>　基本的教育と識字率向上</a:t>
            </a:r>
            <a:endParaRPr kumimoji="1" lang="ja-JP" altLang="en-US" b="1" dirty="0">
              <a:solidFill>
                <a:schemeClr val="tx2"/>
              </a:solidFill>
            </a:endParaRPr>
          </a:p>
        </p:txBody>
      </p:sp>
      <p:sp>
        <p:nvSpPr>
          <p:cNvPr id="3" name="サブタイトル 2"/>
          <p:cNvSpPr>
            <a:spLocks noGrp="1"/>
          </p:cNvSpPr>
          <p:nvPr>
            <p:ph type="subTitle" idx="1"/>
          </p:nvPr>
        </p:nvSpPr>
        <p:spPr>
          <a:xfrm>
            <a:off x="752843" y="1700808"/>
            <a:ext cx="7995621" cy="4464496"/>
          </a:xfrm>
        </p:spPr>
        <p:txBody>
          <a:bodyPr>
            <a:normAutofit fontScale="85000" lnSpcReduction="20000"/>
          </a:bodyPr>
          <a:lstStyle/>
          <a:p>
            <a:pPr algn="l"/>
            <a:r>
              <a:rPr lang="ja-JP" altLang="en-US" b="1" dirty="0" smtClean="0"/>
              <a:t>・</a:t>
            </a:r>
            <a:r>
              <a:rPr lang="ja-JP" altLang="en-US" sz="3600" b="1" dirty="0" smtClean="0">
                <a:solidFill>
                  <a:schemeClr val="tx2"/>
                </a:solidFill>
              </a:rPr>
              <a:t>基本的教育と識字能力をすべての人々に</a:t>
            </a:r>
            <a:endParaRPr lang="en-US" altLang="ja-JP" sz="3600" b="1" dirty="0" smtClean="0">
              <a:solidFill>
                <a:schemeClr val="tx2"/>
              </a:solidFill>
            </a:endParaRPr>
          </a:p>
          <a:p>
            <a:pPr algn="l"/>
            <a:r>
              <a:rPr lang="ja-JP" altLang="en-US" sz="3600" b="1" dirty="0">
                <a:solidFill>
                  <a:schemeClr val="tx2"/>
                </a:solidFill>
              </a:rPr>
              <a:t>　</a:t>
            </a:r>
            <a:r>
              <a:rPr lang="ja-JP" altLang="en-US" sz="3600" b="1" dirty="0" smtClean="0">
                <a:solidFill>
                  <a:schemeClr val="tx2"/>
                </a:solidFill>
              </a:rPr>
              <a:t>与える地域社会の力を高めるプログラムを</a:t>
            </a:r>
            <a:endParaRPr lang="en-US" altLang="ja-JP" sz="3600" b="1" dirty="0" smtClean="0">
              <a:solidFill>
                <a:schemeClr val="tx2"/>
              </a:solidFill>
            </a:endParaRPr>
          </a:p>
          <a:p>
            <a:pPr algn="l"/>
            <a:r>
              <a:rPr lang="ja-JP" altLang="en-US" sz="3600" b="1" dirty="0">
                <a:solidFill>
                  <a:schemeClr val="tx2"/>
                </a:solidFill>
              </a:rPr>
              <a:t>　</a:t>
            </a:r>
            <a:r>
              <a:rPr lang="ja-JP" altLang="en-US" sz="3600" b="1" dirty="0" smtClean="0">
                <a:solidFill>
                  <a:schemeClr val="tx2"/>
                </a:solidFill>
              </a:rPr>
              <a:t>支援し、地域社会の参加を促進。 </a:t>
            </a:r>
          </a:p>
          <a:p>
            <a:pPr algn="l"/>
            <a:r>
              <a:rPr lang="ja-JP" altLang="en-US" sz="3600" b="1" dirty="0" smtClean="0">
                <a:solidFill>
                  <a:schemeClr val="tx2"/>
                </a:solidFill>
              </a:rPr>
              <a:t>・地域社会における成人の識字率の向上。 </a:t>
            </a:r>
          </a:p>
          <a:p>
            <a:pPr algn="l"/>
            <a:r>
              <a:rPr lang="ja-JP" altLang="en-US" sz="3600" b="1" dirty="0" smtClean="0">
                <a:solidFill>
                  <a:schemeClr val="tx2"/>
                </a:solidFill>
              </a:rPr>
              <a:t>・教育における男女格差を減らすための活動。 </a:t>
            </a:r>
          </a:p>
          <a:p>
            <a:pPr algn="l"/>
            <a:r>
              <a:rPr lang="ja-JP" altLang="en-US" sz="3600" b="1" dirty="0" smtClean="0">
                <a:solidFill>
                  <a:schemeClr val="tx2"/>
                </a:solidFill>
              </a:rPr>
              <a:t>・基本的教育と識字率向上に関連する仕事で</a:t>
            </a:r>
            <a:endParaRPr lang="en-US" altLang="ja-JP" sz="3600" b="1" dirty="0" smtClean="0">
              <a:solidFill>
                <a:schemeClr val="tx2"/>
              </a:solidFill>
            </a:endParaRPr>
          </a:p>
          <a:p>
            <a:pPr algn="l"/>
            <a:r>
              <a:rPr lang="ja-JP" altLang="en-US" sz="3600" b="1" dirty="0">
                <a:solidFill>
                  <a:schemeClr val="tx2"/>
                </a:solidFill>
              </a:rPr>
              <a:t>　</a:t>
            </a:r>
            <a:r>
              <a:rPr lang="ja-JP" altLang="en-US" sz="3600" b="1" dirty="0" smtClean="0">
                <a:solidFill>
                  <a:schemeClr val="tx2"/>
                </a:solidFill>
              </a:rPr>
              <a:t>活躍していくことを目指す専門職業人のため</a:t>
            </a:r>
            <a:endParaRPr lang="en-US" altLang="ja-JP" sz="3600" b="1" dirty="0" smtClean="0">
              <a:solidFill>
                <a:schemeClr val="tx2"/>
              </a:solidFill>
            </a:endParaRPr>
          </a:p>
          <a:p>
            <a:pPr algn="l"/>
            <a:r>
              <a:rPr lang="ja-JP" altLang="en-US" sz="3600" b="1" dirty="0">
                <a:solidFill>
                  <a:schemeClr val="tx2"/>
                </a:solidFill>
              </a:rPr>
              <a:t>　</a:t>
            </a:r>
            <a:r>
              <a:rPr lang="ja-JP" altLang="en-US" sz="3600" b="1" dirty="0" smtClean="0">
                <a:solidFill>
                  <a:schemeClr val="tx2"/>
                </a:solidFill>
              </a:rPr>
              <a:t>の奨学金支援。 </a:t>
            </a:r>
          </a:p>
          <a:p>
            <a:pPr algn="l"/>
            <a:r>
              <a:rPr lang="ja-JP" altLang="en-US" sz="3600" b="1" dirty="0" smtClean="0">
                <a:solidFill>
                  <a:schemeClr val="tx2"/>
                </a:solidFill>
              </a:rPr>
              <a:t>・経済と地域社会の発展。 </a:t>
            </a:r>
          </a:p>
          <a:p>
            <a:endParaRPr kumimoji="1" lang="ja-JP" altLang="en-US" dirty="0"/>
          </a:p>
        </p:txBody>
      </p:sp>
      <p:pic>
        <p:nvPicPr>
          <p:cNvPr id="4"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6724"/>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iteracy-orange"/>
          <p:cNvPicPr>
            <a:picLocks noChangeAspect="1" noChangeArrowheads="1"/>
          </p:cNvPicPr>
          <p:nvPr/>
        </p:nvPicPr>
        <p:blipFill>
          <a:blip r:embed="rId3"/>
          <a:srcRect/>
          <a:stretch>
            <a:fillRect/>
          </a:stretch>
        </p:blipFill>
        <p:spPr bwMode="auto">
          <a:xfrm>
            <a:off x="797774" y="641507"/>
            <a:ext cx="615950" cy="615950"/>
          </a:xfrm>
          <a:prstGeom prst="rect">
            <a:avLst/>
          </a:prstGeom>
          <a:noFill/>
          <a:ln w="9525">
            <a:noFill/>
            <a:miter lim="800000"/>
            <a:headEnd/>
            <a:tailEnd/>
          </a:ln>
        </p:spPr>
      </p:pic>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132</a:t>
            </a:fld>
            <a:endParaRPr lang="ja-JP" altLang="en-US">
              <a:solidFill>
                <a:prstClr val="black">
                  <a:tint val="75000"/>
                </a:prstClr>
              </a:solidFill>
            </a:endParaRPr>
          </a:p>
        </p:txBody>
      </p:sp>
    </p:spTree>
    <p:extLst>
      <p:ext uri="{BB962C8B-B14F-4D97-AF65-F5344CB8AC3E}">
        <p14:creationId xmlns:p14="http://schemas.microsoft.com/office/powerpoint/2010/main" val="34407789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260648"/>
            <a:ext cx="7772400" cy="1152127"/>
          </a:xfrm>
        </p:spPr>
        <p:txBody>
          <a:bodyPr/>
          <a:lstStyle/>
          <a:p>
            <a:r>
              <a:rPr lang="ja-JP" altLang="en-US" b="1" dirty="0" smtClean="0">
                <a:solidFill>
                  <a:schemeClr val="tx2"/>
                </a:solidFill>
              </a:rPr>
              <a:t>　経済と地域社会の発展</a:t>
            </a:r>
            <a:endParaRPr kumimoji="1" lang="ja-JP" altLang="en-US" b="1" dirty="0">
              <a:solidFill>
                <a:schemeClr val="tx2"/>
              </a:solidFill>
            </a:endParaRPr>
          </a:p>
        </p:txBody>
      </p:sp>
      <p:sp>
        <p:nvSpPr>
          <p:cNvPr id="3" name="サブタイトル 2"/>
          <p:cNvSpPr>
            <a:spLocks noGrp="1"/>
          </p:cNvSpPr>
          <p:nvPr>
            <p:ph type="subTitle" idx="1"/>
          </p:nvPr>
        </p:nvSpPr>
        <p:spPr>
          <a:xfrm>
            <a:off x="1115616" y="1484784"/>
            <a:ext cx="7200800" cy="4536504"/>
          </a:xfrm>
        </p:spPr>
        <p:txBody>
          <a:bodyPr>
            <a:normAutofit fontScale="85000" lnSpcReduction="10000"/>
          </a:bodyPr>
          <a:lstStyle/>
          <a:p>
            <a:pPr algn="l"/>
            <a:r>
              <a:rPr lang="ja-JP" altLang="en-US" b="1" dirty="0" smtClean="0">
                <a:solidFill>
                  <a:schemeClr val="tx2"/>
                </a:solidFill>
              </a:rPr>
              <a:t>・貧しい地域社会の経済発展を促すための、　　</a:t>
            </a:r>
            <a:endParaRPr lang="en-US" altLang="ja-JP" b="1" dirty="0" smtClean="0">
              <a:solidFill>
                <a:schemeClr val="tx2"/>
              </a:solidFill>
            </a:endParaRPr>
          </a:p>
          <a:p>
            <a:pPr algn="l"/>
            <a:r>
              <a:rPr lang="ja-JP" altLang="en-US" b="1" dirty="0">
                <a:solidFill>
                  <a:schemeClr val="tx2"/>
                </a:solidFill>
              </a:rPr>
              <a:t>　</a:t>
            </a:r>
            <a:r>
              <a:rPr lang="ja-JP" altLang="en-US" b="1" dirty="0" smtClean="0">
                <a:solidFill>
                  <a:schemeClr val="tx2"/>
                </a:solidFill>
              </a:rPr>
              <a:t>起業家、地域社会のリーダー、地元団体、地域　　</a:t>
            </a:r>
            <a:endParaRPr lang="en-US" altLang="ja-JP" b="1" dirty="0" smtClean="0">
              <a:solidFill>
                <a:schemeClr val="tx2"/>
              </a:solidFill>
            </a:endParaRPr>
          </a:p>
          <a:p>
            <a:pPr algn="l"/>
            <a:r>
              <a:rPr lang="ja-JP" altLang="en-US" b="1" dirty="0">
                <a:solidFill>
                  <a:schemeClr val="tx2"/>
                </a:solidFill>
              </a:rPr>
              <a:t>　</a:t>
            </a:r>
            <a:r>
              <a:rPr lang="ja-JP" altLang="en-US" b="1" dirty="0" smtClean="0">
                <a:solidFill>
                  <a:schemeClr val="tx2"/>
                </a:solidFill>
              </a:rPr>
              <a:t>社会ネットワークの能力の向上。 </a:t>
            </a:r>
          </a:p>
          <a:p>
            <a:pPr algn="l"/>
            <a:r>
              <a:rPr lang="ja-JP" altLang="en-US" b="1" dirty="0" smtClean="0">
                <a:solidFill>
                  <a:schemeClr val="tx2"/>
                </a:solidFill>
              </a:rPr>
              <a:t>・生産性の高い仕事の機会の創出。 </a:t>
            </a:r>
          </a:p>
          <a:p>
            <a:pPr algn="l"/>
            <a:r>
              <a:rPr lang="ja-JP" altLang="en-US" b="1" dirty="0" smtClean="0">
                <a:solidFill>
                  <a:schemeClr val="tx2"/>
                </a:solidFill>
              </a:rPr>
              <a:t>・支援が行き届いていない地域社会での貧困の　</a:t>
            </a:r>
            <a:endParaRPr lang="en-US" altLang="ja-JP" b="1" dirty="0" smtClean="0">
              <a:solidFill>
                <a:schemeClr val="tx2"/>
              </a:solidFill>
            </a:endParaRPr>
          </a:p>
          <a:p>
            <a:pPr algn="l"/>
            <a:r>
              <a:rPr lang="ja-JP" altLang="en-US" b="1" dirty="0" smtClean="0">
                <a:solidFill>
                  <a:schemeClr val="tx2"/>
                </a:solidFill>
              </a:rPr>
              <a:t>　削減。 </a:t>
            </a:r>
          </a:p>
          <a:p>
            <a:pPr algn="l"/>
            <a:r>
              <a:rPr lang="ja-JP" altLang="en-US" b="1" dirty="0" smtClean="0">
                <a:solidFill>
                  <a:schemeClr val="tx2"/>
                </a:solidFill>
              </a:rPr>
              <a:t>・経済と地域社会の発展に関連した仕事で活躍</a:t>
            </a:r>
          </a:p>
          <a:p>
            <a:pPr algn="l"/>
            <a:r>
              <a:rPr lang="ja-JP" altLang="en-US" b="1" dirty="0" smtClean="0">
                <a:solidFill>
                  <a:schemeClr val="tx2"/>
                </a:solidFill>
              </a:rPr>
              <a:t>　することを目指す専門職業人のための奨学金</a:t>
            </a:r>
            <a:endParaRPr lang="en-US" altLang="ja-JP" b="1" dirty="0" smtClean="0">
              <a:solidFill>
                <a:schemeClr val="tx2"/>
              </a:solidFill>
            </a:endParaRPr>
          </a:p>
          <a:p>
            <a:pPr algn="l"/>
            <a:r>
              <a:rPr lang="ja-JP" altLang="en-US" b="1" dirty="0" smtClean="0">
                <a:solidFill>
                  <a:schemeClr val="tx2"/>
                </a:solidFill>
              </a:rPr>
              <a:t>　支援。</a:t>
            </a:r>
          </a:p>
          <a:p>
            <a:endParaRPr kumimoji="1" lang="ja-JP" altLang="en-US" dirty="0"/>
          </a:p>
        </p:txBody>
      </p:sp>
      <p:pic>
        <p:nvPicPr>
          <p:cNvPr id="4"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Economic-yellow"/>
          <p:cNvPicPr>
            <a:picLocks noChangeAspect="1" noChangeArrowheads="1"/>
          </p:cNvPicPr>
          <p:nvPr/>
        </p:nvPicPr>
        <p:blipFill>
          <a:blip r:embed="rId3"/>
          <a:srcRect/>
          <a:stretch>
            <a:fillRect/>
          </a:stretch>
        </p:blipFill>
        <p:spPr bwMode="auto">
          <a:xfrm>
            <a:off x="1213586" y="548680"/>
            <a:ext cx="584200" cy="584200"/>
          </a:xfrm>
          <a:prstGeom prst="rect">
            <a:avLst/>
          </a:prstGeom>
          <a:noFill/>
          <a:ln w="9525">
            <a:noFill/>
            <a:miter lim="800000"/>
            <a:headEnd/>
            <a:tailEnd/>
          </a:ln>
        </p:spPr>
      </p:pic>
      <p:sp>
        <p:nvSpPr>
          <p:cNvPr id="6" name="スライド番号プレースホルダー 5"/>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133</a:t>
            </a:fld>
            <a:endParaRPr lang="ja-JP" altLang="en-US">
              <a:solidFill>
                <a:prstClr val="black">
                  <a:tint val="75000"/>
                </a:prstClr>
              </a:solidFill>
            </a:endParaRPr>
          </a:p>
        </p:txBody>
      </p:sp>
    </p:spTree>
    <p:extLst>
      <p:ext uri="{BB962C8B-B14F-4D97-AF65-F5344CB8AC3E}">
        <p14:creationId xmlns:p14="http://schemas.microsoft.com/office/powerpoint/2010/main" val="28803932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620688"/>
            <a:ext cx="7632848" cy="5112568"/>
          </a:xfrm>
        </p:spPr>
        <p:txBody>
          <a:bodyPr rtlCol="0">
            <a:noAutofit/>
          </a:bodyPr>
          <a:lstStyle/>
          <a:p>
            <a:pPr marL="0" indent="0" fontAlgn="auto">
              <a:spcAft>
                <a:spcPts val="0"/>
              </a:spcAft>
              <a:buFontTx/>
              <a:buNone/>
              <a:defRPr/>
            </a:pPr>
            <a:r>
              <a:rPr lang="ja-JP" altLang="en-US" sz="3600" b="1" dirty="0">
                <a:solidFill>
                  <a:schemeClr val="tx2"/>
                </a:solidFill>
              </a:rPr>
              <a:t>ロータリーは、</a:t>
            </a:r>
            <a:r>
              <a:rPr lang="en-US" altLang="ja-JP" sz="3600" b="1" dirty="0">
                <a:solidFill>
                  <a:schemeClr val="tx2"/>
                </a:solidFill>
              </a:rPr>
              <a:t>1979</a:t>
            </a:r>
            <a:r>
              <a:rPr lang="ja-JP" altLang="en-US" sz="3600" b="1" dirty="0">
                <a:solidFill>
                  <a:schemeClr val="tx2"/>
                </a:solidFill>
              </a:rPr>
              <a:t>年にフィリピン</a:t>
            </a:r>
            <a:r>
              <a:rPr lang="ja-JP" altLang="en-US" sz="3600" b="1" dirty="0" smtClean="0">
                <a:solidFill>
                  <a:schemeClr val="tx2"/>
                </a:solidFill>
              </a:rPr>
              <a:t>の</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子ども</a:t>
            </a:r>
            <a:r>
              <a:rPr lang="ja-JP" altLang="en-US" sz="3600" b="1" dirty="0">
                <a:solidFill>
                  <a:schemeClr val="tx2"/>
                </a:solidFill>
              </a:rPr>
              <a:t>たちにポリオ予防接種</a:t>
            </a:r>
            <a:r>
              <a:rPr lang="ja-JP" altLang="en-US" sz="3600" b="1" dirty="0" smtClean="0">
                <a:solidFill>
                  <a:schemeClr val="tx2"/>
                </a:solidFill>
              </a:rPr>
              <a:t>を始めて</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以来</a:t>
            </a:r>
            <a:r>
              <a:rPr lang="ja-JP" altLang="en-US" sz="3600" b="1" dirty="0">
                <a:solidFill>
                  <a:schemeClr val="tx2"/>
                </a:solidFill>
              </a:rPr>
              <a:t>、パートナー団体</a:t>
            </a:r>
            <a:r>
              <a:rPr lang="ja-JP" altLang="en-US" sz="3600" b="1" dirty="0" smtClean="0">
                <a:solidFill>
                  <a:schemeClr val="tx2"/>
                </a:solidFill>
              </a:rPr>
              <a:t>ととも</a:t>
            </a:r>
            <a:r>
              <a:rPr lang="ja-JP" altLang="en-US" sz="3600" b="1" dirty="0">
                <a:solidFill>
                  <a:schemeClr val="tx2"/>
                </a:solidFill>
              </a:rPr>
              <a:t>に懸命</a:t>
            </a:r>
            <a:r>
              <a:rPr lang="ja-JP" altLang="en-US" sz="3600" b="1" dirty="0" smtClean="0">
                <a:solidFill>
                  <a:schemeClr val="tx2"/>
                </a:solidFill>
              </a:rPr>
              <a:t>に</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活動</a:t>
            </a:r>
            <a:r>
              <a:rPr lang="ja-JP" altLang="en-US" sz="3600" b="1" dirty="0">
                <a:solidFill>
                  <a:schemeClr val="tx2"/>
                </a:solidFill>
              </a:rPr>
              <a:t>を続け、全世界</a:t>
            </a:r>
            <a:r>
              <a:rPr lang="ja-JP" altLang="en-US" sz="3600" b="1" dirty="0" smtClean="0">
                <a:solidFill>
                  <a:schemeClr val="tx2"/>
                </a:solidFill>
              </a:rPr>
              <a:t>でポリオの</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発症数を</a:t>
            </a:r>
            <a:r>
              <a:rPr lang="en-US" altLang="ja-JP" sz="3600" b="1" dirty="0">
                <a:solidFill>
                  <a:schemeClr val="tx2"/>
                </a:solidFill>
              </a:rPr>
              <a:t>99</a:t>
            </a:r>
            <a:r>
              <a:rPr lang="ja-JP" altLang="en-US" sz="3600" b="1" dirty="0">
                <a:solidFill>
                  <a:schemeClr val="tx2"/>
                </a:solidFill>
              </a:rPr>
              <a:t>パーセント</a:t>
            </a:r>
            <a:r>
              <a:rPr lang="ja-JP" altLang="en-US" sz="3600" b="1" dirty="0" smtClean="0">
                <a:solidFill>
                  <a:schemeClr val="tx2"/>
                </a:solidFill>
              </a:rPr>
              <a:t>減らすことに</a:t>
            </a:r>
            <a:endParaRPr lang="en-US" altLang="ja-JP" sz="3600" b="1" dirty="0" smtClean="0">
              <a:solidFill>
                <a:schemeClr val="tx2"/>
              </a:solidFill>
            </a:endParaRPr>
          </a:p>
          <a:p>
            <a:pPr marL="0" indent="0" fontAlgn="auto">
              <a:spcAft>
                <a:spcPts val="0"/>
              </a:spcAft>
              <a:buFontTx/>
              <a:buNone/>
              <a:defRPr/>
            </a:pPr>
            <a:r>
              <a:rPr lang="ja-JP" altLang="en-US" sz="3600" b="1" dirty="0" smtClean="0">
                <a:solidFill>
                  <a:schemeClr val="tx2"/>
                </a:solidFill>
              </a:rPr>
              <a:t>成功</a:t>
            </a:r>
            <a:r>
              <a:rPr lang="ja-JP" altLang="en-US" sz="3600" b="1" dirty="0">
                <a:solidFill>
                  <a:schemeClr val="tx2"/>
                </a:solidFill>
              </a:rPr>
              <a:t>しました。</a:t>
            </a:r>
          </a:p>
          <a:p>
            <a:pPr marL="0" indent="0" fontAlgn="auto">
              <a:spcAft>
                <a:spcPts val="0"/>
              </a:spcAft>
              <a:buFontTx/>
              <a:buNone/>
              <a:defRPr/>
            </a:pPr>
            <a:r>
              <a:rPr lang="ja-JP" altLang="en-US" sz="3600" b="1" dirty="0">
                <a:solidFill>
                  <a:schemeClr val="tx2"/>
                </a:solidFill>
              </a:rPr>
              <a:t>今、あと少しでポリオを撲滅できる</a:t>
            </a:r>
          </a:p>
          <a:p>
            <a:pPr marL="0" indent="0" fontAlgn="auto">
              <a:spcAft>
                <a:spcPts val="0"/>
              </a:spcAft>
              <a:buFontTx/>
              <a:buNone/>
              <a:defRPr/>
            </a:pPr>
            <a:r>
              <a:rPr lang="ja-JP" altLang="en-US" sz="3600" b="1" dirty="0">
                <a:solidFill>
                  <a:schemeClr val="tx2"/>
                </a:solidFill>
              </a:rPr>
              <a:t>ところまできています。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134</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6381"/>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135</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971600" y="620688"/>
            <a:ext cx="7200800" cy="5078313"/>
          </a:xfrm>
          <a:prstGeom prst="rect">
            <a:avLst/>
          </a:prstGeom>
        </p:spPr>
        <p:txBody>
          <a:bodyPr wrap="square">
            <a:spAutoFit/>
          </a:bodyPr>
          <a:lstStyle/>
          <a:p>
            <a:r>
              <a:rPr lang="ja-JP" altLang="en-US" sz="3600" b="1" dirty="0">
                <a:solidFill>
                  <a:schemeClr val="tx2"/>
                </a:solidFill>
              </a:rPr>
              <a:t>しかし、撲滅を完全に成し遂げる</a:t>
            </a:r>
          </a:p>
          <a:p>
            <a:r>
              <a:rPr lang="ja-JP" altLang="en-US" sz="3600" b="1" dirty="0">
                <a:solidFill>
                  <a:schemeClr val="tx2"/>
                </a:solidFill>
              </a:rPr>
              <a:t>には、皆さまからの支援が欠かせ</a:t>
            </a:r>
          </a:p>
          <a:p>
            <a:r>
              <a:rPr lang="ja-JP" altLang="en-US" sz="3600" b="1" dirty="0">
                <a:solidFill>
                  <a:schemeClr val="tx2"/>
                </a:solidFill>
              </a:rPr>
              <a:t>ません。</a:t>
            </a:r>
          </a:p>
          <a:p>
            <a:r>
              <a:rPr lang="ja-JP" altLang="en-US" sz="3600" b="1" dirty="0">
                <a:solidFill>
                  <a:schemeClr val="tx2"/>
                </a:solidFill>
              </a:rPr>
              <a:t>支援にはさまざまな方法があります。</a:t>
            </a:r>
          </a:p>
          <a:p>
            <a:r>
              <a:rPr lang="ja-JP" altLang="en-US" sz="3600" b="1" dirty="0">
                <a:solidFill>
                  <a:schemeClr val="tx2"/>
                </a:solidFill>
              </a:rPr>
              <a:t>わずかな時間でも、長時間を費やし</a:t>
            </a:r>
          </a:p>
          <a:p>
            <a:r>
              <a:rPr lang="ja-JP" altLang="en-US" sz="3600" b="1" dirty="0" err="1">
                <a:solidFill>
                  <a:schemeClr val="tx2"/>
                </a:solidFill>
              </a:rPr>
              <a:t>ての</a:t>
            </a:r>
            <a:r>
              <a:rPr lang="ja-JP" altLang="en-US" sz="3600" b="1" dirty="0">
                <a:solidFill>
                  <a:schemeClr val="tx2"/>
                </a:solidFill>
              </a:rPr>
              <a:t>支援でも、世界でポリオ</a:t>
            </a:r>
            <a:r>
              <a:rPr lang="ja-JP" altLang="en-US" sz="3600" b="1" dirty="0" smtClean="0">
                <a:solidFill>
                  <a:schemeClr val="tx2"/>
                </a:solidFill>
              </a:rPr>
              <a:t>を撲滅</a:t>
            </a:r>
            <a:r>
              <a:rPr lang="ja-JP" altLang="en-US" sz="3600" b="1" dirty="0">
                <a:solidFill>
                  <a:schemeClr val="tx2"/>
                </a:solidFill>
              </a:rPr>
              <a:t>して、子どもたちを</a:t>
            </a:r>
            <a:r>
              <a:rPr lang="ja-JP" altLang="en-US" sz="3600" b="1" dirty="0" smtClean="0">
                <a:solidFill>
                  <a:schemeClr val="tx2"/>
                </a:solidFill>
              </a:rPr>
              <a:t>一生ポリオから</a:t>
            </a:r>
            <a:endParaRPr lang="en-US" altLang="ja-JP" sz="3600" b="1" dirty="0" smtClean="0">
              <a:solidFill>
                <a:schemeClr val="tx2"/>
              </a:solidFill>
            </a:endParaRPr>
          </a:p>
          <a:p>
            <a:r>
              <a:rPr lang="ja-JP" altLang="en-US" sz="3600" b="1" dirty="0" smtClean="0">
                <a:solidFill>
                  <a:schemeClr val="tx2"/>
                </a:solidFill>
              </a:rPr>
              <a:t>守る</a:t>
            </a:r>
            <a:r>
              <a:rPr lang="ja-JP" altLang="en-US" sz="3600" b="1" dirty="0">
                <a:solidFill>
                  <a:schemeClr val="tx2"/>
                </a:solidFill>
              </a:rPr>
              <a:t>ため</a:t>
            </a:r>
            <a:r>
              <a:rPr lang="ja-JP" altLang="en-US" sz="3600" b="1" dirty="0" smtClean="0">
                <a:solidFill>
                  <a:schemeClr val="tx2"/>
                </a:solidFill>
              </a:rPr>
              <a:t>に“</a:t>
            </a:r>
            <a:r>
              <a:rPr lang="ja-JP" altLang="en-US" sz="3600" b="1" dirty="0">
                <a:solidFill>
                  <a:schemeClr val="tx2"/>
                </a:solidFill>
              </a:rPr>
              <a:t>一人ひとりにできること”</a:t>
            </a:r>
            <a:r>
              <a:rPr lang="ja-JP" altLang="en-US" sz="3600" b="1" dirty="0" smtClean="0">
                <a:solidFill>
                  <a:schemeClr val="tx2"/>
                </a:solidFill>
              </a:rPr>
              <a:t>を実行する</a:t>
            </a:r>
            <a:r>
              <a:rPr lang="ja-JP" altLang="en-US" sz="3600" b="1" dirty="0">
                <a:solidFill>
                  <a:schemeClr val="tx2"/>
                </a:solidFill>
              </a:rPr>
              <a:t>ことが大切です。</a:t>
            </a:r>
          </a:p>
        </p:txBody>
      </p:sp>
    </p:spTree>
    <p:extLst>
      <p:ext uri="{BB962C8B-B14F-4D97-AF65-F5344CB8AC3E}">
        <p14:creationId xmlns:p14="http://schemas.microsoft.com/office/powerpoint/2010/main" val="4054105090"/>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136</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043608" y="764704"/>
            <a:ext cx="6984776" cy="4401205"/>
          </a:xfrm>
          <a:prstGeom prst="rect">
            <a:avLst/>
          </a:prstGeom>
        </p:spPr>
        <p:txBody>
          <a:bodyPr wrap="square">
            <a:spAutoFit/>
          </a:bodyPr>
          <a:lstStyle/>
          <a:p>
            <a:r>
              <a:rPr lang="ja-JP" altLang="en-US" sz="4000" b="1" dirty="0">
                <a:solidFill>
                  <a:schemeClr val="tx2"/>
                </a:solidFill>
              </a:rPr>
              <a:t>ロータリアンはこれまで、</a:t>
            </a:r>
          </a:p>
          <a:p>
            <a:r>
              <a:rPr lang="en-US" altLang="ja-JP" sz="4000" b="1" dirty="0">
                <a:solidFill>
                  <a:schemeClr val="tx2"/>
                </a:solidFill>
              </a:rPr>
              <a:t>122</a:t>
            </a:r>
            <a:r>
              <a:rPr lang="ja-JP" altLang="en-US" sz="4000" b="1" dirty="0">
                <a:solidFill>
                  <a:schemeClr val="tx2"/>
                </a:solidFill>
              </a:rPr>
              <a:t>カ国、</a:t>
            </a:r>
            <a:r>
              <a:rPr lang="en-US" altLang="ja-JP" sz="4000" b="1" dirty="0">
                <a:solidFill>
                  <a:schemeClr val="tx2"/>
                </a:solidFill>
              </a:rPr>
              <a:t>20</a:t>
            </a:r>
            <a:r>
              <a:rPr lang="ja-JP" altLang="en-US" sz="4000" b="1" dirty="0">
                <a:solidFill>
                  <a:schemeClr val="tx2"/>
                </a:solidFill>
              </a:rPr>
              <a:t>億人以上の子ども</a:t>
            </a:r>
            <a:r>
              <a:rPr lang="ja-JP" altLang="en-US" sz="4000" b="1" dirty="0" smtClean="0">
                <a:solidFill>
                  <a:schemeClr val="tx2"/>
                </a:solidFill>
              </a:rPr>
              <a:t>たちへ</a:t>
            </a:r>
            <a:r>
              <a:rPr lang="ja-JP" altLang="en-US" sz="4000" b="1" dirty="0">
                <a:solidFill>
                  <a:schemeClr val="tx2"/>
                </a:solidFill>
              </a:rPr>
              <a:t>のポリオ予防接種</a:t>
            </a:r>
            <a:r>
              <a:rPr lang="ja-JP" altLang="en-US" sz="4000" b="1" dirty="0" smtClean="0">
                <a:solidFill>
                  <a:schemeClr val="tx2"/>
                </a:solidFill>
              </a:rPr>
              <a:t>を</a:t>
            </a:r>
            <a:endParaRPr lang="en-US" altLang="ja-JP" sz="4000" b="1" dirty="0" smtClean="0">
              <a:solidFill>
                <a:schemeClr val="tx2"/>
              </a:solidFill>
            </a:endParaRPr>
          </a:p>
          <a:p>
            <a:r>
              <a:rPr lang="ja-JP" altLang="en-US" sz="4000" b="1" dirty="0" smtClean="0">
                <a:solidFill>
                  <a:schemeClr val="tx2"/>
                </a:solidFill>
              </a:rPr>
              <a:t>支援してきました</a:t>
            </a:r>
            <a:r>
              <a:rPr lang="ja-JP" altLang="en-US" sz="4000" b="1" dirty="0">
                <a:solidFill>
                  <a:schemeClr val="tx2"/>
                </a:solidFill>
              </a:rPr>
              <a:t>。</a:t>
            </a:r>
          </a:p>
          <a:p>
            <a:r>
              <a:rPr lang="ja-JP" altLang="en-US" sz="4000" b="1" dirty="0">
                <a:solidFill>
                  <a:schemeClr val="tx2"/>
                </a:solidFill>
              </a:rPr>
              <a:t>わずか</a:t>
            </a:r>
            <a:r>
              <a:rPr lang="en-US" altLang="ja-JP" sz="4000" b="1" dirty="0">
                <a:solidFill>
                  <a:schemeClr val="tx2"/>
                </a:solidFill>
              </a:rPr>
              <a:t>60</a:t>
            </a:r>
            <a:r>
              <a:rPr lang="ja-JP" altLang="en-US" sz="4000" b="1" dirty="0">
                <a:solidFill>
                  <a:schemeClr val="tx2"/>
                </a:solidFill>
              </a:rPr>
              <a:t>円ほどのワクチンで</a:t>
            </a:r>
            <a:r>
              <a:rPr lang="ja-JP" altLang="en-US" sz="4000" b="1" dirty="0" smtClean="0">
                <a:solidFill>
                  <a:schemeClr val="tx2"/>
                </a:solidFill>
              </a:rPr>
              <a:t>、</a:t>
            </a:r>
            <a:endParaRPr lang="en-US" altLang="ja-JP" sz="4000" b="1" dirty="0" smtClean="0">
              <a:solidFill>
                <a:schemeClr val="tx2"/>
              </a:solidFill>
            </a:endParaRPr>
          </a:p>
          <a:p>
            <a:r>
              <a:rPr lang="ja-JP" altLang="en-US" sz="4000" b="1" dirty="0" smtClean="0">
                <a:solidFill>
                  <a:schemeClr val="tx2"/>
                </a:solidFill>
              </a:rPr>
              <a:t>一人</a:t>
            </a:r>
            <a:r>
              <a:rPr lang="ja-JP" altLang="en-US" sz="4000" b="1" dirty="0">
                <a:solidFill>
                  <a:schemeClr val="tx2"/>
                </a:solidFill>
              </a:rPr>
              <a:t>の子どもを生涯</a:t>
            </a:r>
            <a:r>
              <a:rPr lang="ja-JP" altLang="en-US" sz="4000" b="1" dirty="0" smtClean="0">
                <a:solidFill>
                  <a:schemeClr val="tx2"/>
                </a:solidFill>
              </a:rPr>
              <a:t>、</a:t>
            </a:r>
            <a:endParaRPr lang="en-US" altLang="ja-JP" sz="4000" b="1" dirty="0" smtClean="0">
              <a:solidFill>
                <a:schemeClr val="tx2"/>
              </a:solidFill>
            </a:endParaRPr>
          </a:p>
          <a:p>
            <a:r>
              <a:rPr lang="ja-JP" altLang="en-US" sz="4000" b="1" dirty="0" smtClean="0">
                <a:solidFill>
                  <a:schemeClr val="tx2"/>
                </a:solidFill>
              </a:rPr>
              <a:t>ポリオから守る</a:t>
            </a:r>
            <a:r>
              <a:rPr lang="ja-JP" altLang="en-US" sz="4000" b="1" dirty="0">
                <a:solidFill>
                  <a:schemeClr val="tx2"/>
                </a:solidFill>
              </a:rPr>
              <a:t>ことができます。</a:t>
            </a:r>
          </a:p>
        </p:txBody>
      </p:sp>
    </p:spTree>
    <p:extLst>
      <p:ext uri="{BB962C8B-B14F-4D97-AF65-F5344CB8AC3E}">
        <p14:creationId xmlns:p14="http://schemas.microsoft.com/office/powerpoint/2010/main" val="2542275919"/>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137</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Partners-4"/>
          <p:cNvPicPr>
            <a:picLocks noChangeAspect="1" noChangeArrowheads="1"/>
          </p:cNvPicPr>
          <p:nvPr/>
        </p:nvPicPr>
        <p:blipFill>
          <a:blip r:embed="rId4"/>
          <a:srcRect/>
          <a:stretch>
            <a:fillRect/>
          </a:stretch>
        </p:blipFill>
        <p:spPr bwMode="auto">
          <a:xfrm>
            <a:off x="2051720" y="2857478"/>
            <a:ext cx="5400600" cy="3853828"/>
          </a:xfrm>
          <a:prstGeom prst="rect">
            <a:avLst/>
          </a:prstGeom>
          <a:solidFill>
            <a:srgbClr val="E6E5D8">
              <a:lumMod val="75000"/>
            </a:srgbClr>
          </a:solidFill>
        </p:spPr>
      </p:pic>
      <p:sp>
        <p:nvSpPr>
          <p:cNvPr id="3" name="正方形/長方形 2"/>
          <p:cNvSpPr/>
          <p:nvPr/>
        </p:nvSpPr>
        <p:spPr>
          <a:xfrm>
            <a:off x="2269568" y="4366897"/>
            <a:ext cx="5182752" cy="954107"/>
          </a:xfrm>
          <a:prstGeom prst="rect">
            <a:avLst/>
          </a:prstGeom>
        </p:spPr>
        <p:txBody>
          <a:bodyPr wrap="square">
            <a:spAutoFit/>
          </a:bodyPr>
          <a:lstStyle/>
          <a:p>
            <a:r>
              <a:rPr lang="en-US" altLang="ja-JP" sz="2800" b="1" dirty="0">
                <a:solidFill>
                  <a:schemeClr val="tx2"/>
                </a:solidFill>
              </a:rPr>
              <a:t>B&amp;M</a:t>
            </a:r>
            <a:r>
              <a:rPr lang="ja-JP" altLang="en-US" sz="2800" b="1" dirty="0" smtClean="0">
                <a:solidFill>
                  <a:schemeClr val="tx2"/>
                </a:solidFill>
              </a:rPr>
              <a:t> </a:t>
            </a:r>
            <a:r>
              <a:rPr lang="en-US" altLang="ja-JP" sz="2800" b="1" dirty="0">
                <a:solidFill>
                  <a:schemeClr val="tx2"/>
                </a:solidFill>
              </a:rPr>
              <a:t>GATES Foundation </a:t>
            </a:r>
          </a:p>
          <a:p>
            <a:r>
              <a:rPr lang="ja-JP" altLang="en-US" sz="2800" b="1" dirty="0">
                <a:solidFill>
                  <a:schemeClr val="tx2"/>
                </a:solidFill>
              </a:rPr>
              <a:t>　　　　ビル＆メリンダ・ゲイツ財団</a:t>
            </a:r>
          </a:p>
        </p:txBody>
      </p:sp>
      <p:pic>
        <p:nvPicPr>
          <p:cNvPr id="7" name="図 6"/>
          <p:cNvPicPr>
            <a:picLocks noChangeAspect="1"/>
          </p:cNvPicPr>
          <p:nvPr/>
        </p:nvPicPr>
        <p:blipFill>
          <a:blip r:embed="rId5"/>
          <a:stretch>
            <a:fillRect/>
          </a:stretch>
        </p:blipFill>
        <p:spPr>
          <a:xfrm>
            <a:off x="2051719" y="572741"/>
            <a:ext cx="4968553" cy="2284736"/>
          </a:xfrm>
          <a:prstGeom prst="rect">
            <a:avLst/>
          </a:prstGeom>
        </p:spPr>
      </p:pic>
      <p:sp>
        <p:nvSpPr>
          <p:cNvPr id="4" name="正方形/長方形 3"/>
          <p:cNvSpPr/>
          <p:nvPr/>
        </p:nvSpPr>
        <p:spPr>
          <a:xfrm>
            <a:off x="1115616" y="5566885"/>
            <a:ext cx="7344816" cy="707886"/>
          </a:xfrm>
          <a:prstGeom prst="rect">
            <a:avLst/>
          </a:prstGeom>
        </p:spPr>
        <p:txBody>
          <a:bodyPr wrap="square">
            <a:spAutoFit/>
          </a:bodyPr>
          <a:lstStyle/>
          <a:p>
            <a:r>
              <a:rPr lang="ja-JP" altLang="en-US" sz="4000" dirty="0">
                <a:solidFill>
                  <a:schemeClr val="tx2"/>
                </a:solidFill>
              </a:rPr>
              <a:t>世界ポリオ撲滅推進活動（</a:t>
            </a:r>
            <a:r>
              <a:rPr lang="en-US" altLang="ja-JP" sz="4000" dirty="0">
                <a:solidFill>
                  <a:schemeClr val="tx2"/>
                </a:solidFill>
              </a:rPr>
              <a:t>GPEI</a:t>
            </a:r>
            <a:r>
              <a:rPr lang="ja-JP" altLang="en-US" sz="4000" dirty="0">
                <a:solidFill>
                  <a:schemeClr val="tx2"/>
                </a:solidFill>
              </a:rPr>
              <a:t>）</a:t>
            </a:r>
          </a:p>
        </p:txBody>
      </p:sp>
    </p:spTree>
    <p:extLst>
      <p:ext uri="{BB962C8B-B14F-4D97-AF65-F5344CB8AC3E}">
        <p14:creationId xmlns:p14="http://schemas.microsoft.com/office/powerpoint/2010/main" val="17422622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138</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971600" y="548680"/>
            <a:ext cx="7488832" cy="5693866"/>
          </a:xfrm>
          <a:prstGeom prst="rect">
            <a:avLst/>
          </a:prstGeom>
        </p:spPr>
        <p:txBody>
          <a:bodyPr wrap="square">
            <a:spAutoFit/>
          </a:bodyPr>
          <a:lstStyle/>
          <a:p>
            <a:r>
              <a:rPr lang="en-US" altLang="ja-JP" sz="2800" dirty="0">
                <a:solidFill>
                  <a:schemeClr val="tx2"/>
                </a:solidFill>
              </a:rPr>
              <a:t>【</a:t>
            </a:r>
            <a:r>
              <a:rPr lang="ja-JP" altLang="en-US" sz="2800" dirty="0">
                <a:solidFill>
                  <a:schemeClr val="tx2"/>
                </a:solidFill>
              </a:rPr>
              <a:t>ナイジェリア、ポリオ撲滅の達成が間近に</a:t>
            </a:r>
            <a:r>
              <a:rPr lang="en-US" altLang="ja-JP" sz="2800" dirty="0">
                <a:solidFill>
                  <a:schemeClr val="tx2"/>
                </a:solidFill>
              </a:rPr>
              <a:t>】</a:t>
            </a:r>
          </a:p>
          <a:p>
            <a:r>
              <a:rPr lang="en-US" altLang="ja-JP" sz="2800" dirty="0">
                <a:solidFill>
                  <a:schemeClr val="tx2"/>
                </a:solidFill>
              </a:rPr>
              <a:t>2015</a:t>
            </a:r>
            <a:r>
              <a:rPr lang="ja-JP" altLang="en-US" sz="2800" dirty="0" smtClean="0">
                <a:solidFill>
                  <a:schemeClr val="tx2"/>
                </a:solidFill>
              </a:rPr>
              <a:t>年</a:t>
            </a:r>
            <a:r>
              <a:rPr lang="en-US" altLang="ja-JP" sz="2800" dirty="0" smtClean="0">
                <a:solidFill>
                  <a:schemeClr val="tx2"/>
                </a:solidFill>
              </a:rPr>
              <a:t>1</a:t>
            </a:r>
            <a:r>
              <a:rPr lang="ja-JP" altLang="en-US" sz="2800" dirty="0">
                <a:solidFill>
                  <a:schemeClr val="tx2"/>
                </a:solidFill>
              </a:rPr>
              <a:t>月</a:t>
            </a:r>
            <a:r>
              <a:rPr lang="en-US" altLang="ja-JP" sz="2800" dirty="0">
                <a:solidFill>
                  <a:schemeClr val="tx2"/>
                </a:solidFill>
              </a:rPr>
              <a:t>19</a:t>
            </a:r>
            <a:r>
              <a:rPr lang="ja-JP" altLang="en-US" sz="2800" dirty="0">
                <a:solidFill>
                  <a:schemeClr val="tx2"/>
                </a:solidFill>
              </a:rPr>
              <a:t>日</a:t>
            </a:r>
            <a:r>
              <a:rPr lang="ja-JP" altLang="en-US" sz="2800" dirty="0" smtClean="0">
                <a:solidFill>
                  <a:schemeClr val="tx2"/>
                </a:solidFill>
              </a:rPr>
              <a:t>、</a:t>
            </a:r>
            <a:r>
              <a:rPr lang="ja-JP" altLang="en-US" sz="2800" dirty="0">
                <a:solidFill>
                  <a:schemeClr val="tx2"/>
                </a:solidFill>
              </a:rPr>
              <a:t>国際協議会開催中</a:t>
            </a:r>
          </a:p>
          <a:p>
            <a:r>
              <a:rPr lang="ja-JP" altLang="en-US" sz="2800" dirty="0">
                <a:solidFill>
                  <a:schemeClr val="tx2"/>
                </a:solidFill>
              </a:rPr>
              <a:t>世界ポリオ撲滅推進活動（</a:t>
            </a:r>
            <a:r>
              <a:rPr lang="en-US" altLang="ja-JP" sz="2800" dirty="0">
                <a:solidFill>
                  <a:schemeClr val="tx2"/>
                </a:solidFill>
              </a:rPr>
              <a:t>GPEI</a:t>
            </a:r>
            <a:r>
              <a:rPr lang="ja-JP" altLang="en-US" sz="2800" dirty="0">
                <a:solidFill>
                  <a:schemeClr val="tx2"/>
                </a:solidFill>
              </a:rPr>
              <a:t>）で研究に携わる</a:t>
            </a:r>
            <a:r>
              <a:rPr lang="ja-JP" altLang="en-US" sz="2800" dirty="0" smtClean="0">
                <a:solidFill>
                  <a:schemeClr val="tx2"/>
                </a:solidFill>
              </a:rPr>
              <a:t>、</a:t>
            </a:r>
            <a:r>
              <a:rPr lang="en-US" altLang="ja-JP" sz="2800" dirty="0" smtClean="0">
                <a:solidFill>
                  <a:schemeClr val="tx2"/>
                </a:solidFill>
              </a:rPr>
              <a:t>WHO</a:t>
            </a:r>
            <a:r>
              <a:rPr lang="ja-JP" altLang="en-US" sz="2800" dirty="0" smtClean="0">
                <a:solidFill>
                  <a:schemeClr val="tx2"/>
                </a:solidFill>
              </a:rPr>
              <a:t>の</a:t>
            </a:r>
            <a:r>
              <a:rPr lang="ja-JP" altLang="en-US" sz="2800" dirty="0">
                <a:solidFill>
                  <a:schemeClr val="tx2"/>
                </a:solidFill>
              </a:rPr>
              <a:t>ハミッド・ジャファリ氏は</a:t>
            </a:r>
            <a:r>
              <a:rPr lang="ja-JP" altLang="en-US" sz="2800" dirty="0" smtClean="0">
                <a:solidFill>
                  <a:schemeClr val="tx2"/>
                </a:solidFill>
              </a:rPr>
              <a:t>、ナイジェリア</a:t>
            </a:r>
            <a:r>
              <a:rPr lang="ja-JP" altLang="en-US" sz="2800" dirty="0">
                <a:solidFill>
                  <a:schemeClr val="tx2"/>
                </a:solidFill>
              </a:rPr>
              <a:t>でのポリオ撲滅が間近に迫っている</a:t>
            </a:r>
            <a:r>
              <a:rPr lang="ja-JP" altLang="en-US" sz="2800" dirty="0" smtClean="0">
                <a:solidFill>
                  <a:schemeClr val="tx2"/>
                </a:solidFill>
              </a:rPr>
              <a:t>と発表。</a:t>
            </a:r>
            <a:endParaRPr lang="en-US" altLang="ja-JP" sz="2800" dirty="0" smtClean="0">
              <a:solidFill>
                <a:schemeClr val="tx2"/>
              </a:solidFill>
            </a:endParaRPr>
          </a:p>
          <a:p>
            <a:r>
              <a:rPr lang="ja-JP" altLang="en-US" sz="2800" dirty="0" smtClean="0">
                <a:solidFill>
                  <a:schemeClr val="tx2"/>
                </a:solidFill>
              </a:rPr>
              <a:t>アフリカ</a:t>
            </a:r>
            <a:r>
              <a:rPr lang="ja-JP" altLang="en-US" sz="2800" dirty="0">
                <a:solidFill>
                  <a:schemeClr val="tx2"/>
                </a:solidFill>
              </a:rPr>
              <a:t>唯一のポリオ常在国で</a:t>
            </a:r>
            <a:r>
              <a:rPr lang="ja-JP" altLang="en-US" sz="2800" dirty="0" smtClean="0">
                <a:solidFill>
                  <a:schemeClr val="tx2"/>
                </a:solidFill>
              </a:rPr>
              <a:t>あるナイジェリア</a:t>
            </a:r>
            <a:r>
              <a:rPr lang="ja-JP" altLang="en-US" sz="2800" dirty="0">
                <a:solidFill>
                  <a:schemeClr val="tx2"/>
                </a:solidFill>
              </a:rPr>
              <a:t>では、</a:t>
            </a:r>
            <a:r>
              <a:rPr lang="en-US" altLang="ja-JP" sz="2800" dirty="0">
                <a:solidFill>
                  <a:schemeClr val="tx2"/>
                </a:solidFill>
              </a:rPr>
              <a:t>2013</a:t>
            </a:r>
            <a:r>
              <a:rPr lang="ja-JP" altLang="en-US" sz="2800" dirty="0">
                <a:solidFill>
                  <a:schemeClr val="tx2"/>
                </a:solidFill>
              </a:rPr>
              <a:t>年から</a:t>
            </a:r>
            <a:r>
              <a:rPr lang="en-US" altLang="ja-JP" sz="2800" dirty="0">
                <a:solidFill>
                  <a:schemeClr val="tx2"/>
                </a:solidFill>
              </a:rPr>
              <a:t>2014</a:t>
            </a:r>
            <a:r>
              <a:rPr lang="ja-JP" altLang="en-US" sz="2800" dirty="0">
                <a:solidFill>
                  <a:schemeClr val="tx2"/>
                </a:solidFill>
              </a:rPr>
              <a:t>年にかけてポリオ感染数が</a:t>
            </a:r>
            <a:r>
              <a:rPr lang="en-US" altLang="ja-JP" sz="2800" dirty="0">
                <a:solidFill>
                  <a:schemeClr val="tx2"/>
                </a:solidFill>
              </a:rPr>
              <a:t>53</a:t>
            </a:r>
            <a:r>
              <a:rPr lang="ja-JP" altLang="en-US" sz="2800" dirty="0">
                <a:solidFill>
                  <a:schemeClr val="tx2"/>
                </a:solidFill>
              </a:rPr>
              <a:t>件から</a:t>
            </a:r>
            <a:r>
              <a:rPr lang="en-US" altLang="ja-JP" sz="2800" dirty="0">
                <a:solidFill>
                  <a:schemeClr val="tx2"/>
                </a:solidFill>
              </a:rPr>
              <a:t>6</a:t>
            </a:r>
            <a:r>
              <a:rPr lang="ja-JP" altLang="en-US" sz="2800" dirty="0">
                <a:solidFill>
                  <a:schemeClr val="tx2"/>
                </a:solidFill>
              </a:rPr>
              <a:t>件に減少し、過去</a:t>
            </a:r>
            <a:r>
              <a:rPr lang="en-US" altLang="ja-JP" sz="2800" dirty="0">
                <a:solidFill>
                  <a:schemeClr val="tx2"/>
                </a:solidFill>
              </a:rPr>
              <a:t>5</a:t>
            </a:r>
            <a:r>
              <a:rPr lang="ja-JP" altLang="en-US" sz="2800" dirty="0">
                <a:solidFill>
                  <a:schemeClr val="tx2"/>
                </a:solidFill>
              </a:rPr>
              <a:t>か月での感染は報告されていません。 </a:t>
            </a:r>
            <a:endParaRPr lang="en-US" altLang="ja-JP" sz="2800" dirty="0" smtClean="0">
              <a:solidFill>
                <a:schemeClr val="tx2"/>
              </a:solidFill>
            </a:endParaRPr>
          </a:p>
          <a:p>
            <a:r>
              <a:rPr lang="ja-JP" altLang="en-US" sz="2800" dirty="0" smtClean="0">
                <a:solidFill>
                  <a:schemeClr val="tx2"/>
                </a:solidFill>
              </a:rPr>
              <a:t>ただし</a:t>
            </a:r>
            <a:r>
              <a:rPr lang="ja-JP" altLang="en-US" sz="2800" dirty="0">
                <a:solidFill>
                  <a:schemeClr val="tx2"/>
                </a:solidFill>
              </a:rPr>
              <a:t>、アフリカでの撲滅活動が完結したと安心しないでくださいと</a:t>
            </a:r>
            <a:r>
              <a:rPr lang="ja-JP" altLang="en-US" sz="2800" dirty="0" smtClean="0">
                <a:solidFill>
                  <a:schemeClr val="tx2"/>
                </a:solidFill>
              </a:rPr>
              <a:t>警告。</a:t>
            </a:r>
            <a:endParaRPr lang="ja-JP" altLang="en-US" sz="2800" dirty="0">
              <a:solidFill>
                <a:schemeClr val="tx2"/>
              </a:solidFill>
            </a:endParaRPr>
          </a:p>
          <a:p>
            <a:r>
              <a:rPr lang="ja-JP" altLang="en-US" sz="2800" dirty="0">
                <a:solidFill>
                  <a:schemeClr val="tx2"/>
                </a:solidFill>
              </a:rPr>
              <a:t>今後も活動を続けていく必要性を訴えると同時に</a:t>
            </a:r>
            <a:r>
              <a:rPr lang="ja-JP" altLang="en-US" sz="2800" dirty="0" smtClean="0">
                <a:solidFill>
                  <a:schemeClr val="tx2"/>
                </a:solidFill>
              </a:rPr>
              <a:t>、ロータリー</a:t>
            </a:r>
            <a:r>
              <a:rPr lang="ja-JP" altLang="en-US" sz="2800" dirty="0">
                <a:solidFill>
                  <a:schemeClr val="tx2"/>
                </a:solidFill>
              </a:rPr>
              <a:t>の貢献に感謝の意を表しました。</a:t>
            </a:r>
          </a:p>
        </p:txBody>
      </p:sp>
    </p:spTree>
    <p:extLst>
      <p:ext uri="{BB962C8B-B14F-4D97-AF65-F5344CB8AC3E}">
        <p14:creationId xmlns:p14="http://schemas.microsoft.com/office/powerpoint/2010/main" val="3460328716"/>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139</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899592" y="620689"/>
            <a:ext cx="7488832" cy="5016758"/>
          </a:xfrm>
          <a:prstGeom prst="rect">
            <a:avLst/>
          </a:prstGeom>
        </p:spPr>
        <p:txBody>
          <a:bodyPr wrap="square">
            <a:spAutoFit/>
          </a:bodyPr>
          <a:lstStyle/>
          <a:p>
            <a:r>
              <a:rPr lang="ja-JP" altLang="en-US" sz="3200" b="1" dirty="0">
                <a:solidFill>
                  <a:schemeClr val="tx2"/>
                </a:solidFill>
              </a:rPr>
              <a:t>あと少しで</a:t>
            </a:r>
            <a:r>
              <a:rPr lang="ja-JP" altLang="en-US" sz="3200" b="1" dirty="0" smtClean="0">
                <a:solidFill>
                  <a:schemeClr val="tx2"/>
                </a:solidFill>
              </a:rPr>
              <a:t>、残る</a:t>
            </a:r>
            <a:r>
              <a:rPr lang="ja-JP" altLang="en-US" sz="3200" b="1" dirty="0">
                <a:solidFill>
                  <a:schemeClr val="tx2"/>
                </a:solidFill>
              </a:rPr>
              <a:t>は</a:t>
            </a:r>
            <a:r>
              <a:rPr lang="en-US" altLang="ja-JP" sz="3200" b="1" dirty="0">
                <a:solidFill>
                  <a:schemeClr val="tx2"/>
                </a:solidFill>
              </a:rPr>
              <a:t>1</a:t>
            </a:r>
            <a:r>
              <a:rPr lang="ja-JP" altLang="en-US" sz="3200" b="1" dirty="0">
                <a:solidFill>
                  <a:schemeClr val="tx2"/>
                </a:solidFill>
              </a:rPr>
              <a:t>型ウイルスのみに</a:t>
            </a:r>
          </a:p>
          <a:p>
            <a:endParaRPr lang="ja-JP" altLang="en-US" sz="3200" b="1" dirty="0">
              <a:solidFill>
                <a:schemeClr val="tx2"/>
              </a:solidFill>
            </a:endParaRPr>
          </a:p>
          <a:p>
            <a:r>
              <a:rPr lang="ja-JP" altLang="en-US" sz="3200" b="1" dirty="0" smtClean="0">
                <a:solidFill>
                  <a:schemeClr val="tx2"/>
                </a:solidFill>
              </a:rPr>
              <a:t>世界</a:t>
            </a:r>
            <a:r>
              <a:rPr lang="ja-JP" altLang="en-US" sz="3200" b="1" dirty="0">
                <a:solidFill>
                  <a:schemeClr val="tx2"/>
                </a:solidFill>
              </a:rPr>
              <a:t>ポリオ撲滅推進活動（</a:t>
            </a:r>
            <a:r>
              <a:rPr lang="en-US" altLang="ja-JP" sz="3200" b="1" dirty="0">
                <a:solidFill>
                  <a:schemeClr val="tx2"/>
                </a:solidFill>
              </a:rPr>
              <a:t>GPEI</a:t>
            </a:r>
            <a:r>
              <a:rPr lang="ja-JP" altLang="en-US" sz="3200" b="1" dirty="0" smtClean="0">
                <a:solidFill>
                  <a:schemeClr val="tx2"/>
                </a:solidFill>
              </a:rPr>
              <a:t>）で</a:t>
            </a:r>
            <a:r>
              <a:rPr lang="ja-JP" altLang="en-US" sz="3200" b="1" dirty="0">
                <a:solidFill>
                  <a:schemeClr val="tx2"/>
                </a:solidFill>
              </a:rPr>
              <a:t>は</a:t>
            </a:r>
            <a:r>
              <a:rPr lang="ja-JP" altLang="en-US" sz="3200" b="1" dirty="0" smtClean="0">
                <a:solidFill>
                  <a:schemeClr val="tx2"/>
                </a:solidFill>
              </a:rPr>
              <a:t>、</a:t>
            </a:r>
            <a:endParaRPr lang="en-US" altLang="ja-JP" sz="3200" b="1" dirty="0" smtClean="0">
              <a:solidFill>
                <a:schemeClr val="tx2"/>
              </a:solidFill>
            </a:endParaRPr>
          </a:p>
          <a:p>
            <a:r>
              <a:rPr lang="en-US" altLang="ja-JP" sz="3200" b="1" dirty="0" smtClean="0">
                <a:solidFill>
                  <a:schemeClr val="tx2"/>
                </a:solidFill>
              </a:rPr>
              <a:t>3</a:t>
            </a:r>
            <a:r>
              <a:rPr lang="ja-JP" altLang="en-US" sz="3200" b="1" dirty="0">
                <a:solidFill>
                  <a:schemeClr val="tx2"/>
                </a:solidFill>
              </a:rPr>
              <a:t>型野性株ポリオウイルスの撲滅</a:t>
            </a:r>
            <a:r>
              <a:rPr lang="ja-JP" altLang="en-US" sz="3200" b="1" dirty="0" smtClean="0">
                <a:solidFill>
                  <a:schemeClr val="tx2"/>
                </a:solidFill>
              </a:rPr>
              <a:t>という</a:t>
            </a:r>
            <a:endParaRPr lang="en-US" altLang="ja-JP" sz="3200" b="1" dirty="0" smtClean="0">
              <a:solidFill>
                <a:schemeClr val="tx2"/>
              </a:solidFill>
            </a:endParaRPr>
          </a:p>
          <a:p>
            <a:r>
              <a:rPr lang="ja-JP" altLang="en-US" sz="3200" b="1" dirty="0" smtClean="0">
                <a:solidFill>
                  <a:schemeClr val="tx2"/>
                </a:solidFill>
              </a:rPr>
              <a:t>快挙</a:t>
            </a:r>
            <a:r>
              <a:rPr lang="ja-JP" altLang="en-US" sz="3200" b="1" dirty="0">
                <a:solidFill>
                  <a:schemeClr val="tx2"/>
                </a:solidFill>
              </a:rPr>
              <a:t>が達成されようとしています。</a:t>
            </a:r>
          </a:p>
          <a:p>
            <a:r>
              <a:rPr lang="en-US" altLang="ja-JP" sz="3200" b="1" dirty="0">
                <a:solidFill>
                  <a:schemeClr val="tx2"/>
                </a:solidFill>
              </a:rPr>
              <a:t>3</a:t>
            </a:r>
            <a:r>
              <a:rPr lang="ja-JP" altLang="en-US" sz="3200" b="1" dirty="0">
                <a:solidFill>
                  <a:schemeClr val="tx2"/>
                </a:solidFill>
              </a:rPr>
              <a:t>型ウイルスによる感染がナイジェリア</a:t>
            </a:r>
            <a:r>
              <a:rPr lang="ja-JP" altLang="en-US" sz="3200" b="1" dirty="0" smtClean="0">
                <a:solidFill>
                  <a:schemeClr val="tx2"/>
                </a:solidFill>
              </a:rPr>
              <a:t>で</a:t>
            </a:r>
            <a:endParaRPr lang="en-US" altLang="ja-JP" sz="3200" b="1" dirty="0" smtClean="0">
              <a:solidFill>
                <a:schemeClr val="tx2"/>
              </a:solidFill>
            </a:endParaRPr>
          </a:p>
          <a:p>
            <a:r>
              <a:rPr lang="ja-JP" altLang="en-US" sz="3200" b="1" dirty="0" smtClean="0">
                <a:solidFill>
                  <a:schemeClr val="tx2"/>
                </a:solidFill>
              </a:rPr>
              <a:t>最後</a:t>
            </a:r>
            <a:r>
              <a:rPr lang="ja-JP" altLang="en-US" sz="3200" b="1" dirty="0">
                <a:solidFill>
                  <a:schemeClr val="tx2"/>
                </a:solidFill>
              </a:rPr>
              <a:t>に報告された</a:t>
            </a:r>
            <a:r>
              <a:rPr lang="en-US" altLang="ja-JP" sz="3200" b="1" dirty="0">
                <a:solidFill>
                  <a:schemeClr val="tx2"/>
                </a:solidFill>
              </a:rPr>
              <a:t>2012</a:t>
            </a:r>
            <a:r>
              <a:rPr lang="ja-JP" altLang="en-US" sz="3200" b="1" dirty="0">
                <a:solidFill>
                  <a:schemeClr val="tx2"/>
                </a:solidFill>
              </a:rPr>
              <a:t>年</a:t>
            </a:r>
            <a:r>
              <a:rPr lang="en-US" altLang="ja-JP" sz="3200" b="1" dirty="0">
                <a:solidFill>
                  <a:schemeClr val="tx2"/>
                </a:solidFill>
              </a:rPr>
              <a:t>11</a:t>
            </a:r>
            <a:r>
              <a:rPr lang="ja-JP" altLang="en-US" sz="3200" b="1" dirty="0">
                <a:solidFill>
                  <a:schemeClr val="tx2"/>
                </a:solidFill>
              </a:rPr>
              <a:t>月以来</a:t>
            </a:r>
            <a:r>
              <a:rPr lang="ja-JP" altLang="en-US" sz="3200" b="1" dirty="0" smtClean="0">
                <a:solidFill>
                  <a:schemeClr val="tx2"/>
                </a:solidFill>
              </a:rPr>
              <a:t>、</a:t>
            </a:r>
            <a:r>
              <a:rPr lang="en-US" altLang="ja-JP" sz="3200" b="1" dirty="0" smtClean="0">
                <a:solidFill>
                  <a:schemeClr val="tx2"/>
                </a:solidFill>
              </a:rPr>
              <a:t>3</a:t>
            </a:r>
            <a:r>
              <a:rPr lang="ja-JP" altLang="en-US" sz="3200" b="1" dirty="0">
                <a:solidFill>
                  <a:schemeClr val="tx2"/>
                </a:solidFill>
              </a:rPr>
              <a:t>型</a:t>
            </a:r>
            <a:r>
              <a:rPr lang="ja-JP" altLang="en-US" sz="3200" b="1" dirty="0" smtClean="0">
                <a:solidFill>
                  <a:schemeClr val="tx2"/>
                </a:solidFill>
              </a:rPr>
              <a:t>の感染</a:t>
            </a:r>
            <a:r>
              <a:rPr lang="ja-JP" altLang="en-US" sz="3200" b="1" dirty="0">
                <a:solidFill>
                  <a:schemeClr val="tx2"/>
                </a:solidFill>
              </a:rPr>
              <a:t>は世界で</a:t>
            </a:r>
            <a:r>
              <a:rPr lang="en-US" altLang="ja-JP" sz="3200" b="1" dirty="0">
                <a:solidFill>
                  <a:schemeClr val="tx2"/>
                </a:solidFill>
              </a:rPr>
              <a:t>1</a:t>
            </a:r>
            <a:r>
              <a:rPr lang="ja-JP" altLang="en-US" sz="3200" b="1" dirty="0">
                <a:solidFill>
                  <a:schemeClr val="tx2"/>
                </a:solidFill>
              </a:rPr>
              <a:t>件も報告されていません</a:t>
            </a:r>
            <a:r>
              <a:rPr lang="ja-JP" altLang="en-US" sz="3200" b="1" dirty="0" smtClean="0">
                <a:solidFill>
                  <a:schemeClr val="tx2"/>
                </a:solidFill>
              </a:rPr>
              <a:t>。また</a:t>
            </a:r>
            <a:r>
              <a:rPr lang="en-US" altLang="ja-JP" sz="3200" b="1" dirty="0">
                <a:solidFill>
                  <a:schemeClr val="tx2"/>
                </a:solidFill>
              </a:rPr>
              <a:t>2</a:t>
            </a:r>
            <a:r>
              <a:rPr lang="ja-JP" altLang="en-US" sz="3200" b="1" dirty="0">
                <a:solidFill>
                  <a:schemeClr val="tx2"/>
                </a:solidFill>
              </a:rPr>
              <a:t>型ウイルスは</a:t>
            </a:r>
            <a:r>
              <a:rPr lang="en-US" altLang="ja-JP" sz="3200" b="1" dirty="0">
                <a:solidFill>
                  <a:schemeClr val="tx2"/>
                </a:solidFill>
              </a:rPr>
              <a:t>1999</a:t>
            </a:r>
            <a:r>
              <a:rPr lang="ja-JP" altLang="en-US" sz="3200" b="1" dirty="0">
                <a:solidFill>
                  <a:schemeClr val="tx2"/>
                </a:solidFill>
              </a:rPr>
              <a:t>年に撲滅</a:t>
            </a:r>
            <a:r>
              <a:rPr lang="ja-JP" altLang="en-US" sz="3200" b="1" dirty="0" smtClean="0">
                <a:solidFill>
                  <a:schemeClr val="tx2"/>
                </a:solidFill>
              </a:rPr>
              <a:t>されており</a:t>
            </a:r>
            <a:r>
              <a:rPr lang="ja-JP" altLang="en-US" sz="3200" b="1" dirty="0">
                <a:solidFill>
                  <a:schemeClr val="tx2"/>
                </a:solidFill>
              </a:rPr>
              <a:t>、残るは</a:t>
            </a:r>
            <a:r>
              <a:rPr lang="en-US" altLang="ja-JP" sz="3200" b="1" dirty="0">
                <a:solidFill>
                  <a:schemeClr val="tx2"/>
                </a:solidFill>
              </a:rPr>
              <a:t>1</a:t>
            </a:r>
            <a:r>
              <a:rPr lang="ja-JP" altLang="en-US" sz="3200" b="1" dirty="0">
                <a:solidFill>
                  <a:schemeClr val="tx2"/>
                </a:solidFill>
              </a:rPr>
              <a:t>型ウイルスのみとなります。</a:t>
            </a:r>
          </a:p>
        </p:txBody>
      </p:sp>
    </p:spTree>
    <p:extLst>
      <p:ext uri="{BB962C8B-B14F-4D97-AF65-F5344CB8AC3E}">
        <p14:creationId xmlns:p14="http://schemas.microsoft.com/office/powerpoint/2010/main" val="2835722303"/>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7E03FF-5BA4-4F9C-86B9-90894601F3E3}" type="slidenum">
              <a:rPr lang="en-US" altLang="ja-JP">
                <a:solidFill>
                  <a:schemeClr val="tx1"/>
                </a:solidFill>
                <a:latin typeface="Arial" charset="0"/>
              </a:rPr>
              <a:pPr fontAlgn="base">
                <a:spcBef>
                  <a:spcPct val="0"/>
                </a:spcBef>
                <a:spcAft>
                  <a:spcPct val="0"/>
                </a:spcAft>
              </a:pPr>
              <a:t>14</a:t>
            </a:fld>
            <a:endParaRPr lang="en-US" altLang="ja-JP">
              <a:solidFill>
                <a:schemeClr val="tx1"/>
              </a:solidFill>
              <a:latin typeface="Arial" charset="0"/>
            </a:endParaRPr>
          </a:p>
        </p:txBody>
      </p:sp>
      <p:sp>
        <p:nvSpPr>
          <p:cNvPr id="26626" name="Rectangle 3"/>
          <p:cNvSpPr>
            <a:spLocks noChangeArrowheads="1"/>
          </p:cNvSpPr>
          <p:nvPr/>
        </p:nvSpPr>
        <p:spPr bwMode="auto">
          <a:xfrm>
            <a:off x="458324" y="684800"/>
            <a:ext cx="8461375" cy="5584825"/>
          </a:xfrm>
          <a:prstGeom prst="rect">
            <a:avLst/>
          </a:prstGeom>
          <a:noFill/>
          <a:ln w="9525">
            <a:noFill/>
            <a:miter lim="800000"/>
            <a:headEnd/>
            <a:tailEnd/>
          </a:ln>
        </p:spPr>
        <p:txBody>
          <a:bodyPr>
            <a:spAutoFit/>
          </a:bodyPr>
          <a:lstStyle/>
          <a:p>
            <a:r>
              <a:rPr lang="en-US" altLang="ja-JP" sz="3600" b="1" dirty="0">
                <a:solidFill>
                  <a:schemeClr val="tx2"/>
                </a:solidFill>
                <a:latin typeface="Calibri" pitchFamily="34" charset="0"/>
              </a:rPr>
              <a:t>『</a:t>
            </a:r>
            <a:r>
              <a:rPr lang="ja-JP" altLang="en-US" sz="3600" b="1" dirty="0">
                <a:solidFill>
                  <a:schemeClr val="tx2"/>
                </a:solidFill>
                <a:latin typeface="Calibri" pitchFamily="34" charset="0"/>
              </a:rPr>
              <a:t>君達は、お互いに助け合って、豊かになって楽しいだろう。しかし、一業一会員制の原則であれば、クラブに入れない同業者は一体どうなるのか。</a:t>
            </a:r>
          </a:p>
          <a:p>
            <a:r>
              <a:rPr lang="ja-JP" altLang="en-US" sz="3600" b="1" dirty="0">
                <a:solidFill>
                  <a:schemeClr val="tx2"/>
                </a:solidFill>
                <a:latin typeface="Calibri" pitchFamily="34" charset="0"/>
              </a:rPr>
              <a:t>また、職業人の集まりであれば、職業を持たない地域社会の人達は一体どうなるのか。</a:t>
            </a:r>
          </a:p>
          <a:p>
            <a:r>
              <a:rPr lang="ja-JP" altLang="en-US" sz="3600" b="1" dirty="0">
                <a:solidFill>
                  <a:schemeClr val="tx2"/>
                </a:solidFill>
                <a:latin typeface="Calibri" pitchFamily="34" charset="0"/>
              </a:rPr>
              <a:t>私達は、この地域社会に生まれ、地域社会に育てられ、地域社会にお世話になって暮らしている。</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140</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899592" y="548680"/>
            <a:ext cx="7272808" cy="5632311"/>
          </a:xfrm>
          <a:prstGeom prst="rect">
            <a:avLst/>
          </a:prstGeom>
        </p:spPr>
        <p:txBody>
          <a:bodyPr wrap="square">
            <a:spAutoFit/>
          </a:bodyPr>
          <a:lstStyle/>
          <a:p>
            <a:r>
              <a:rPr lang="en-US" altLang="ja-JP" sz="3600" dirty="0">
                <a:solidFill>
                  <a:srgbClr val="1F497D"/>
                </a:solidFill>
              </a:rPr>
              <a:t>2</a:t>
            </a:r>
            <a:r>
              <a:rPr lang="ja-JP" altLang="en-US" sz="3600" dirty="0">
                <a:solidFill>
                  <a:srgbClr val="1F497D"/>
                </a:solidFill>
              </a:rPr>
              <a:t>型ウイルスは</a:t>
            </a:r>
            <a:r>
              <a:rPr lang="en-US" altLang="ja-JP" sz="3600" dirty="0">
                <a:solidFill>
                  <a:srgbClr val="1F497D"/>
                </a:solidFill>
              </a:rPr>
              <a:t>1999</a:t>
            </a:r>
            <a:r>
              <a:rPr lang="ja-JP" altLang="en-US" sz="3600" dirty="0">
                <a:solidFill>
                  <a:srgbClr val="1F497D"/>
                </a:solidFill>
              </a:rPr>
              <a:t>年に撲滅されて</a:t>
            </a:r>
          </a:p>
          <a:p>
            <a:r>
              <a:rPr lang="ja-JP" altLang="en-US" sz="3600" dirty="0">
                <a:solidFill>
                  <a:srgbClr val="1F497D"/>
                </a:solidFill>
              </a:rPr>
              <a:t>おり、</a:t>
            </a:r>
            <a:r>
              <a:rPr lang="en-US" altLang="ja-JP" sz="3600" dirty="0">
                <a:solidFill>
                  <a:srgbClr val="1F497D"/>
                </a:solidFill>
              </a:rPr>
              <a:t>3</a:t>
            </a:r>
            <a:r>
              <a:rPr lang="ja-JP" altLang="en-US" sz="3600" dirty="0">
                <a:solidFill>
                  <a:srgbClr val="1F497D"/>
                </a:solidFill>
              </a:rPr>
              <a:t>型ウイルスの撲滅が実現</a:t>
            </a:r>
          </a:p>
          <a:p>
            <a:r>
              <a:rPr lang="ja-JP" altLang="en-US" sz="3600" dirty="0">
                <a:solidFill>
                  <a:srgbClr val="1F497D"/>
                </a:solidFill>
              </a:rPr>
              <a:t>すれば、残るは</a:t>
            </a:r>
            <a:r>
              <a:rPr lang="en-US" altLang="ja-JP" sz="3600" dirty="0">
                <a:solidFill>
                  <a:srgbClr val="1F497D"/>
                </a:solidFill>
              </a:rPr>
              <a:t>1</a:t>
            </a:r>
            <a:r>
              <a:rPr lang="ja-JP" altLang="en-US" sz="3600" dirty="0">
                <a:solidFill>
                  <a:srgbClr val="1F497D"/>
                </a:solidFill>
              </a:rPr>
              <a:t>型ウイルスのみと</a:t>
            </a:r>
          </a:p>
          <a:p>
            <a:r>
              <a:rPr lang="ja-JP" altLang="en-US" sz="3600" dirty="0">
                <a:solidFill>
                  <a:srgbClr val="1F497D"/>
                </a:solidFill>
              </a:rPr>
              <a:t>なります。</a:t>
            </a:r>
          </a:p>
          <a:p>
            <a:endParaRPr lang="ja-JP" altLang="en-US" sz="3600" dirty="0">
              <a:solidFill>
                <a:srgbClr val="1F497D"/>
              </a:solidFill>
            </a:endParaRPr>
          </a:p>
          <a:p>
            <a:r>
              <a:rPr lang="en-US" altLang="ja-JP" sz="3600" dirty="0">
                <a:solidFill>
                  <a:srgbClr val="1F497D"/>
                </a:solidFill>
              </a:rPr>
              <a:t>3</a:t>
            </a:r>
            <a:r>
              <a:rPr lang="ja-JP" altLang="en-US" sz="3600" dirty="0">
                <a:solidFill>
                  <a:srgbClr val="1F497D"/>
                </a:solidFill>
              </a:rPr>
              <a:t>型ウイルスが全世界で</a:t>
            </a:r>
            <a:r>
              <a:rPr lang="en-US" altLang="ja-JP" sz="3600" dirty="0">
                <a:solidFill>
                  <a:srgbClr val="1F497D"/>
                </a:solidFill>
              </a:rPr>
              <a:t>2</a:t>
            </a:r>
            <a:r>
              <a:rPr lang="ja-JP" altLang="en-US" sz="3600" dirty="0">
                <a:solidFill>
                  <a:srgbClr val="1F497D"/>
                </a:solidFill>
              </a:rPr>
              <a:t>年以上検出されていないことは、</a:t>
            </a:r>
          </a:p>
          <a:p>
            <a:r>
              <a:rPr lang="ja-JP" altLang="en-US" sz="3600" dirty="0">
                <a:solidFill>
                  <a:srgbClr val="1F497D"/>
                </a:solidFill>
              </a:rPr>
              <a:t>「極めて心強いニュース」であり、</a:t>
            </a:r>
          </a:p>
          <a:p>
            <a:r>
              <a:rPr lang="ja-JP" altLang="en-US" sz="3600" dirty="0">
                <a:solidFill>
                  <a:srgbClr val="1F497D"/>
                </a:solidFill>
              </a:rPr>
              <a:t>「ポリオ撲滅が可能であることの証」であると</a:t>
            </a:r>
            <a:r>
              <a:rPr lang="en-US" altLang="ja-JP" sz="3600" dirty="0">
                <a:solidFill>
                  <a:srgbClr val="1F497D"/>
                </a:solidFill>
              </a:rPr>
              <a:t>GPEI</a:t>
            </a:r>
            <a:r>
              <a:rPr lang="ja-JP" altLang="en-US" sz="3600" dirty="0">
                <a:solidFill>
                  <a:srgbClr val="1F497D"/>
                </a:solidFill>
              </a:rPr>
              <a:t>は述べています。</a:t>
            </a:r>
          </a:p>
        </p:txBody>
      </p:sp>
    </p:spTree>
    <p:extLst>
      <p:ext uri="{BB962C8B-B14F-4D97-AF65-F5344CB8AC3E}">
        <p14:creationId xmlns:p14="http://schemas.microsoft.com/office/powerpoint/2010/main" val="2636109914"/>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1484784"/>
            <a:ext cx="7933957" cy="4382616"/>
          </a:xfrm>
        </p:spPr>
        <p:txBody>
          <a:bodyPr rtlCol="0">
            <a:normAutofit fontScale="77500" lnSpcReduction="20000"/>
          </a:bodyPr>
          <a:lstStyle/>
          <a:p>
            <a:pPr marL="0" indent="0" fontAlgn="auto">
              <a:spcAft>
                <a:spcPts val="0"/>
              </a:spcAft>
              <a:buFontTx/>
              <a:buNone/>
              <a:defRPr/>
            </a:pPr>
            <a:r>
              <a:rPr lang="ja-JP" altLang="en-US" sz="4800" b="1" dirty="0">
                <a:solidFill>
                  <a:schemeClr val="tx2"/>
                </a:solidFill>
              </a:rPr>
              <a:t>米国疾病対策</a:t>
            </a:r>
            <a:r>
              <a:rPr lang="ja-JP" altLang="en-US" sz="4800" b="1" dirty="0" smtClean="0">
                <a:solidFill>
                  <a:schemeClr val="tx2"/>
                </a:solidFill>
              </a:rPr>
              <a:t>センター（</a:t>
            </a:r>
            <a:r>
              <a:rPr lang="en-US" altLang="ja-JP" sz="4800" b="1" dirty="0" smtClean="0">
                <a:solidFill>
                  <a:schemeClr val="tx2"/>
                </a:solidFill>
              </a:rPr>
              <a:t>CDC</a:t>
            </a:r>
            <a:r>
              <a:rPr lang="ja-JP" altLang="en-US" sz="4800" b="1" dirty="0" smtClean="0">
                <a:solidFill>
                  <a:schemeClr val="tx2"/>
                </a:solidFill>
              </a:rPr>
              <a:t>）</a:t>
            </a:r>
            <a:endParaRPr lang="ja-JP" altLang="en-US" sz="4800" b="1" dirty="0">
              <a:solidFill>
                <a:schemeClr val="tx2"/>
              </a:solidFill>
            </a:endParaRPr>
          </a:p>
          <a:p>
            <a:pPr marL="0" indent="0" fontAlgn="auto">
              <a:spcAft>
                <a:spcPts val="0"/>
              </a:spcAft>
              <a:buFontTx/>
              <a:buNone/>
              <a:defRPr/>
            </a:pPr>
            <a:r>
              <a:rPr lang="ja-JP" altLang="en-US" sz="4800" b="1" dirty="0">
                <a:solidFill>
                  <a:schemeClr val="tx2"/>
                </a:solidFill>
              </a:rPr>
              <a:t>グローバルヘルスセンター</a:t>
            </a:r>
            <a:r>
              <a:rPr lang="ja-JP" altLang="en-US" sz="4800" b="1" dirty="0" smtClean="0">
                <a:solidFill>
                  <a:schemeClr val="tx2"/>
                </a:solidFill>
              </a:rPr>
              <a:t>のシニア</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アドバイザー、スティーブン</a:t>
            </a:r>
            <a:r>
              <a:rPr lang="ja-JP" altLang="en-US" sz="4800" b="1" dirty="0">
                <a:solidFill>
                  <a:schemeClr val="tx2"/>
                </a:solidFill>
              </a:rPr>
              <a:t>・</a:t>
            </a:r>
            <a:r>
              <a:rPr lang="ja-JP" altLang="en-US" sz="4800" b="1" dirty="0" smtClean="0">
                <a:solidFill>
                  <a:schemeClr val="tx2"/>
                </a:solidFill>
              </a:rPr>
              <a:t>コチ氏</a:t>
            </a:r>
            <a:r>
              <a:rPr lang="ja-JP" altLang="en-US" sz="4800" b="1" dirty="0">
                <a:solidFill>
                  <a:schemeClr val="tx2"/>
                </a:solidFill>
              </a:rPr>
              <a:t>は</a:t>
            </a:r>
            <a:r>
              <a:rPr lang="ja-JP" altLang="en-US" sz="4800" b="1" dirty="0" smtClean="0">
                <a:solidFill>
                  <a:schemeClr val="tx2"/>
                </a:solidFill>
              </a:rPr>
              <a:t>、</a:t>
            </a:r>
            <a:endParaRPr lang="en-US" altLang="ja-JP" sz="4800" b="1" dirty="0" smtClean="0">
              <a:solidFill>
                <a:schemeClr val="tx2"/>
              </a:solidFill>
            </a:endParaRPr>
          </a:p>
          <a:p>
            <a:pPr marL="0" indent="0" fontAlgn="auto">
              <a:spcAft>
                <a:spcPts val="0"/>
              </a:spcAft>
              <a:buFontTx/>
              <a:buNone/>
              <a:defRPr/>
            </a:pPr>
            <a:r>
              <a:rPr lang="en-US" altLang="ja-JP" sz="4800" b="1" dirty="0" smtClean="0">
                <a:solidFill>
                  <a:schemeClr val="tx2"/>
                </a:solidFill>
              </a:rPr>
              <a:t>BBC</a:t>
            </a:r>
            <a:r>
              <a:rPr lang="ja-JP" altLang="en-US" sz="4800" b="1" dirty="0">
                <a:solidFill>
                  <a:schemeClr val="tx2"/>
                </a:solidFill>
              </a:rPr>
              <a:t>とのインタビュー</a:t>
            </a:r>
            <a:r>
              <a:rPr lang="ja-JP" altLang="en-US" sz="4800" b="1" dirty="0" smtClean="0">
                <a:solidFill>
                  <a:schemeClr val="tx2"/>
                </a:solidFill>
              </a:rPr>
              <a:t>で「</a:t>
            </a:r>
            <a:r>
              <a:rPr lang="en-US" altLang="ja-JP" sz="4800" b="1" dirty="0">
                <a:solidFill>
                  <a:schemeClr val="tx2"/>
                </a:solidFill>
              </a:rPr>
              <a:t>3</a:t>
            </a:r>
            <a:r>
              <a:rPr lang="ja-JP" altLang="en-US" sz="4800" b="1" dirty="0">
                <a:solidFill>
                  <a:schemeClr val="tx2"/>
                </a:solidFill>
              </a:rPr>
              <a:t>種ある</a:t>
            </a:r>
            <a:r>
              <a:rPr lang="ja-JP" altLang="en-US" sz="4800" b="1" dirty="0" smtClean="0">
                <a:solidFill>
                  <a:schemeClr val="tx2"/>
                </a:solidFill>
              </a:rPr>
              <a:t>ウイル</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ス</a:t>
            </a:r>
            <a:r>
              <a:rPr lang="ja-JP" altLang="en-US" sz="4800" b="1" dirty="0">
                <a:solidFill>
                  <a:schemeClr val="tx2"/>
                </a:solidFill>
              </a:rPr>
              <a:t>のうち</a:t>
            </a:r>
            <a:r>
              <a:rPr lang="en-US" altLang="ja-JP" sz="4800" b="1" dirty="0">
                <a:solidFill>
                  <a:schemeClr val="tx2"/>
                </a:solidFill>
              </a:rPr>
              <a:t>2</a:t>
            </a:r>
            <a:r>
              <a:rPr lang="ja-JP" altLang="en-US" sz="4800" b="1" dirty="0">
                <a:solidFill>
                  <a:schemeClr val="tx2"/>
                </a:solidFill>
              </a:rPr>
              <a:t>種の撲滅</a:t>
            </a:r>
            <a:r>
              <a:rPr lang="ja-JP" altLang="en-US" sz="4800" b="1" dirty="0" smtClean="0">
                <a:solidFill>
                  <a:schemeClr val="tx2"/>
                </a:solidFill>
              </a:rPr>
              <a:t>に成功</a:t>
            </a:r>
            <a:r>
              <a:rPr lang="ja-JP" altLang="en-US" sz="4800" b="1" dirty="0">
                <a:solidFill>
                  <a:schemeClr val="tx2"/>
                </a:solidFill>
              </a:rPr>
              <a:t>したことは</a:t>
            </a:r>
            <a:r>
              <a:rPr lang="ja-JP" altLang="en-US" sz="4800" b="1" dirty="0" smtClean="0">
                <a:solidFill>
                  <a:schemeClr val="tx2"/>
                </a:solidFill>
              </a:rPr>
              <a:t>、</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非常</a:t>
            </a:r>
            <a:r>
              <a:rPr lang="ja-JP" altLang="en-US" sz="4800" b="1" dirty="0">
                <a:solidFill>
                  <a:schemeClr val="tx2"/>
                </a:solidFill>
              </a:rPr>
              <a:t>に大きな達成だ</a:t>
            </a:r>
            <a:r>
              <a:rPr lang="ja-JP" altLang="en-US" sz="4800" b="1" dirty="0" smtClean="0">
                <a:solidFill>
                  <a:schemeClr val="tx2"/>
                </a:solidFill>
              </a:rPr>
              <a:t>」と</a:t>
            </a:r>
            <a:r>
              <a:rPr lang="ja-JP" altLang="en-US" sz="4800" b="1" dirty="0">
                <a:solidFill>
                  <a:schemeClr val="tx2"/>
                </a:solidFill>
              </a:rPr>
              <a:t>話しています。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141</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8565"/>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971600" y="620688"/>
            <a:ext cx="7704856" cy="5544616"/>
          </a:xfrm>
        </p:spPr>
        <p:txBody>
          <a:bodyPr rtlCol="0">
            <a:noAutofit/>
          </a:bodyPr>
          <a:lstStyle/>
          <a:p>
            <a:pPr marL="0" indent="0" fontAlgn="auto">
              <a:spcAft>
                <a:spcPts val="0"/>
              </a:spcAft>
              <a:buFontTx/>
              <a:buNone/>
              <a:defRPr/>
            </a:pPr>
            <a:r>
              <a:rPr lang="ja-JP" altLang="en-US" b="1" dirty="0">
                <a:solidFill>
                  <a:schemeClr val="tx2"/>
                </a:solidFill>
              </a:rPr>
              <a:t>ロータリーは、</a:t>
            </a:r>
            <a:r>
              <a:rPr lang="en-US" altLang="ja-JP" b="1" dirty="0">
                <a:solidFill>
                  <a:schemeClr val="tx2"/>
                </a:solidFill>
              </a:rPr>
              <a:t>3</a:t>
            </a:r>
            <a:r>
              <a:rPr lang="ja-JP" altLang="en-US" b="1" dirty="0">
                <a:solidFill>
                  <a:schemeClr val="tx2"/>
                </a:solidFill>
              </a:rPr>
              <a:t>型ウイルスを減らす上で重要な役割を果たしてきました。</a:t>
            </a:r>
          </a:p>
          <a:p>
            <a:pPr marL="0" indent="0" fontAlgn="auto">
              <a:spcAft>
                <a:spcPts val="0"/>
              </a:spcAft>
              <a:buFontTx/>
              <a:buNone/>
              <a:defRPr/>
            </a:pPr>
            <a:r>
              <a:rPr lang="ja-JP" altLang="en-US" b="1" dirty="0" smtClean="0">
                <a:solidFill>
                  <a:schemeClr val="tx2"/>
                </a:solidFill>
              </a:rPr>
              <a:t>「ポリオプラス</a:t>
            </a:r>
            <a:r>
              <a:rPr lang="ja-JP" altLang="en-US" b="1" dirty="0">
                <a:solidFill>
                  <a:schemeClr val="tx2"/>
                </a:solidFill>
              </a:rPr>
              <a:t>補助金」により、監視</a:t>
            </a:r>
            <a:r>
              <a:rPr lang="ja-JP" altLang="en-US" b="1" dirty="0" smtClean="0">
                <a:solidFill>
                  <a:schemeClr val="tx2"/>
                </a:solidFill>
              </a:rPr>
              <a:t>活動</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a:t>
            </a:r>
            <a:r>
              <a:rPr lang="ja-JP" altLang="en-US" b="1" dirty="0">
                <a:solidFill>
                  <a:schemeClr val="tx2"/>
                </a:solidFill>
              </a:rPr>
              <a:t>サーベイランス）、運営支援、</a:t>
            </a:r>
            <a:r>
              <a:rPr lang="ja-JP" altLang="en-US" b="1" dirty="0" smtClean="0">
                <a:solidFill>
                  <a:schemeClr val="tx2"/>
                </a:solidFill>
              </a:rPr>
              <a:t>ボランティア</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の</a:t>
            </a:r>
            <a:r>
              <a:rPr lang="ja-JP" altLang="en-US" b="1" dirty="0">
                <a:solidFill>
                  <a:schemeClr val="tx2"/>
                </a:solidFill>
              </a:rPr>
              <a:t>動員、技術支援などが行われています。</a:t>
            </a:r>
          </a:p>
          <a:p>
            <a:pPr marL="0" indent="0" fontAlgn="auto">
              <a:spcAft>
                <a:spcPts val="0"/>
              </a:spcAft>
              <a:buFontTx/>
              <a:buNone/>
              <a:defRPr/>
            </a:pPr>
            <a:r>
              <a:rPr lang="ja-JP" altLang="en-US" b="1" dirty="0" smtClean="0">
                <a:solidFill>
                  <a:schemeClr val="tx2"/>
                </a:solidFill>
              </a:rPr>
              <a:t>ポリオ</a:t>
            </a:r>
            <a:r>
              <a:rPr lang="ja-JP" altLang="en-US" b="1" dirty="0">
                <a:solidFill>
                  <a:schemeClr val="tx2"/>
                </a:solidFill>
              </a:rPr>
              <a:t>常在国であるナイジェリア、</a:t>
            </a:r>
            <a:r>
              <a:rPr lang="ja-JP" altLang="en-US" b="1" dirty="0" smtClean="0">
                <a:solidFill>
                  <a:schemeClr val="tx2"/>
                </a:solidFill>
              </a:rPr>
              <a:t>パキスタ</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ン、アフガニスタン</a:t>
            </a:r>
            <a:r>
              <a:rPr lang="ja-JP" altLang="en-US" b="1" dirty="0">
                <a:solidFill>
                  <a:schemeClr val="tx2"/>
                </a:solidFill>
              </a:rPr>
              <a:t>をはじめとする国で</a:t>
            </a:r>
            <a:r>
              <a:rPr lang="ja-JP" altLang="en-US" b="1" dirty="0" smtClean="0">
                <a:solidFill>
                  <a:schemeClr val="tx2"/>
                </a:solidFill>
              </a:rPr>
              <a:t>、</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現地</a:t>
            </a:r>
            <a:r>
              <a:rPr lang="ja-JP" altLang="en-US" b="1" dirty="0">
                <a:solidFill>
                  <a:schemeClr val="tx2"/>
                </a:solidFill>
              </a:rPr>
              <a:t>のロータリアンが、子どもへの</a:t>
            </a:r>
            <a:r>
              <a:rPr lang="ja-JP" altLang="en-US" b="1" dirty="0" smtClean="0">
                <a:solidFill>
                  <a:schemeClr val="tx2"/>
                </a:solidFill>
              </a:rPr>
              <a:t>予防</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接種を</a:t>
            </a:r>
            <a:r>
              <a:rPr lang="ja-JP" altLang="en-US" b="1" dirty="0">
                <a:solidFill>
                  <a:schemeClr val="tx2"/>
                </a:solidFill>
              </a:rPr>
              <a:t>拒む地域社会のリーダーや親たち</a:t>
            </a:r>
            <a:r>
              <a:rPr lang="ja-JP" altLang="en-US" b="1" dirty="0" smtClean="0">
                <a:solidFill>
                  <a:schemeClr val="tx2"/>
                </a:solidFill>
              </a:rPr>
              <a:t>へ　　</a:t>
            </a:r>
            <a:endParaRPr lang="en-US" altLang="ja-JP" b="1" dirty="0" smtClean="0">
              <a:solidFill>
                <a:schemeClr val="tx2"/>
              </a:solidFill>
            </a:endParaRPr>
          </a:p>
          <a:p>
            <a:pPr marL="0" indent="0" fontAlgn="auto">
              <a:spcAft>
                <a:spcPts val="0"/>
              </a:spcAft>
              <a:buFontTx/>
              <a:buNone/>
              <a:defRPr/>
            </a:pPr>
            <a:r>
              <a:rPr lang="ja-JP" altLang="en-US" b="1" dirty="0">
                <a:solidFill>
                  <a:schemeClr val="tx2"/>
                </a:solidFill>
              </a:rPr>
              <a:t>　</a:t>
            </a:r>
            <a:r>
              <a:rPr lang="ja-JP" altLang="en-US" b="1" dirty="0" smtClean="0">
                <a:solidFill>
                  <a:schemeClr val="tx2"/>
                </a:solidFill>
              </a:rPr>
              <a:t>　の説得</a:t>
            </a:r>
            <a:r>
              <a:rPr lang="ja-JP" altLang="en-US" b="1" dirty="0">
                <a:solidFill>
                  <a:schemeClr val="tx2"/>
                </a:solidFill>
              </a:rPr>
              <a:t>に当たっています</a:t>
            </a:r>
            <a:r>
              <a:rPr lang="ja-JP" altLang="en-US" b="1" dirty="0" smtClean="0">
                <a:solidFill>
                  <a:schemeClr val="tx2"/>
                </a:solidFill>
              </a:rPr>
              <a:t>。　</a:t>
            </a:r>
            <a:endParaRPr lang="ja-JP" altLang="en-US" b="1" dirty="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142</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14500"/>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143</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971600" y="692697"/>
            <a:ext cx="7200800" cy="5078313"/>
          </a:xfrm>
          <a:prstGeom prst="rect">
            <a:avLst/>
          </a:prstGeom>
        </p:spPr>
        <p:txBody>
          <a:bodyPr wrap="square">
            <a:spAutoFit/>
          </a:bodyPr>
          <a:lstStyle/>
          <a:p>
            <a:r>
              <a:rPr lang="en-US" altLang="ja-JP" sz="3600" b="1" dirty="0">
                <a:solidFill>
                  <a:schemeClr val="tx2"/>
                </a:solidFill>
              </a:rPr>
              <a:t>3</a:t>
            </a:r>
            <a:r>
              <a:rPr lang="ja-JP" altLang="en-US" sz="3600" b="1" dirty="0">
                <a:solidFill>
                  <a:schemeClr val="tx2"/>
                </a:solidFill>
              </a:rPr>
              <a:t>型ウイルスの撲滅は、</a:t>
            </a:r>
          </a:p>
          <a:p>
            <a:r>
              <a:rPr lang="ja-JP" altLang="en-US" sz="3600" b="1" dirty="0">
                <a:solidFill>
                  <a:schemeClr val="tx2"/>
                </a:solidFill>
              </a:rPr>
              <a:t>ナイジェリアが「ポリオフリー」に</a:t>
            </a:r>
          </a:p>
          <a:p>
            <a:r>
              <a:rPr lang="ja-JP" altLang="en-US" sz="3600" b="1" dirty="0">
                <a:solidFill>
                  <a:schemeClr val="tx2"/>
                </a:solidFill>
              </a:rPr>
              <a:t>大きく近づいたことを示しています</a:t>
            </a:r>
          </a:p>
          <a:p>
            <a:endParaRPr lang="ja-JP" altLang="en-US" sz="3600" b="1" dirty="0">
              <a:solidFill>
                <a:schemeClr val="tx2"/>
              </a:solidFill>
            </a:endParaRPr>
          </a:p>
          <a:p>
            <a:r>
              <a:rPr lang="ja-JP" altLang="en-US" sz="3600" b="1" dirty="0">
                <a:solidFill>
                  <a:schemeClr val="tx2"/>
                </a:solidFill>
              </a:rPr>
              <a:t>同国では、</a:t>
            </a:r>
            <a:r>
              <a:rPr lang="en-US" altLang="ja-JP" sz="3600" b="1" dirty="0">
                <a:solidFill>
                  <a:schemeClr val="tx2"/>
                </a:solidFill>
              </a:rPr>
              <a:t>1</a:t>
            </a:r>
            <a:r>
              <a:rPr lang="ja-JP" altLang="en-US" sz="3600" b="1" dirty="0">
                <a:solidFill>
                  <a:schemeClr val="tx2"/>
                </a:solidFill>
              </a:rPr>
              <a:t>型ウイルスによる感染</a:t>
            </a:r>
          </a:p>
          <a:p>
            <a:r>
              <a:rPr lang="ja-JP" altLang="en-US" sz="3600" b="1" dirty="0">
                <a:solidFill>
                  <a:schemeClr val="tx2"/>
                </a:solidFill>
              </a:rPr>
              <a:t>も</a:t>
            </a:r>
            <a:r>
              <a:rPr lang="en-US" altLang="ja-JP" sz="3600" b="1" dirty="0">
                <a:solidFill>
                  <a:schemeClr val="tx2"/>
                </a:solidFill>
              </a:rPr>
              <a:t>2014</a:t>
            </a:r>
            <a:r>
              <a:rPr lang="ja-JP" altLang="en-US" sz="3600" b="1" dirty="0">
                <a:solidFill>
                  <a:schemeClr val="tx2"/>
                </a:solidFill>
              </a:rPr>
              <a:t>年に入ってわずか</a:t>
            </a:r>
            <a:r>
              <a:rPr lang="en-US" altLang="ja-JP" sz="3600" b="1" dirty="0">
                <a:solidFill>
                  <a:schemeClr val="tx2"/>
                </a:solidFill>
              </a:rPr>
              <a:t>6</a:t>
            </a:r>
            <a:r>
              <a:rPr lang="ja-JP" altLang="en-US" sz="3600" b="1" dirty="0">
                <a:solidFill>
                  <a:schemeClr val="tx2"/>
                </a:solidFill>
              </a:rPr>
              <a:t>件にとど</a:t>
            </a:r>
          </a:p>
          <a:p>
            <a:r>
              <a:rPr lang="ja-JP" altLang="en-US" sz="3600" b="1" dirty="0">
                <a:solidFill>
                  <a:schemeClr val="tx2"/>
                </a:solidFill>
              </a:rPr>
              <a:t>まっており、</a:t>
            </a:r>
          </a:p>
          <a:p>
            <a:r>
              <a:rPr lang="en-US" altLang="ja-JP" sz="3600" b="1" dirty="0">
                <a:solidFill>
                  <a:schemeClr val="tx2"/>
                </a:solidFill>
              </a:rPr>
              <a:t>2013</a:t>
            </a:r>
            <a:r>
              <a:rPr lang="ja-JP" altLang="en-US" sz="3600" b="1" dirty="0">
                <a:solidFill>
                  <a:schemeClr val="tx2"/>
                </a:solidFill>
              </a:rPr>
              <a:t>年同時期の</a:t>
            </a:r>
            <a:r>
              <a:rPr lang="en-US" altLang="ja-JP" sz="3600" b="1" dirty="0">
                <a:solidFill>
                  <a:schemeClr val="tx2"/>
                </a:solidFill>
              </a:rPr>
              <a:t>51</a:t>
            </a:r>
            <a:r>
              <a:rPr lang="ja-JP" altLang="en-US" sz="3600" b="1" dirty="0">
                <a:solidFill>
                  <a:schemeClr val="tx2"/>
                </a:solidFill>
              </a:rPr>
              <a:t>件から大きな減少となっています。</a:t>
            </a:r>
          </a:p>
        </p:txBody>
      </p:sp>
    </p:spTree>
    <p:extLst>
      <p:ext uri="{BB962C8B-B14F-4D97-AF65-F5344CB8AC3E}">
        <p14:creationId xmlns:p14="http://schemas.microsoft.com/office/powerpoint/2010/main" val="3125298711"/>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548680"/>
            <a:ext cx="7933957" cy="5318720"/>
          </a:xfrm>
        </p:spPr>
        <p:txBody>
          <a:bodyPr rtlCol="0">
            <a:noAutofit/>
          </a:bodyPr>
          <a:lstStyle/>
          <a:p>
            <a:pPr marL="0" indent="0" fontAlgn="auto">
              <a:spcAft>
                <a:spcPts val="0"/>
              </a:spcAft>
              <a:buFontTx/>
              <a:buNone/>
              <a:defRPr/>
            </a:pPr>
            <a:r>
              <a:rPr lang="en-US" altLang="ja-JP" sz="2800" b="1" dirty="0">
                <a:solidFill>
                  <a:schemeClr val="tx2"/>
                </a:solidFill>
              </a:rPr>
              <a:t>2012</a:t>
            </a:r>
            <a:r>
              <a:rPr lang="ja-JP" altLang="en-US" sz="2800" b="1" dirty="0">
                <a:solidFill>
                  <a:schemeClr val="tx2"/>
                </a:solidFill>
              </a:rPr>
              <a:t>年</a:t>
            </a:r>
            <a:r>
              <a:rPr lang="en-US" altLang="ja-JP" sz="2800" b="1" dirty="0">
                <a:solidFill>
                  <a:schemeClr val="tx2"/>
                </a:solidFill>
              </a:rPr>
              <a:t>4</a:t>
            </a:r>
            <a:r>
              <a:rPr lang="ja-JP" altLang="en-US" sz="2800" b="1" dirty="0">
                <a:solidFill>
                  <a:schemeClr val="tx2"/>
                </a:solidFill>
              </a:rPr>
              <a:t>月に</a:t>
            </a:r>
            <a:r>
              <a:rPr lang="en-US" altLang="ja-JP" sz="2800" b="1" dirty="0">
                <a:solidFill>
                  <a:schemeClr val="tx2"/>
                </a:solidFill>
              </a:rPr>
              <a:t>3</a:t>
            </a:r>
            <a:r>
              <a:rPr lang="ja-JP" altLang="en-US" sz="2800" b="1" dirty="0">
                <a:solidFill>
                  <a:schemeClr val="tx2"/>
                </a:solidFill>
              </a:rPr>
              <a:t>型の最後の症例が</a:t>
            </a:r>
            <a:r>
              <a:rPr lang="ja-JP" altLang="en-US" sz="2800" b="1" dirty="0" smtClean="0">
                <a:solidFill>
                  <a:schemeClr val="tx2"/>
                </a:solidFill>
              </a:rPr>
              <a:t>報告された</a:t>
            </a:r>
            <a:r>
              <a:rPr lang="ja-JP" altLang="en-US" sz="2800" b="1" dirty="0">
                <a:solidFill>
                  <a:schemeClr val="tx2"/>
                </a:solidFill>
              </a:rPr>
              <a:t>パキスタンにとっても、</a:t>
            </a:r>
            <a:r>
              <a:rPr lang="en-US" altLang="ja-JP" sz="2800" b="1" dirty="0">
                <a:solidFill>
                  <a:schemeClr val="tx2"/>
                </a:solidFill>
              </a:rPr>
              <a:t>3</a:t>
            </a:r>
            <a:r>
              <a:rPr lang="ja-JP" altLang="en-US" sz="2800" b="1" dirty="0" smtClean="0">
                <a:solidFill>
                  <a:schemeClr val="tx2"/>
                </a:solidFill>
              </a:rPr>
              <a:t>型ウイルス</a:t>
            </a:r>
            <a:r>
              <a:rPr lang="ja-JP" altLang="en-US" sz="2800" b="1" dirty="0">
                <a:solidFill>
                  <a:schemeClr val="tx2"/>
                </a:solidFill>
              </a:rPr>
              <a:t>撲滅は朗報です。</a:t>
            </a:r>
          </a:p>
          <a:p>
            <a:pPr marL="0" indent="0" fontAlgn="auto">
              <a:spcAft>
                <a:spcPts val="0"/>
              </a:spcAft>
              <a:buFontTx/>
              <a:buNone/>
              <a:defRPr/>
            </a:pPr>
            <a:endParaRPr lang="ja-JP" altLang="en-US" sz="2800" b="1" dirty="0">
              <a:solidFill>
                <a:schemeClr val="tx2"/>
              </a:solidFill>
            </a:endParaRPr>
          </a:p>
          <a:p>
            <a:pPr marL="0" indent="0" fontAlgn="auto">
              <a:spcAft>
                <a:spcPts val="0"/>
              </a:spcAft>
              <a:buFontTx/>
              <a:buNone/>
              <a:defRPr/>
            </a:pPr>
            <a:r>
              <a:rPr lang="en-US" altLang="ja-JP" sz="2800" b="1" dirty="0">
                <a:solidFill>
                  <a:schemeClr val="tx2"/>
                </a:solidFill>
              </a:rPr>
              <a:t>2014</a:t>
            </a:r>
            <a:r>
              <a:rPr lang="ja-JP" altLang="en-US" sz="2800" b="1" dirty="0">
                <a:solidFill>
                  <a:schemeClr val="tx2"/>
                </a:solidFill>
              </a:rPr>
              <a:t>年、世界の症例数の</a:t>
            </a:r>
            <a:r>
              <a:rPr lang="en-US" altLang="ja-JP" sz="2800" b="1" dirty="0">
                <a:solidFill>
                  <a:schemeClr val="tx2"/>
                </a:solidFill>
              </a:rPr>
              <a:t>84</a:t>
            </a:r>
            <a:r>
              <a:rPr lang="ja-JP" altLang="en-US" sz="2800" b="1" dirty="0">
                <a:solidFill>
                  <a:schemeClr val="tx2"/>
                </a:solidFill>
              </a:rPr>
              <a:t>％に相当する</a:t>
            </a:r>
            <a:r>
              <a:rPr lang="en-US" altLang="ja-JP" sz="2800" b="1" dirty="0">
                <a:solidFill>
                  <a:schemeClr val="tx2"/>
                </a:solidFill>
              </a:rPr>
              <a:t>303</a:t>
            </a:r>
            <a:r>
              <a:rPr lang="ja-JP" altLang="en-US" sz="2800" b="1" dirty="0">
                <a:solidFill>
                  <a:schemeClr val="tx2"/>
                </a:solidFill>
              </a:rPr>
              <a:t>件がパキスタンから報告されており、</a:t>
            </a:r>
          </a:p>
          <a:p>
            <a:pPr marL="0" indent="0" fontAlgn="auto">
              <a:spcAft>
                <a:spcPts val="0"/>
              </a:spcAft>
              <a:buFontTx/>
              <a:buNone/>
              <a:defRPr/>
            </a:pPr>
            <a:r>
              <a:rPr lang="en-US" altLang="ja-JP" sz="2800" b="1" dirty="0">
                <a:solidFill>
                  <a:schemeClr val="tx2"/>
                </a:solidFill>
              </a:rPr>
              <a:t>2013</a:t>
            </a:r>
            <a:r>
              <a:rPr lang="ja-JP" altLang="en-US" sz="2800" b="1" dirty="0">
                <a:solidFill>
                  <a:schemeClr val="tx2"/>
                </a:solidFill>
              </a:rPr>
              <a:t>年同時期の</a:t>
            </a:r>
            <a:r>
              <a:rPr lang="en-US" altLang="ja-JP" sz="2800" b="1" dirty="0">
                <a:solidFill>
                  <a:schemeClr val="tx2"/>
                </a:solidFill>
              </a:rPr>
              <a:t>63</a:t>
            </a:r>
            <a:r>
              <a:rPr lang="ja-JP" altLang="en-US" sz="2800" b="1" dirty="0">
                <a:solidFill>
                  <a:schemeClr val="tx2"/>
                </a:solidFill>
              </a:rPr>
              <a:t>件から大きく</a:t>
            </a:r>
            <a:r>
              <a:rPr lang="ja-JP" altLang="en-US" sz="2800" b="1" dirty="0" smtClean="0">
                <a:solidFill>
                  <a:schemeClr val="tx2"/>
                </a:solidFill>
              </a:rPr>
              <a:t>増加しました。</a:t>
            </a:r>
            <a:endParaRPr lang="ja-JP" altLang="en-US" sz="2800" b="1" dirty="0">
              <a:solidFill>
                <a:schemeClr val="tx2"/>
              </a:solidFill>
            </a:endParaRPr>
          </a:p>
          <a:p>
            <a:pPr marL="0" indent="0" fontAlgn="auto">
              <a:spcAft>
                <a:spcPts val="0"/>
              </a:spcAft>
              <a:buFontTx/>
              <a:buNone/>
              <a:defRPr/>
            </a:pPr>
            <a:r>
              <a:rPr lang="ja-JP" altLang="en-US" sz="2800" b="1" dirty="0" smtClean="0">
                <a:solidFill>
                  <a:schemeClr val="tx2"/>
                </a:solidFill>
              </a:rPr>
              <a:t>いくつ</a:t>
            </a:r>
            <a:r>
              <a:rPr lang="ja-JP" altLang="en-US" sz="2800" b="1" dirty="0">
                <a:solidFill>
                  <a:schemeClr val="tx2"/>
                </a:solidFill>
              </a:rPr>
              <a:t>かの地域では、過激派</a:t>
            </a:r>
            <a:r>
              <a:rPr lang="ja-JP" altLang="en-US" sz="2800" b="1" dirty="0" smtClean="0">
                <a:solidFill>
                  <a:schemeClr val="tx2"/>
                </a:solidFill>
              </a:rPr>
              <a:t>によって</a:t>
            </a:r>
            <a:r>
              <a:rPr lang="en-US" altLang="ja-JP" sz="2800" b="1" dirty="0">
                <a:solidFill>
                  <a:schemeClr val="tx2"/>
                </a:solidFill>
              </a:rPr>
              <a:t>2</a:t>
            </a:r>
            <a:r>
              <a:rPr lang="ja-JP" altLang="en-US" sz="2800" b="1" dirty="0">
                <a:solidFill>
                  <a:schemeClr val="tx2"/>
                </a:solidFill>
              </a:rPr>
              <a:t>年間ポリオ予防接種が中止</a:t>
            </a:r>
            <a:r>
              <a:rPr lang="ja-JP" altLang="en-US" sz="2800" b="1" dirty="0" smtClean="0">
                <a:solidFill>
                  <a:schemeClr val="tx2"/>
                </a:solidFill>
              </a:rPr>
              <a:t>されて</a:t>
            </a:r>
            <a:r>
              <a:rPr lang="ja-JP" altLang="en-US" sz="2800" b="1" dirty="0">
                <a:solidFill>
                  <a:schemeClr val="tx2"/>
                </a:solidFill>
              </a:rPr>
              <a:t>いましたが、パキスタン軍</a:t>
            </a:r>
            <a:r>
              <a:rPr lang="ja-JP" altLang="en-US" sz="2800" b="1" dirty="0" smtClean="0">
                <a:solidFill>
                  <a:schemeClr val="tx2"/>
                </a:solidFill>
              </a:rPr>
              <a:t>の</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介入によって</a:t>
            </a:r>
            <a:r>
              <a:rPr lang="ja-JP" altLang="en-US" sz="2800" b="1" dirty="0">
                <a:solidFill>
                  <a:schemeClr val="tx2"/>
                </a:solidFill>
              </a:rPr>
              <a:t>予防接種活動が再開され</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過去数カ月間</a:t>
            </a:r>
            <a:r>
              <a:rPr lang="ja-JP" altLang="en-US" sz="2800" b="1" dirty="0">
                <a:solidFill>
                  <a:schemeClr val="tx2"/>
                </a:solidFill>
              </a:rPr>
              <a:t>に</a:t>
            </a:r>
            <a:r>
              <a:rPr lang="en-US" altLang="ja-JP" sz="2800" b="1" dirty="0">
                <a:solidFill>
                  <a:schemeClr val="tx2"/>
                </a:solidFill>
              </a:rPr>
              <a:t>70</a:t>
            </a:r>
            <a:r>
              <a:rPr lang="ja-JP" altLang="en-US" sz="2800" b="1" dirty="0">
                <a:solidFill>
                  <a:schemeClr val="tx2"/>
                </a:solidFill>
              </a:rPr>
              <a:t>万人以上（うち子ども</a:t>
            </a:r>
            <a:r>
              <a:rPr lang="ja-JP" altLang="en-US" sz="2800" b="1" dirty="0" smtClean="0">
                <a:solidFill>
                  <a:schemeClr val="tx2"/>
                </a:solidFill>
              </a:rPr>
              <a:t>が約</a:t>
            </a:r>
            <a:r>
              <a:rPr lang="en-US" altLang="ja-JP" sz="2800" b="1" dirty="0">
                <a:solidFill>
                  <a:schemeClr val="tx2"/>
                </a:solidFill>
              </a:rPr>
              <a:t>50</a:t>
            </a:r>
            <a:r>
              <a:rPr lang="ja-JP" altLang="en-US" sz="2800" b="1" dirty="0" smtClean="0">
                <a:solidFill>
                  <a:schemeClr val="tx2"/>
                </a:solidFill>
              </a:rPr>
              <a:t>万</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人</a:t>
            </a:r>
            <a:r>
              <a:rPr lang="ja-JP" altLang="en-US" sz="2800" b="1" dirty="0">
                <a:solidFill>
                  <a:schemeClr val="tx2"/>
                </a:solidFill>
              </a:rPr>
              <a:t>）が予防接種</a:t>
            </a:r>
            <a:r>
              <a:rPr lang="ja-JP" altLang="en-US" sz="2800" b="1" dirty="0" smtClean="0">
                <a:solidFill>
                  <a:schemeClr val="tx2"/>
                </a:solidFill>
              </a:rPr>
              <a:t>を受けました</a:t>
            </a:r>
            <a:r>
              <a:rPr lang="ja-JP" altLang="en-US" sz="2800" b="1" dirty="0">
                <a:solidFill>
                  <a:schemeClr val="tx2"/>
                </a:solidFill>
              </a:rPr>
              <a:t>。</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144</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4895"/>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145</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52843" y="620688"/>
            <a:ext cx="7200800" cy="4832092"/>
          </a:xfrm>
          <a:prstGeom prst="rect">
            <a:avLst/>
          </a:prstGeom>
        </p:spPr>
        <p:txBody>
          <a:bodyPr wrap="square">
            <a:spAutoFit/>
          </a:bodyPr>
          <a:lstStyle/>
          <a:p>
            <a:r>
              <a:rPr lang="ja-JP" altLang="en-US" sz="2800" b="1" dirty="0">
                <a:solidFill>
                  <a:schemeClr val="tx2"/>
                </a:solidFill>
              </a:rPr>
              <a:t>ロータリーのインターナショナル・ポリオプラス委員長であるマイケル・マクガバン財団副管理委員長</a:t>
            </a:r>
          </a:p>
          <a:p>
            <a:r>
              <a:rPr lang="ja-JP" altLang="en-US" sz="2800" b="1" dirty="0">
                <a:solidFill>
                  <a:schemeClr val="tx2"/>
                </a:solidFill>
              </a:rPr>
              <a:t>「ポリオ撲滅にここまで近づくまでに、大変な苦労や困難があった」。</a:t>
            </a:r>
          </a:p>
          <a:p>
            <a:r>
              <a:rPr lang="ja-JP" altLang="en-US" sz="2800" b="1" dirty="0">
                <a:solidFill>
                  <a:schemeClr val="tx2"/>
                </a:solidFill>
              </a:rPr>
              <a:t>「ロータリーと協力団体が粘り強く活動を続け、リソースを注ぎ込んだことで</a:t>
            </a:r>
            <a:r>
              <a:rPr lang="ja-JP" altLang="en-US" sz="2800" b="1" dirty="0" smtClean="0">
                <a:solidFill>
                  <a:schemeClr val="tx2"/>
                </a:solidFill>
              </a:rPr>
              <a:t>、撲滅</a:t>
            </a:r>
            <a:r>
              <a:rPr lang="ja-JP" altLang="en-US" sz="2800" b="1" dirty="0">
                <a:solidFill>
                  <a:schemeClr val="tx2"/>
                </a:solidFill>
              </a:rPr>
              <a:t>に着実</a:t>
            </a:r>
            <a:r>
              <a:rPr lang="ja-JP" altLang="en-US" sz="2800" b="1" dirty="0" smtClean="0">
                <a:solidFill>
                  <a:schemeClr val="tx2"/>
                </a:solidFill>
              </a:rPr>
              <a:t>に</a:t>
            </a:r>
            <a:endParaRPr lang="en-US" altLang="ja-JP" sz="2800" b="1" dirty="0" smtClean="0">
              <a:solidFill>
                <a:schemeClr val="tx2"/>
              </a:solidFill>
            </a:endParaRPr>
          </a:p>
          <a:p>
            <a:r>
              <a:rPr lang="ja-JP" altLang="en-US" sz="2800" b="1" dirty="0" smtClean="0">
                <a:solidFill>
                  <a:schemeClr val="tx2"/>
                </a:solidFill>
              </a:rPr>
              <a:t>近づいて</a:t>
            </a:r>
            <a:r>
              <a:rPr lang="ja-JP" altLang="en-US" sz="2800" b="1" dirty="0">
                <a:solidFill>
                  <a:schemeClr val="tx2"/>
                </a:solidFill>
              </a:rPr>
              <a:t>きました。</a:t>
            </a:r>
          </a:p>
          <a:p>
            <a:r>
              <a:rPr lang="ja-JP" altLang="en-US" sz="2800" b="1" dirty="0">
                <a:solidFill>
                  <a:schemeClr val="tx2"/>
                </a:solidFill>
              </a:rPr>
              <a:t>この勢いで</a:t>
            </a:r>
            <a:r>
              <a:rPr lang="en-US" altLang="ja-JP" sz="2800" b="1" dirty="0">
                <a:solidFill>
                  <a:schemeClr val="tx2"/>
                </a:solidFill>
              </a:rPr>
              <a:t>1</a:t>
            </a:r>
            <a:r>
              <a:rPr lang="ja-JP" altLang="en-US" sz="2800" b="1" dirty="0">
                <a:solidFill>
                  <a:schemeClr val="tx2"/>
                </a:solidFill>
              </a:rPr>
              <a:t>型も撲滅させ、手足の</a:t>
            </a:r>
            <a:r>
              <a:rPr lang="ja-JP" altLang="en-US" sz="2800" b="1" dirty="0" smtClean="0">
                <a:solidFill>
                  <a:schemeClr val="tx2"/>
                </a:solidFill>
              </a:rPr>
              <a:t>麻痺障害</a:t>
            </a:r>
            <a:r>
              <a:rPr lang="ja-JP" altLang="en-US" sz="2800" b="1" dirty="0">
                <a:solidFill>
                  <a:schemeClr val="tx2"/>
                </a:solidFill>
              </a:rPr>
              <a:t>をもたらすこの恐ろしい病気を</a:t>
            </a:r>
            <a:r>
              <a:rPr lang="ja-JP" altLang="en-US" sz="2800" b="1" dirty="0" smtClean="0">
                <a:solidFill>
                  <a:schemeClr val="tx2"/>
                </a:solidFill>
              </a:rPr>
              <a:t>世界から</a:t>
            </a:r>
            <a:r>
              <a:rPr lang="ja-JP" altLang="en-US" sz="2800" b="1" dirty="0">
                <a:solidFill>
                  <a:schemeClr val="tx2"/>
                </a:solidFill>
              </a:rPr>
              <a:t>永遠</a:t>
            </a:r>
            <a:r>
              <a:rPr lang="ja-JP" altLang="en-US" sz="2800" b="1" dirty="0" smtClean="0">
                <a:solidFill>
                  <a:schemeClr val="tx2"/>
                </a:solidFill>
              </a:rPr>
              <a:t>に</a:t>
            </a:r>
            <a:endParaRPr lang="en-US" altLang="ja-JP" sz="2800" b="1" dirty="0" smtClean="0">
              <a:solidFill>
                <a:schemeClr val="tx2"/>
              </a:solidFill>
            </a:endParaRPr>
          </a:p>
          <a:p>
            <a:r>
              <a:rPr lang="ja-JP" altLang="en-US" sz="2800" b="1" dirty="0" smtClean="0">
                <a:solidFill>
                  <a:schemeClr val="tx2"/>
                </a:solidFill>
              </a:rPr>
              <a:t>なくせる</a:t>
            </a:r>
            <a:r>
              <a:rPr lang="ja-JP" altLang="en-US" sz="2800" b="1" dirty="0">
                <a:solidFill>
                  <a:schemeClr val="tx2"/>
                </a:solidFill>
              </a:rPr>
              <a:t>と信じています」</a:t>
            </a:r>
          </a:p>
        </p:txBody>
      </p:sp>
    </p:spTree>
    <p:extLst>
      <p:ext uri="{BB962C8B-B14F-4D97-AF65-F5344CB8AC3E}">
        <p14:creationId xmlns:p14="http://schemas.microsoft.com/office/powerpoint/2010/main" val="2705386733"/>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146</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043608" y="620689"/>
            <a:ext cx="5814392" cy="1077218"/>
          </a:xfrm>
          <a:prstGeom prst="rect">
            <a:avLst/>
          </a:prstGeom>
        </p:spPr>
        <p:txBody>
          <a:bodyPr wrap="square">
            <a:spAutoFit/>
          </a:bodyPr>
          <a:lstStyle/>
          <a:p>
            <a:r>
              <a:rPr lang="ja-JP" altLang="en-US" sz="3200" dirty="0">
                <a:solidFill>
                  <a:schemeClr val="tx2"/>
                </a:solidFill>
              </a:rPr>
              <a:t>「人、命、未来」　</a:t>
            </a:r>
            <a:br>
              <a:rPr lang="ja-JP" altLang="en-US" sz="3200" dirty="0">
                <a:solidFill>
                  <a:schemeClr val="tx2"/>
                </a:solidFill>
              </a:rPr>
            </a:br>
            <a:r>
              <a:rPr lang="ja-JP" altLang="en-US" sz="3200" dirty="0">
                <a:solidFill>
                  <a:schemeClr val="tx2"/>
                </a:solidFill>
              </a:rPr>
              <a:t>       ポリオ撲滅に向けて</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3" y="1749959"/>
            <a:ext cx="6368431" cy="424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dpolionow (2)"/>
          <p:cNvPicPr>
            <a:picLocks noChangeAspect="1" noChangeArrowheads="1"/>
          </p:cNvPicPr>
          <p:nvPr/>
        </p:nvPicPr>
        <p:blipFill>
          <a:blip r:embed="rId5"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6876256" y="272375"/>
            <a:ext cx="925599" cy="1296144"/>
          </a:xfrm>
          <a:prstGeom prst="rect">
            <a:avLst/>
          </a:prstGeom>
          <a:solidFill>
            <a:srgbClr val="FF0000"/>
          </a:solidFill>
          <a:ln w="28575">
            <a:noFill/>
            <a:miter lim="800000"/>
            <a:headEnd/>
            <a:tailEnd/>
          </a:ln>
          <a:extLst/>
        </p:spPr>
      </p:pic>
    </p:spTree>
    <p:extLst>
      <p:ext uri="{BB962C8B-B14F-4D97-AF65-F5344CB8AC3E}">
        <p14:creationId xmlns:p14="http://schemas.microsoft.com/office/powerpoint/2010/main" val="2077438974"/>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147</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11561" y="692696"/>
            <a:ext cx="4104456" cy="4031873"/>
          </a:xfrm>
          <a:prstGeom prst="rect">
            <a:avLst/>
          </a:prstGeom>
        </p:spPr>
        <p:txBody>
          <a:bodyPr wrap="square">
            <a:spAutoFit/>
          </a:bodyPr>
          <a:lstStyle/>
          <a:p>
            <a:r>
              <a:rPr lang="ja-JP" altLang="en-US" sz="3200" b="1" dirty="0">
                <a:solidFill>
                  <a:schemeClr val="tx2"/>
                </a:solidFill>
              </a:rPr>
              <a:t>ロータリー財団が</a:t>
            </a:r>
            <a:br>
              <a:rPr lang="ja-JP" altLang="en-US" sz="3200" b="1" dirty="0">
                <a:solidFill>
                  <a:schemeClr val="tx2"/>
                </a:solidFill>
              </a:rPr>
            </a:br>
            <a:r>
              <a:rPr lang="ja-JP" altLang="en-US" sz="3200" b="1" dirty="0">
                <a:solidFill>
                  <a:schemeClr val="tx2"/>
                </a:solidFill>
              </a:rPr>
              <a:t>最初のポリオ・</a:t>
            </a:r>
          </a:p>
          <a:p>
            <a:r>
              <a:rPr lang="ja-JP" altLang="en-US" sz="3200" b="1" dirty="0">
                <a:solidFill>
                  <a:schemeClr val="tx2"/>
                </a:solidFill>
              </a:rPr>
              <a:t>プロジェクトに</a:t>
            </a:r>
          </a:p>
          <a:p>
            <a:r>
              <a:rPr lang="ja-JP" altLang="en-US" sz="3200" b="1" dirty="0">
                <a:solidFill>
                  <a:schemeClr val="tx2"/>
                </a:solidFill>
              </a:rPr>
              <a:t>資金を提供でき</a:t>
            </a:r>
          </a:p>
          <a:p>
            <a:r>
              <a:rPr lang="ja-JP" altLang="en-US" sz="3200" b="1" dirty="0">
                <a:solidFill>
                  <a:schemeClr val="tx2"/>
                </a:solidFill>
              </a:rPr>
              <a:t>なかったとしたら、</a:t>
            </a:r>
            <a:br>
              <a:rPr lang="ja-JP" altLang="en-US" sz="3200" b="1" dirty="0">
                <a:solidFill>
                  <a:schemeClr val="tx2"/>
                </a:solidFill>
              </a:rPr>
            </a:br>
            <a:r>
              <a:rPr lang="ja-JP" altLang="en-US" sz="3200" b="1" dirty="0">
                <a:solidFill>
                  <a:schemeClr val="tx2"/>
                </a:solidFill>
              </a:rPr>
              <a:t>今日の世界は</a:t>
            </a:r>
          </a:p>
          <a:p>
            <a:r>
              <a:rPr lang="ja-JP" altLang="en-US" sz="3200" b="1" dirty="0">
                <a:solidFill>
                  <a:schemeClr val="tx2"/>
                </a:solidFill>
              </a:rPr>
              <a:t>どうなっていたかを</a:t>
            </a:r>
          </a:p>
          <a:p>
            <a:r>
              <a:rPr lang="ja-JP" altLang="en-US" sz="3200" b="1" dirty="0">
                <a:solidFill>
                  <a:schemeClr val="tx2"/>
                </a:solidFill>
              </a:rPr>
              <a:t>想像してください。</a:t>
            </a:r>
          </a:p>
        </p:txBody>
      </p:sp>
      <p:pic>
        <p:nvPicPr>
          <p:cNvPr id="7" name="Picture 2" descr="AfricanChild"/>
          <p:cNvPicPr>
            <a:picLocks noChangeAspect="1" noChangeArrowheads="1"/>
          </p:cNvPicPr>
          <p:nvPr/>
        </p:nvPicPr>
        <p:blipFill>
          <a:blip r:embed="rId4">
            <a:extLst>
              <a:ext uri="{28A0092B-C50C-407E-A947-70E740481C1C}">
                <a14:useLocalDpi xmlns:a14="http://schemas.microsoft.com/office/drawing/2010/main" val="0"/>
              </a:ext>
            </a:extLst>
          </a:blip>
          <a:srcRect t="7547"/>
          <a:stretch>
            <a:fillRect/>
          </a:stretch>
        </p:blipFill>
        <p:spPr bwMode="auto">
          <a:xfrm>
            <a:off x="4081608" y="260648"/>
            <a:ext cx="3787901" cy="4968479"/>
          </a:xfrm>
          <a:prstGeom prst="rect">
            <a:avLst/>
          </a:prstGeom>
          <a:noFill/>
          <a:ln w="9525">
            <a:solidFill>
              <a:srgbClr val="958D8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34536"/>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148</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ndpolionow (2)"/>
          <p:cNvPicPr>
            <a:picLocks noChangeAspect="1" noChangeArrowheads="1"/>
          </p:cNvPicPr>
          <p:nvPr/>
        </p:nvPicPr>
        <p:blipFill>
          <a:blip r:embed="rId4"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467544" y="188640"/>
            <a:ext cx="1584176" cy="2218368"/>
          </a:xfrm>
          <a:prstGeom prst="rect">
            <a:avLst/>
          </a:prstGeom>
          <a:solidFill>
            <a:srgbClr val="FF0000"/>
          </a:solidFill>
          <a:ln w="28575">
            <a:noFill/>
            <a:miter lim="800000"/>
            <a:headEnd/>
            <a:tailEnd/>
          </a:ln>
          <a:extLst/>
        </p:spPr>
      </p:pic>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7864" y="416623"/>
            <a:ext cx="3816424" cy="4827776"/>
          </a:xfrm>
          <a:prstGeom prst="rect">
            <a:avLst/>
          </a:prstGeom>
        </p:spPr>
      </p:pic>
      <p:pic>
        <p:nvPicPr>
          <p:cNvPr id="8" name="図 7"/>
          <p:cNvPicPr>
            <a:picLocks noChangeAspect="1"/>
          </p:cNvPicPr>
          <p:nvPr/>
        </p:nvPicPr>
        <p:blipFill>
          <a:blip r:embed="rId6"/>
          <a:stretch>
            <a:fillRect/>
          </a:stretch>
        </p:blipFill>
        <p:spPr>
          <a:xfrm>
            <a:off x="1241526" y="3789040"/>
            <a:ext cx="2666096" cy="2209627"/>
          </a:xfrm>
          <a:prstGeom prst="rect">
            <a:avLst/>
          </a:prstGeom>
        </p:spPr>
      </p:pic>
    </p:spTree>
    <p:extLst>
      <p:ext uri="{BB962C8B-B14F-4D97-AF65-F5344CB8AC3E}">
        <p14:creationId xmlns:p14="http://schemas.microsoft.com/office/powerpoint/2010/main" val="202214468"/>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149</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42" y="2636912"/>
            <a:ext cx="413742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BA Every last child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60648"/>
            <a:ext cx="3317151" cy="55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ndpolionow (2)"/>
          <p:cNvPicPr>
            <a:picLocks noChangeAspect="1" noChangeArrowheads="1"/>
          </p:cNvPicPr>
          <p:nvPr/>
        </p:nvPicPr>
        <p:blipFill>
          <a:blip r:embed="rId6"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242476" y="271019"/>
            <a:ext cx="1737236" cy="2432702"/>
          </a:xfrm>
          <a:prstGeom prst="rect">
            <a:avLst/>
          </a:prstGeom>
          <a:solidFill>
            <a:srgbClr val="FF0000"/>
          </a:solidFill>
          <a:ln w="28575">
            <a:noFill/>
            <a:miter lim="800000"/>
            <a:headEnd/>
            <a:tailEnd/>
          </a:ln>
          <a:extLst/>
        </p:spPr>
      </p:pic>
    </p:spTree>
    <p:extLst>
      <p:ext uri="{BB962C8B-B14F-4D97-AF65-F5344CB8AC3E}">
        <p14:creationId xmlns:p14="http://schemas.microsoft.com/office/powerpoint/2010/main" val="14027187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457200" y="188640"/>
            <a:ext cx="8229600" cy="5937523"/>
          </a:xfrm>
        </p:spPr>
        <p:txBody>
          <a:bodyPr/>
          <a:lstStyle/>
          <a:p>
            <a:pPr marL="0" indent="0">
              <a:lnSpc>
                <a:spcPct val="90000"/>
              </a:lnSpc>
              <a:buFontTx/>
              <a:buNone/>
            </a:pPr>
            <a:endParaRPr lang="en-US" altLang="ja-JP" sz="2400" dirty="0" smtClean="0">
              <a:solidFill>
                <a:schemeClr val="tx2"/>
              </a:solidFill>
            </a:endParaRPr>
          </a:p>
          <a:p>
            <a:pPr marL="0" indent="0">
              <a:lnSpc>
                <a:spcPct val="90000"/>
              </a:lnSpc>
              <a:buFontTx/>
              <a:buNone/>
            </a:pPr>
            <a:r>
              <a:rPr lang="ja-JP" altLang="en-US" sz="4000" b="1" dirty="0" smtClean="0">
                <a:solidFill>
                  <a:schemeClr val="tx2"/>
                </a:solidFill>
              </a:rPr>
              <a:t>このお世話になった地域社会に何らの恩返しもしない。何らの足跡も残さないで、自分達だけが助け合って、隆々と栄えて、やがてこの世を去っていく。</a:t>
            </a:r>
          </a:p>
          <a:p>
            <a:pPr marL="0" indent="0">
              <a:lnSpc>
                <a:spcPct val="90000"/>
              </a:lnSpc>
              <a:buFontTx/>
              <a:buNone/>
            </a:pPr>
            <a:r>
              <a:rPr lang="ja-JP" altLang="en-US" sz="4000" b="1" dirty="0" smtClean="0">
                <a:solidFill>
                  <a:schemeClr val="tx2"/>
                </a:solidFill>
              </a:rPr>
              <a:t>そのようなエゴイズムの団体は永続性がないだろう。私は、二度とないこの人生をそのようなエゴイズムの世界におくことは出来ない</a:t>
            </a:r>
            <a:r>
              <a:rPr lang="en-US" altLang="ja-JP" sz="4000" b="1" dirty="0" smtClean="0">
                <a:solidFill>
                  <a:schemeClr val="tx2"/>
                </a:solidFill>
              </a:rPr>
              <a:t>』</a:t>
            </a:r>
          </a:p>
          <a:p>
            <a:pPr marL="0" indent="0">
              <a:lnSpc>
                <a:spcPct val="90000"/>
              </a:lnSpc>
            </a:pPr>
            <a:endParaRPr lang="en-US" altLang="ja-JP" sz="3600" dirty="0" smtClean="0"/>
          </a:p>
        </p:txBody>
      </p:sp>
      <p:sp>
        <p:nvSpPr>
          <p:cNvPr id="2764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2409A5-7C23-45F4-8E7C-BD4592D80964}" type="slidenum">
              <a:rPr lang="en-US" altLang="ja-JP">
                <a:solidFill>
                  <a:schemeClr val="tx1"/>
                </a:solidFill>
                <a:latin typeface="Arial" charset="0"/>
              </a:rPr>
              <a:pPr fontAlgn="base">
                <a:spcBef>
                  <a:spcPct val="0"/>
                </a:spcBef>
                <a:spcAft>
                  <a:spcPct val="0"/>
                </a:spcAft>
              </a:pPr>
              <a:t>15</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150</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52843" y="548681"/>
            <a:ext cx="5835381" cy="1261884"/>
          </a:xfrm>
          <a:prstGeom prst="rect">
            <a:avLst/>
          </a:prstGeom>
        </p:spPr>
        <p:txBody>
          <a:bodyPr wrap="square">
            <a:spAutoFit/>
          </a:bodyPr>
          <a:lstStyle/>
          <a:p>
            <a:r>
              <a:rPr lang="en-US" altLang="ja-JP" sz="4400" b="1" dirty="0">
                <a:solidFill>
                  <a:srgbClr val="FF0000"/>
                </a:solidFill>
                <a:latin typeface="+mn-ea"/>
                <a:ea typeface="+mn-ea"/>
              </a:rPr>
              <a:t>END POLIO NOW</a:t>
            </a:r>
            <a:r>
              <a:rPr lang="en-US" altLang="ja-JP" sz="3200" dirty="0">
                <a:solidFill>
                  <a:schemeClr val="tx2"/>
                </a:solidFill>
              </a:rPr>
              <a:t/>
            </a:r>
            <a:br>
              <a:rPr lang="en-US" altLang="ja-JP" sz="3200" dirty="0">
                <a:solidFill>
                  <a:schemeClr val="tx2"/>
                </a:solidFill>
              </a:rPr>
            </a:br>
            <a:r>
              <a:rPr lang="en-US" altLang="ja-JP" sz="3200" dirty="0">
                <a:solidFill>
                  <a:schemeClr val="tx2"/>
                </a:solidFill>
              </a:rPr>
              <a:t>   </a:t>
            </a:r>
            <a:r>
              <a:rPr lang="ja-JP" altLang="en-US" sz="3200" dirty="0">
                <a:solidFill>
                  <a:schemeClr val="tx2"/>
                </a:solidFill>
              </a:rPr>
              <a:t>を完遂するために</a:t>
            </a:r>
          </a:p>
        </p:txBody>
      </p:sp>
      <p:sp>
        <p:nvSpPr>
          <p:cNvPr id="4" name="正方形/長方形 3"/>
          <p:cNvSpPr/>
          <p:nvPr/>
        </p:nvSpPr>
        <p:spPr>
          <a:xfrm>
            <a:off x="1043608" y="2060848"/>
            <a:ext cx="6984776" cy="3477875"/>
          </a:xfrm>
          <a:prstGeom prst="rect">
            <a:avLst/>
          </a:prstGeom>
        </p:spPr>
        <p:txBody>
          <a:bodyPr wrap="square">
            <a:spAutoFit/>
          </a:bodyPr>
          <a:lstStyle/>
          <a:p>
            <a:r>
              <a:rPr lang="ja-JP" altLang="en-US" sz="4400" dirty="0">
                <a:solidFill>
                  <a:schemeClr val="tx2"/>
                </a:solidFill>
              </a:rPr>
              <a:t>「ポリオ撲滅エンドゲーム</a:t>
            </a:r>
          </a:p>
          <a:p>
            <a:r>
              <a:rPr lang="ja-JP" altLang="en-US" sz="4400" dirty="0">
                <a:solidFill>
                  <a:schemeClr val="tx2"/>
                </a:solidFill>
              </a:rPr>
              <a:t>　　戦略計画」　　</a:t>
            </a:r>
            <a:r>
              <a:rPr lang="en-US" altLang="ja-JP" sz="4400" dirty="0">
                <a:solidFill>
                  <a:schemeClr val="tx2"/>
                </a:solidFill>
              </a:rPr>
              <a:t>2013-2018</a:t>
            </a:r>
          </a:p>
          <a:p>
            <a:endParaRPr lang="en-US" altLang="ja-JP" sz="4400" dirty="0">
              <a:solidFill>
                <a:schemeClr val="tx2"/>
              </a:solidFill>
            </a:endParaRPr>
          </a:p>
          <a:p>
            <a:r>
              <a:rPr lang="ja-JP" altLang="en-US" sz="4400" dirty="0">
                <a:solidFill>
                  <a:schemeClr val="tx2"/>
                </a:solidFill>
              </a:rPr>
              <a:t>「ポリオ撲滅最終戦略計画」</a:t>
            </a:r>
            <a:br>
              <a:rPr lang="ja-JP" altLang="en-US" sz="4400" dirty="0">
                <a:solidFill>
                  <a:schemeClr val="tx2"/>
                </a:solidFill>
              </a:rPr>
            </a:br>
            <a:endParaRPr lang="ja-JP" altLang="en-US" sz="4400" dirty="0">
              <a:solidFill>
                <a:schemeClr val="tx2"/>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874" y="260648"/>
            <a:ext cx="132887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910703"/>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ndpolionow (2)"/>
          <p:cNvPicPr>
            <a:picLocks noChangeAspect="1" noChangeArrowheads="1"/>
          </p:cNvPicPr>
          <p:nvPr/>
        </p:nvPicPr>
        <p:blipFill>
          <a:blip r:embed="rId3"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242476" y="415035"/>
            <a:ext cx="1380993" cy="1933845"/>
          </a:xfrm>
          <a:prstGeom prst="rect">
            <a:avLst/>
          </a:prstGeom>
          <a:solidFill>
            <a:srgbClr val="FF0000"/>
          </a:solidFill>
          <a:ln w="28575">
            <a:noFill/>
            <a:miter lim="800000"/>
            <a:headEnd/>
            <a:tailEnd/>
          </a:ln>
          <a:extLst/>
        </p:spPr>
      </p:pic>
      <p:pic>
        <p:nvPicPr>
          <p:cNvPr id="3" name="図 2"/>
          <p:cNvPicPr>
            <a:picLocks noChangeAspect="1"/>
          </p:cNvPicPr>
          <p:nvPr/>
        </p:nvPicPr>
        <p:blipFill>
          <a:blip r:embed="rId4"/>
          <a:stretch>
            <a:fillRect/>
          </a:stretch>
        </p:blipFill>
        <p:spPr>
          <a:xfrm>
            <a:off x="4963586" y="404664"/>
            <a:ext cx="4007632" cy="5832648"/>
          </a:xfrm>
          <a:prstGeom prst="rect">
            <a:avLst/>
          </a:prstGeom>
        </p:spPr>
      </p:pic>
      <p:sp>
        <p:nvSpPr>
          <p:cNvPr id="4" name="正方形/長方形 3"/>
          <p:cNvSpPr/>
          <p:nvPr/>
        </p:nvSpPr>
        <p:spPr>
          <a:xfrm>
            <a:off x="242476" y="3225562"/>
            <a:ext cx="6129724" cy="2308324"/>
          </a:xfrm>
          <a:prstGeom prst="rect">
            <a:avLst/>
          </a:prstGeom>
        </p:spPr>
        <p:txBody>
          <a:bodyPr wrap="square">
            <a:spAutoFit/>
          </a:bodyPr>
          <a:lstStyle/>
          <a:p>
            <a:pPr defTabSz="457200"/>
            <a:r>
              <a:rPr lang="en-US" altLang="ja-JP" sz="3600" spc="-300" dirty="0">
                <a:solidFill>
                  <a:srgbClr val="FF6600"/>
                </a:solidFill>
                <a:latin typeface="Arial Black"/>
                <a:cs typeface="Arial Black"/>
              </a:rPr>
              <a:t>END POLIO NOW</a:t>
            </a:r>
          </a:p>
          <a:p>
            <a:pPr defTabSz="457200"/>
            <a:r>
              <a:rPr lang="en-US" altLang="ja-JP" sz="3600" dirty="0">
                <a:solidFill>
                  <a:srgbClr val="FF6600"/>
                </a:solidFill>
                <a:latin typeface="Arial Black"/>
                <a:cs typeface="Arial Black"/>
              </a:rPr>
              <a:t>   </a:t>
            </a:r>
            <a:r>
              <a:rPr lang="ja-JP" altLang="en-US" sz="3600" dirty="0">
                <a:solidFill>
                  <a:schemeClr val="tx2"/>
                </a:solidFill>
                <a:latin typeface="Arial Black"/>
                <a:cs typeface="Arial Black"/>
              </a:rPr>
              <a:t>を完遂するために</a:t>
            </a:r>
            <a:endParaRPr lang="en-US" altLang="ja-JP" sz="3600" dirty="0">
              <a:solidFill>
                <a:schemeClr val="tx2"/>
              </a:solidFill>
              <a:latin typeface="Arial Black"/>
              <a:cs typeface="Arial Black"/>
            </a:endParaRPr>
          </a:p>
          <a:p>
            <a:pPr defTabSz="457200"/>
            <a:r>
              <a:rPr lang="ja-JP" altLang="en-US" sz="3600" spc="-300" dirty="0">
                <a:solidFill>
                  <a:schemeClr val="tx2"/>
                </a:solidFill>
                <a:latin typeface="ヒラギノ角ゴ StdN W8"/>
                <a:ea typeface="ヒラギノ角ゴ StdN W8"/>
                <a:cs typeface="ヒラギノ角ゴ StdN W8"/>
              </a:rPr>
              <a:t>「エンドゲーム戦略計画」</a:t>
            </a:r>
            <a:endParaRPr lang="en-US" altLang="ja-JP" sz="3600" spc="-300" dirty="0">
              <a:solidFill>
                <a:schemeClr val="tx2"/>
              </a:solidFill>
              <a:latin typeface="ヒラギノ角ゴ StdN W8"/>
              <a:ea typeface="ヒラギノ角ゴ StdN W8"/>
              <a:cs typeface="ヒラギノ角ゴ StdN W8"/>
            </a:endParaRPr>
          </a:p>
          <a:p>
            <a:pPr defTabSz="457200"/>
            <a:r>
              <a:rPr lang="en-US" altLang="ja-JP" sz="3600" spc="-300" dirty="0">
                <a:solidFill>
                  <a:schemeClr val="tx2"/>
                </a:solidFill>
                <a:latin typeface="ヒラギノ角ゴ StdN W8"/>
                <a:ea typeface="ヒラギノ角ゴ StdN W8"/>
                <a:cs typeface="ヒラギノ角ゴ StdN W8"/>
              </a:rPr>
              <a:t>                   </a:t>
            </a:r>
            <a:r>
              <a:rPr lang="en-US" altLang="ja-JP" sz="3600" spc="-300" dirty="0">
                <a:solidFill>
                  <a:schemeClr val="tx2"/>
                </a:solidFill>
                <a:latin typeface="Arial Black"/>
                <a:cs typeface="Arial Black"/>
              </a:rPr>
              <a:t>2013-2018</a:t>
            </a:r>
            <a:endParaRPr lang="ja-JP" altLang="en-US" sz="3600" spc="-300" dirty="0">
              <a:solidFill>
                <a:schemeClr val="tx2"/>
              </a:solidFill>
              <a:latin typeface="Arial Black"/>
              <a:cs typeface="Arial Black"/>
            </a:endParaRPr>
          </a:p>
        </p:txBody>
      </p:sp>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43671"/>
      </p:ext>
    </p:extLst>
  </p:cSld>
  <p:clrMapOvr>
    <a:masterClrMapping/>
  </p:clrMapOvr>
  <p:transition spd="med">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152</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899591" y="1268760"/>
            <a:ext cx="7713089" cy="3785652"/>
          </a:xfrm>
          <a:prstGeom prst="rect">
            <a:avLst/>
          </a:prstGeom>
        </p:spPr>
        <p:txBody>
          <a:bodyPr wrap="square">
            <a:spAutoFit/>
          </a:bodyPr>
          <a:lstStyle/>
          <a:p>
            <a:r>
              <a:rPr lang="ja-JP" altLang="en-US" sz="4000" dirty="0">
                <a:solidFill>
                  <a:schemeClr val="tx2"/>
                </a:solidFill>
              </a:rPr>
              <a:t>１）</a:t>
            </a:r>
            <a:r>
              <a:rPr lang="en-US" altLang="ja-JP" sz="4000" dirty="0">
                <a:solidFill>
                  <a:schemeClr val="tx2"/>
                </a:solidFill>
              </a:rPr>
              <a:t>2015</a:t>
            </a:r>
            <a:r>
              <a:rPr lang="ja-JP" altLang="en-US" sz="4000" dirty="0">
                <a:solidFill>
                  <a:schemeClr val="tx2"/>
                </a:solidFill>
              </a:rPr>
              <a:t>年までに</a:t>
            </a:r>
          </a:p>
          <a:p>
            <a:endParaRPr lang="ja-JP" altLang="en-US" sz="4000" dirty="0">
              <a:solidFill>
                <a:schemeClr val="tx2"/>
              </a:solidFill>
            </a:endParaRPr>
          </a:p>
          <a:p>
            <a:r>
              <a:rPr lang="ja-JP" altLang="en-US" sz="4000" dirty="0">
                <a:solidFill>
                  <a:schemeClr val="tx2"/>
                </a:solidFill>
              </a:rPr>
              <a:t>☆野生株ポリオ</a:t>
            </a:r>
            <a:r>
              <a:rPr lang="ja-JP" altLang="en-US" sz="4000" dirty="0" smtClean="0">
                <a:solidFill>
                  <a:schemeClr val="tx2"/>
                </a:solidFill>
              </a:rPr>
              <a:t>の絶滅</a:t>
            </a:r>
            <a:endParaRPr lang="ja-JP" altLang="en-US" sz="4000" dirty="0">
              <a:solidFill>
                <a:schemeClr val="tx2"/>
              </a:solidFill>
            </a:endParaRPr>
          </a:p>
          <a:p>
            <a:r>
              <a:rPr lang="ja-JP" altLang="en-US" sz="4000" dirty="0">
                <a:solidFill>
                  <a:schemeClr val="tx2"/>
                </a:solidFill>
              </a:rPr>
              <a:t>☆経口ワクチンの徹底</a:t>
            </a:r>
            <a:r>
              <a:rPr lang="ja-JP" altLang="en-US" sz="4000" dirty="0" smtClean="0">
                <a:solidFill>
                  <a:schemeClr val="tx2"/>
                </a:solidFill>
              </a:rPr>
              <a:t>投与と</a:t>
            </a:r>
            <a:r>
              <a:rPr lang="ja-JP" altLang="en-US" sz="4000" dirty="0">
                <a:solidFill>
                  <a:schemeClr val="tx2"/>
                </a:solidFill>
              </a:rPr>
              <a:t>終焉</a:t>
            </a:r>
          </a:p>
          <a:p>
            <a:r>
              <a:rPr lang="ja-JP" altLang="en-US" sz="4000" dirty="0">
                <a:solidFill>
                  <a:schemeClr val="tx2"/>
                </a:solidFill>
              </a:rPr>
              <a:t>☆計画完遂の監視と確認</a:t>
            </a:r>
          </a:p>
          <a:p>
            <a:r>
              <a:rPr lang="ja-JP" altLang="en-US" sz="4000" dirty="0">
                <a:solidFill>
                  <a:schemeClr val="tx2"/>
                </a:solidFill>
              </a:rPr>
              <a:t>☆専門機構と機能の動員</a:t>
            </a:r>
          </a:p>
        </p:txBody>
      </p:sp>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2320" y="231679"/>
            <a:ext cx="1439078" cy="1834060"/>
          </a:xfrm>
          <a:prstGeom prst="rect">
            <a:avLst/>
          </a:prstGeom>
        </p:spPr>
      </p:pic>
    </p:spTree>
    <p:extLst>
      <p:ext uri="{BB962C8B-B14F-4D97-AF65-F5344CB8AC3E}">
        <p14:creationId xmlns:p14="http://schemas.microsoft.com/office/powerpoint/2010/main" val="28967361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153</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259632" y="1196752"/>
            <a:ext cx="7128792" cy="4401205"/>
          </a:xfrm>
          <a:prstGeom prst="rect">
            <a:avLst/>
          </a:prstGeom>
        </p:spPr>
        <p:txBody>
          <a:bodyPr wrap="square">
            <a:spAutoFit/>
          </a:bodyPr>
          <a:lstStyle/>
          <a:p>
            <a:r>
              <a:rPr lang="ja-JP" altLang="en-US" sz="4000" dirty="0">
                <a:solidFill>
                  <a:schemeClr val="tx2"/>
                </a:solidFill>
              </a:rPr>
              <a:t>２）　２０１７年までに　</a:t>
            </a:r>
          </a:p>
          <a:p>
            <a:endParaRPr lang="ja-JP" altLang="en-US" sz="4000" dirty="0">
              <a:solidFill>
                <a:schemeClr val="tx2"/>
              </a:solidFill>
            </a:endParaRPr>
          </a:p>
          <a:p>
            <a:r>
              <a:rPr lang="ja-JP" altLang="en-US" sz="4000" dirty="0">
                <a:solidFill>
                  <a:schemeClr val="tx2"/>
                </a:solidFill>
              </a:rPr>
              <a:t>☆ワクチン由来の</a:t>
            </a:r>
          </a:p>
          <a:p>
            <a:r>
              <a:rPr lang="ja-JP" altLang="en-US" sz="4000" dirty="0">
                <a:solidFill>
                  <a:schemeClr val="tx2"/>
                </a:solidFill>
              </a:rPr>
              <a:t>　　　　　　　　感染源対策</a:t>
            </a:r>
          </a:p>
          <a:p>
            <a:r>
              <a:rPr lang="ja-JP" altLang="en-US" sz="4000" dirty="0">
                <a:solidFill>
                  <a:schemeClr val="tx2"/>
                </a:solidFill>
              </a:rPr>
              <a:t>☆不活性化ワクチン完全導入</a:t>
            </a:r>
          </a:p>
          <a:p>
            <a:r>
              <a:rPr lang="ja-JP" altLang="en-US" sz="4000" dirty="0">
                <a:solidFill>
                  <a:schemeClr val="tx2"/>
                </a:solidFill>
              </a:rPr>
              <a:t>☆ポリオ絶滅の継続的監視　　　　☆感染症対策</a:t>
            </a:r>
            <a:r>
              <a:rPr lang="ja-JP" altLang="en-US" sz="4000" dirty="0" smtClean="0">
                <a:solidFill>
                  <a:schemeClr val="tx2"/>
                </a:solidFill>
              </a:rPr>
              <a:t>の地球的</a:t>
            </a:r>
            <a:r>
              <a:rPr lang="ja-JP" altLang="en-US" sz="4000" dirty="0">
                <a:solidFill>
                  <a:schemeClr val="tx2"/>
                </a:solidFill>
              </a:rPr>
              <a:t>規範化</a:t>
            </a:r>
          </a:p>
        </p:txBody>
      </p:sp>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1436" y="188641"/>
            <a:ext cx="1525511" cy="1944216"/>
          </a:xfrm>
          <a:prstGeom prst="rect">
            <a:avLst/>
          </a:prstGeom>
        </p:spPr>
      </p:pic>
    </p:spTree>
    <p:extLst>
      <p:ext uri="{BB962C8B-B14F-4D97-AF65-F5344CB8AC3E}">
        <p14:creationId xmlns:p14="http://schemas.microsoft.com/office/powerpoint/2010/main" val="36853685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0" y="1905000"/>
            <a:ext cx="8075240" cy="3962400"/>
          </a:xfrm>
        </p:spPr>
        <p:txBody>
          <a:bodyPr rtlCol="0">
            <a:normAutofit/>
          </a:bodyPr>
          <a:lstStyle/>
          <a:p>
            <a:pPr marL="0" indent="0" fontAlgn="auto">
              <a:spcAft>
                <a:spcPts val="0"/>
              </a:spcAft>
              <a:buFontTx/>
              <a:buNone/>
              <a:defRPr/>
            </a:pPr>
            <a:r>
              <a:rPr lang="ja-JP" altLang="en-US" sz="4800" dirty="0" smtClean="0"/>
              <a:t>　</a:t>
            </a:r>
            <a:endParaRPr lang="ja-JP" altLang="en-US" sz="4400"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154</a:t>
            </a:fld>
            <a:endParaRPr lang="ja-JP" altLang="en-US"/>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52843" y="548680"/>
            <a:ext cx="5835381" cy="1938992"/>
          </a:xfrm>
          <a:prstGeom prst="rect">
            <a:avLst/>
          </a:prstGeom>
        </p:spPr>
        <p:txBody>
          <a:bodyPr wrap="square">
            <a:spAutoFit/>
          </a:bodyPr>
          <a:lstStyle/>
          <a:p>
            <a:r>
              <a:rPr lang="ja-JP" altLang="en-US" sz="4000" dirty="0">
                <a:solidFill>
                  <a:schemeClr val="tx2"/>
                </a:solidFill>
              </a:rPr>
              <a:t>３）　２０１８年　     </a:t>
            </a:r>
          </a:p>
          <a:p>
            <a:r>
              <a:rPr lang="ja-JP" altLang="en-US" sz="4000" dirty="0">
                <a:solidFill>
                  <a:schemeClr val="tx2"/>
                </a:solidFill>
              </a:rPr>
              <a:t>　　地球上から</a:t>
            </a:r>
          </a:p>
          <a:p>
            <a:r>
              <a:rPr lang="ja-JP" altLang="en-US" sz="4000" dirty="0">
                <a:solidFill>
                  <a:schemeClr val="tx2"/>
                </a:solidFill>
              </a:rPr>
              <a:t>　　　　ポリオ撲滅宣言</a:t>
            </a:r>
          </a:p>
        </p:txBody>
      </p:sp>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4288" y="188640"/>
            <a:ext cx="1722659" cy="2195475"/>
          </a:xfrm>
          <a:prstGeom prst="rect">
            <a:avLst/>
          </a:prstGeom>
        </p:spPr>
      </p:pic>
      <p:pic>
        <p:nvPicPr>
          <p:cNvPr id="8" name="Picture 2" descr="E:\ポリオ、水、飢餓\server[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0117" y="2716294"/>
            <a:ext cx="5592203" cy="373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0352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155</a:t>
            </a:fld>
            <a:endParaRPr lang="ja-JP" altLang="en-US"/>
          </a:p>
        </p:txBody>
      </p:sp>
      <p:sp>
        <p:nvSpPr>
          <p:cNvPr id="3" name="正方形/長方形 2"/>
          <p:cNvSpPr/>
          <p:nvPr/>
        </p:nvSpPr>
        <p:spPr>
          <a:xfrm>
            <a:off x="683568" y="692696"/>
            <a:ext cx="7632848" cy="1446550"/>
          </a:xfrm>
          <a:prstGeom prst="rect">
            <a:avLst/>
          </a:prstGeom>
        </p:spPr>
        <p:txBody>
          <a:bodyPr wrap="square">
            <a:spAutoFit/>
          </a:bodyPr>
          <a:lstStyle/>
          <a:p>
            <a:r>
              <a:rPr lang="ja-JP" altLang="en-US" sz="4400" dirty="0">
                <a:solidFill>
                  <a:schemeClr val="tx2"/>
                </a:solidFill>
              </a:rPr>
              <a:t>「人、命、未来」　</a:t>
            </a:r>
            <a:br>
              <a:rPr lang="ja-JP" altLang="en-US" sz="4400" dirty="0">
                <a:solidFill>
                  <a:schemeClr val="tx2"/>
                </a:solidFill>
              </a:rPr>
            </a:br>
            <a:r>
              <a:rPr lang="ja-JP" altLang="en-US" sz="4400" dirty="0">
                <a:solidFill>
                  <a:schemeClr val="tx2"/>
                </a:solidFill>
              </a:rPr>
              <a:t>        </a:t>
            </a:r>
            <a:r>
              <a:rPr lang="ja-JP" altLang="en-US" sz="4400" dirty="0" smtClean="0">
                <a:solidFill>
                  <a:schemeClr val="tx2"/>
                </a:solidFill>
              </a:rPr>
              <a:t>ポリオ</a:t>
            </a:r>
            <a:r>
              <a:rPr lang="ja-JP" altLang="en-US" sz="4400" dirty="0">
                <a:solidFill>
                  <a:schemeClr val="tx2"/>
                </a:solidFill>
              </a:rPr>
              <a:t>撲滅に向けて</a:t>
            </a:r>
            <a:endParaRPr lang="ja-JP" altLang="en-US" sz="4400" dirty="0"/>
          </a:p>
        </p:txBody>
      </p:sp>
      <p:pic>
        <p:nvPicPr>
          <p:cNvPr id="5"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42" y="2687142"/>
            <a:ext cx="4787900" cy="3311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ndpolionow (2)"/>
          <p:cNvPicPr>
            <a:picLocks noChangeAspect="1" noChangeArrowheads="1"/>
          </p:cNvPicPr>
          <p:nvPr/>
        </p:nvPicPr>
        <p:blipFill>
          <a:blip r:embed="rId5"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7668343" y="188640"/>
            <a:ext cx="1202555" cy="1683973"/>
          </a:xfrm>
          <a:prstGeom prst="rect">
            <a:avLst/>
          </a:prstGeom>
          <a:solidFill>
            <a:srgbClr val="FF0000"/>
          </a:solidFill>
          <a:ln w="28575">
            <a:noFill/>
            <a:miter lim="800000"/>
            <a:headEnd/>
            <a:tailEnd/>
          </a:ln>
          <a:extLst/>
        </p:spPr>
      </p:pic>
    </p:spTree>
    <p:extLst>
      <p:ext uri="{BB962C8B-B14F-4D97-AF65-F5344CB8AC3E}">
        <p14:creationId xmlns:p14="http://schemas.microsoft.com/office/powerpoint/2010/main" val="28247813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156</a:t>
            </a:fld>
            <a:endParaRPr lang="ja-JP" altLang="en-US"/>
          </a:p>
        </p:txBody>
      </p:sp>
      <p:sp>
        <p:nvSpPr>
          <p:cNvPr id="4" name="正方形/長方形 3"/>
          <p:cNvSpPr/>
          <p:nvPr/>
        </p:nvSpPr>
        <p:spPr>
          <a:xfrm>
            <a:off x="827584" y="692696"/>
            <a:ext cx="7992888" cy="5262979"/>
          </a:xfrm>
          <a:prstGeom prst="rect">
            <a:avLst/>
          </a:prstGeom>
        </p:spPr>
        <p:txBody>
          <a:bodyPr wrap="square">
            <a:spAutoFit/>
          </a:bodyPr>
          <a:lstStyle/>
          <a:p>
            <a:r>
              <a:rPr lang="ja-JP" altLang="en-US" sz="2400" b="1" dirty="0" smtClean="0">
                <a:solidFill>
                  <a:schemeClr val="tx2"/>
                </a:solidFill>
              </a:rPr>
              <a:t>                 </a:t>
            </a:r>
            <a:r>
              <a:rPr lang="ja-JP" altLang="en-US" sz="2800" b="1" dirty="0" smtClean="0">
                <a:solidFill>
                  <a:schemeClr val="tx2"/>
                </a:solidFill>
              </a:rPr>
              <a:t>ロータリー</a:t>
            </a:r>
            <a:r>
              <a:rPr lang="ja-JP" altLang="en-US" sz="2800" b="1" dirty="0">
                <a:solidFill>
                  <a:schemeClr val="tx2"/>
                </a:solidFill>
              </a:rPr>
              <a:t>は、</a:t>
            </a:r>
            <a:r>
              <a:rPr lang="en-US" altLang="ja-JP" sz="2800" b="1" dirty="0">
                <a:solidFill>
                  <a:schemeClr val="tx2"/>
                </a:solidFill>
              </a:rPr>
              <a:t>1979</a:t>
            </a:r>
            <a:r>
              <a:rPr lang="ja-JP" altLang="en-US" sz="2800" b="1" dirty="0">
                <a:solidFill>
                  <a:schemeClr val="tx2"/>
                </a:solidFill>
              </a:rPr>
              <a:t>年にフィリピン</a:t>
            </a:r>
            <a:r>
              <a:rPr lang="ja-JP" altLang="en-US" sz="2800" b="1" dirty="0" smtClean="0">
                <a:solidFill>
                  <a:schemeClr val="tx2"/>
                </a:solidFill>
              </a:rPr>
              <a:t>の子ども　</a:t>
            </a:r>
            <a:endParaRPr lang="en-US" altLang="ja-JP" sz="2800" b="1" dirty="0" smtClean="0">
              <a:solidFill>
                <a:schemeClr val="tx2"/>
              </a:solidFill>
            </a:endParaRPr>
          </a:p>
          <a:p>
            <a:r>
              <a:rPr lang="ja-JP" altLang="en-US" sz="2800" b="1" dirty="0">
                <a:solidFill>
                  <a:schemeClr val="tx2"/>
                </a:solidFill>
              </a:rPr>
              <a:t>　</a:t>
            </a:r>
            <a:r>
              <a:rPr lang="ja-JP" altLang="en-US" sz="2800" b="1" dirty="0" smtClean="0">
                <a:solidFill>
                  <a:schemeClr val="tx2"/>
                </a:solidFill>
              </a:rPr>
              <a:t>　　　　　たちにポリオ</a:t>
            </a:r>
            <a:r>
              <a:rPr lang="ja-JP" altLang="en-US" sz="2800" b="1" dirty="0">
                <a:solidFill>
                  <a:schemeClr val="tx2"/>
                </a:solidFill>
              </a:rPr>
              <a:t>予防接種を</a:t>
            </a:r>
            <a:r>
              <a:rPr lang="ja-JP" altLang="en-US" sz="2800" b="1" dirty="0" smtClean="0">
                <a:solidFill>
                  <a:schemeClr val="tx2"/>
                </a:solidFill>
              </a:rPr>
              <a:t>はじめて</a:t>
            </a:r>
            <a:r>
              <a:rPr lang="ja-JP" altLang="en-US" sz="2800" b="1" dirty="0">
                <a:solidFill>
                  <a:schemeClr val="tx2"/>
                </a:solidFill>
              </a:rPr>
              <a:t>以来</a:t>
            </a:r>
            <a:r>
              <a:rPr lang="ja-JP" altLang="en-US" sz="2800" b="1" dirty="0" smtClean="0">
                <a:solidFill>
                  <a:schemeClr val="tx2"/>
                </a:solidFill>
              </a:rPr>
              <a:t>、</a:t>
            </a:r>
            <a:endParaRPr lang="en-US" altLang="ja-JP" sz="2800" b="1" dirty="0" smtClean="0">
              <a:solidFill>
                <a:schemeClr val="tx2"/>
              </a:solidFill>
            </a:endParaRPr>
          </a:p>
          <a:p>
            <a:r>
              <a:rPr lang="ja-JP" altLang="en-US" sz="2800" b="1" dirty="0">
                <a:solidFill>
                  <a:schemeClr val="tx2"/>
                </a:solidFill>
              </a:rPr>
              <a:t>　</a:t>
            </a:r>
            <a:r>
              <a:rPr lang="ja-JP" altLang="en-US" sz="2800" b="1" dirty="0" smtClean="0">
                <a:solidFill>
                  <a:schemeClr val="tx2"/>
                </a:solidFill>
              </a:rPr>
              <a:t>　　　　　パートナー団体と</a:t>
            </a:r>
            <a:r>
              <a:rPr lang="ja-JP" altLang="en-US" sz="2800" b="1" dirty="0">
                <a:solidFill>
                  <a:schemeClr val="tx2"/>
                </a:solidFill>
              </a:rPr>
              <a:t>とも</a:t>
            </a:r>
            <a:r>
              <a:rPr lang="ja-JP" altLang="en-US" sz="2800" b="1" dirty="0" smtClean="0">
                <a:solidFill>
                  <a:schemeClr val="tx2"/>
                </a:solidFill>
              </a:rPr>
              <a:t>に懸命</a:t>
            </a:r>
            <a:r>
              <a:rPr lang="ja-JP" altLang="en-US" sz="2800" b="1" dirty="0">
                <a:solidFill>
                  <a:schemeClr val="tx2"/>
                </a:solidFill>
              </a:rPr>
              <a:t>に活動を続け</a:t>
            </a:r>
            <a:r>
              <a:rPr lang="ja-JP" altLang="en-US" sz="2800" b="1" dirty="0" smtClean="0">
                <a:solidFill>
                  <a:schemeClr val="tx2"/>
                </a:solidFill>
              </a:rPr>
              <a:t>、　　　</a:t>
            </a:r>
            <a:endParaRPr lang="en-US" altLang="ja-JP" sz="2800" b="1" dirty="0" smtClean="0">
              <a:solidFill>
                <a:schemeClr val="tx2"/>
              </a:solidFill>
            </a:endParaRPr>
          </a:p>
          <a:p>
            <a:r>
              <a:rPr lang="ja-JP" altLang="en-US" sz="2800" b="1" dirty="0">
                <a:solidFill>
                  <a:schemeClr val="tx2"/>
                </a:solidFill>
              </a:rPr>
              <a:t>　</a:t>
            </a:r>
            <a:r>
              <a:rPr lang="ja-JP" altLang="en-US" sz="2800" b="1" dirty="0" smtClean="0">
                <a:solidFill>
                  <a:schemeClr val="tx2"/>
                </a:solidFill>
              </a:rPr>
              <a:t>　　　　　全世界</a:t>
            </a:r>
            <a:r>
              <a:rPr lang="ja-JP" altLang="en-US" sz="2800" b="1" dirty="0">
                <a:solidFill>
                  <a:schemeClr val="tx2"/>
                </a:solidFill>
              </a:rPr>
              <a:t>でポリオ</a:t>
            </a:r>
            <a:r>
              <a:rPr lang="ja-JP" altLang="en-US" sz="2800" b="1" dirty="0" smtClean="0">
                <a:solidFill>
                  <a:schemeClr val="tx2"/>
                </a:solidFill>
              </a:rPr>
              <a:t>の発症数</a:t>
            </a:r>
            <a:r>
              <a:rPr lang="ja-JP" altLang="en-US" sz="2800" b="1" dirty="0">
                <a:solidFill>
                  <a:schemeClr val="tx2"/>
                </a:solidFill>
              </a:rPr>
              <a:t>を</a:t>
            </a:r>
            <a:r>
              <a:rPr lang="en-US" altLang="ja-JP" sz="2800" b="1" dirty="0">
                <a:solidFill>
                  <a:schemeClr val="tx2"/>
                </a:solidFill>
              </a:rPr>
              <a:t>99</a:t>
            </a:r>
            <a:r>
              <a:rPr lang="ja-JP" altLang="en-US" sz="2800" b="1" dirty="0" smtClean="0">
                <a:solidFill>
                  <a:schemeClr val="tx2"/>
                </a:solidFill>
              </a:rPr>
              <a:t>パーセント　　</a:t>
            </a:r>
            <a:endParaRPr lang="en-US" altLang="ja-JP" sz="2800" b="1" dirty="0" smtClean="0">
              <a:solidFill>
                <a:schemeClr val="tx2"/>
              </a:solidFill>
            </a:endParaRPr>
          </a:p>
          <a:p>
            <a:r>
              <a:rPr lang="ja-JP" altLang="en-US" sz="2800" b="1" dirty="0">
                <a:solidFill>
                  <a:schemeClr val="tx2"/>
                </a:solidFill>
              </a:rPr>
              <a:t>　</a:t>
            </a:r>
            <a:r>
              <a:rPr lang="ja-JP" altLang="en-US" sz="2800" b="1" dirty="0" smtClean="0">
                <a:solidFill>
                  <a:schemeClr val="tx2"/>
                </a:solidFill>
              </a:rPr>
              <a:t>　　　　　減らす</a:t>
            </a:r>
            <a:r>
              <a:rPr lang="ja-JP" altLang="en-US" sz="2800" b="1" dirty="0">
                <a:solidFill>
                  <a:schemeClr val="tx2"/>
                </a:solidFill>
              </a:rPr>
              <a:t>ことに成功しました</a:t>
            </a:r>
            <a:r>
              <a:rPr lang="ja-JP" altLang="en-US" sz="2800" b="1" dirty="0" smtClean="0">
                <a:solidFill>
                  <a:schemeClr val="tx2"/>
                </a:solidFill>
              </a:rPr>
              <a:t>。</a:t>
            </a:r>
            <a:endParaRPr lang="en-US" altLang="ja-JP" sz="2800" b="1" dirty="0" smtClean="0">
              <a:solidFill>
                <a:schemeClr val="tx2"/>
              </a:solidFill>
            </a:endParaRPr>
          </a:p>
          <a:p>
            <a:r>
              <a:rPr lang="ja-JP" altLang="en-US" sz="2800" b="1" dirty="0" smtClean="0">
                <a:solidFill>
                  <a:schemeClr val="tx2"/>
                </a:solidFill>
              </a:rPr>
              <a:t>今</a:t>
            </a:r>
            <a:r>
              <a:rPr lang="ja-JP" altLang="en-US" sz="2800" b="1" dirty="0">
                <a:solidFill>
                  <a:schemeClr val="tx2"/>
                </a:solidFill>
              </a:rPr>
              <a:t>、あと少しでポリオを撲滅できるところまで</a:t>
            </a:r>
            <a:r>
              <a:rPr lang="ja-JP" altLang="en-US" sz="2800" b="1" dirty="0" smtClean="0">
                <a:solidFill>
                  <a:schemeClr val="tx2"/>
                </a:solidFill>
              </a:rPr>
              <a:t>きて</a:t>
            </a:r>
            <a:endParaRPr lang="en-US" altLang="ja-JP" sz="2800" b="1" dirty="0" smtClean="0">
              <a:solidFill>
                <a:schemeClr val="tx2"/>
              </a:solidFill>
            </a:endParaRPr>
          </a:p>
          <a:p>
            <a:r>
              <a:rPr lang="ja-JP" altLang="en-US" sz="2800" b="1" dirty="0" smtClean="0">
                <a:solidFill>
                  <a:schemeClr val="tx2"/>
                </a:solidFill>
              </a:rPr>
              <a:t>います</a:t>
            </a:r>
            <a:r>
              <a:rPr lang="ja-JP" altLang="en-US" sz="2800" b="1" dirty="0">
                <a:solidFill>
                  <a:schemeClr val="tx2"/>
                </a:solidFill>
              </a:rPr>
              <a:t>。しかし、撲滅を完全に成し遂げるには</a:t>
            </a:r>
            <a:r>
              <a:rPr lang="ja-JP" altLang="en-US" sz="2800" b="1" dirty="0" smtClean="0">
                <a:solidFill>
                  <a:schemeClr val="tx2"/>
                </a:solidFill>
              </a:rPr>
              <a:t>、</a:t>
            </a:r>
            <a:endParaRPr lang="en-US" altLang="ja-JP" sz="2800" b="1" dirty="0" smtClean="0">
              <a:solidFill>
                <a:schemeClr val="tx2"/>
              </a:solidFill>
            </a:endParaRPr>
          </a:p>
          <a:p>
            <a:r>
              <a:rPr lang="ja-JP" altLang="en-US" sz="2800" b="1" dirty="0" smtClean="0">
                <a:solidFill>
                  <a:schemeClr val="tx2"/>
                </a:solidFill>
              </a:rPr>
              <a:t>皆</a:t>
            </a:r>
            <a:r>
              <a:rPr lang="ja-JP" altLang="en-US" sz="2800" b="1" dirty="0">
                <a:solidFill>
                  <a:schemeClr val="tx2"/>
                </a:solidFill>
              </a:rPr>
              <a:t>さまからの支援が欠かせません。支援にはさまざまな方法があります。わずかな時間でも、長時間を費やしての支援でも、世界でポリオを撲滅して</a:t>
            </a:r>
            <a:r>
              <a:rPr lang="ja-JP" altLang="en-US" sz="2800" b="1" dirty="0" smtClean="0">
                <a:solidFill>
                  <a:schemeClr val="tx2"/>
                </a:solidFill>
              </a:rPr>
              <a:t>、</a:t>
            </a:r>
            <a:endParaRPr lang="en-US" altLang="ja-JP" sz="2800" b="1" dirty="0" smtClean="0">
              <a:solidFill>
                <a:schemeClr val="tx2"/>
              </a:solidFill>
            </a:endParaRPr>
          </a:p>
          <a:p>
            <a:r>
              <a:rPr lang="ja-JP" altLang="en-US" sz="2800" b="1" dirty="0" smtClean="0">
                <a:solidFill>
                  <a:schemeClr val="tx2"/>
                </a:solidFill>
              </a:rPr>
              <a:t>子ども</a:t>
            </a:r>
            <a:r>
              <a:rPr lang="ja-JP" altLang="en-US" sz="2800" b="1" dirty="0">
                <a:solidFill>
                  <a:schemeClr val="tx2"/>
                </a:solidFill>
              </a:rPr>
              <a:t>たちを一生ポリオから守るために、“一人ひとりにできること”を実行することが大切です</a:t>
            </a:r>
            <a:r>
              <a:rPr lang="ja-JP" altLang="en-US" sz="2800" dirty="0"/>
              <a:t>。</a:t>
            </a: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dpolionow (2)"/>
          <p:cNvPicPr>
            <a:picLocks noChangeAspect="1" noChangeArrowheads="1"/>
          </p:cNvPicPr>
          <p:nvPr/>
        </p:nvPicPr>
        <p:blipFill>
          <a:blip r:embed="rId4" cstate="print">
            <a:clrChange>
              <a:clrFrom>
                <a:srgbClr val="EC1B30"/>
              </a:clrFrom>
              <a:clrTo>
                <a:srgbClr val="EC1B30">
                  <a:alpha val="0"/>
                </a:srgbClr>
              </a:clrTo>
            </a:clrChange>
            <a:extLst>
              <a:ext uri="{28A0092B-C50C-407E-A947-70E740481C1C}">
                <a14:useLocalDpi xmlns:a14="http://schemas.microsoft.com/office/drawing/2010/main" val="0"/>
              </a:ext>
            </a:extLst>
          </a:blip>
          <a:srcRect/>
          <a:stretch>
            <a:fillRect/>
          </a:stretch>
        </p:blipFill>
        <p:spPr bwMode="auto">
          <a:xfrm>
            <a:off x="242476" y="271019"/>
            <a:ext cx="1226727" cy="1717821"/>
          </a:xfrm>
          <a:prstGeom prst="rect">
            <a:avLst/>
          </a:prstGeom>
          <a:solidFill>
            <a:srgbClr val="FF0000"/>
          </a:solidFill>
          <a:ln w="28575">
            <a:noFill/>
            <a:miter lim="800000"/>
            <a:headEnd/>
            <a:tailEnd/>
          </a:ln>
          <a:extLst/>
        </p:spPr>
      </p:pic>
    </p:spTree>
    <p:extLst>
      <p:ext uri="{BB962C8B-B14F-4D97-AF65-F5344CB8AC3E}">
        <p14:creationId xmlns:p14="http://schemas.microsoft.com/office/powerpoint/2010/main" val="306156627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descr="BA Every last ch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04664"/>
            <a:ext cx="3317151" cy="610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39553" y="2348880"/>
            <a:ext cx="5472608" cy="3781935"/>
          </a:xfrm>
          <a:prstGeom prst="rect">
            <a:avLst/>
          </a:prstGeom>
          <a:noFill/>
        </p:spPr>
        <p:txBody>
          <a:bodyPr wrap="square" rtlCol="0">
            <a:spAutoFit/>
          </a:bodyPr>
          <a:lstStyle/>
          <a:p>
            <a:pPr>
              <a:lnSpc>
                <a:spcPct val="120000"/>
              </a:lnSpc>
            </a:pPr>
            <a:r>
              <a:rPr lang="ja-JP" altLang="en-US" sz="3200" b="1" spc="-150" dirty="0" smtClean="0">
                <a:solidFill>
                  <a:schemeClr val="tx2"/>
                </a:solidFill>
                <a:latin typeface="+mn-ea"/>
                <a:ea typeface="+mn-ea"/>
                <a:cs typeface="ヒラギノ明朝 ProN W6"/>
              </a:rPr>
              <a:t>ポリオ撲滅という、</a:t>
            </a:r>
            <a:endParaRPr lang="en-US" altLang="ja-JP" sz="3200" b="1" spc="-150" dirty="0" smtClean="0">
              <a:solidFill>
                <a:schemeClr val="tx2"/>
              </a:solidFill>
              <a:latin typeface="+mn-ea"/>
              <a:ea typeface="+mn-ea"/>
              <a:cs typeface="ヒラギノ明朝 ProN W6"/>
            </a:endParaRPr>
          </a:p>
          <a:p>
            <a:pPr>
              <a:lnSpc>
                <a:spcPct val="120000"/>
              </a:lnSpc>
            </a:pPr>
            <a:r>
              <a:rPr lang="ja-JP" altLang="en-US" sz="3200" b="1" spc="-150" dirty="0" smtClean="0">
                <a:solidFill>
                  <a:schemeClr val="tx2"/>
                </a:solidFill>
                <a:latin typeface="+mn-ea"/>
                <a:ea typeface="+mn-ea"/>
                <a:cs typeface="ヒラギノ明朝 ProN W6"/>
              </a:rPr>
              <a:t>我々が半生をかけた</a:t>
            </a:r>
            <a:endParaRPr lang="en-US" altLang="ja-JP" sz="3200" b="1" spc="-150" dirty="0" smtClean="0">
              <a:solidFill>
                <a:schemeClr val="tx2"/>
              </a:solidFill>
              <a:latin typeface="+mn-ea"/>
              <a:ea typeface="+mn-ea"/>
              <a:cs typeface="ヒラギノ明朝 ProN W6"/>
            </a:endParaRPr>
          </a:p>
          <a:p>
            <a:pPr>
              <a:lnSpc>
                <a:spcPct val="120000"/>
              </a:lnSpc>
            </a:pPr>
            <a:r>
              <a:rPr kumimoji="1" lang="ja-JP" altLang="en-US" sz="3200" b="1" dirty="0" smtClean="0">
                <a:solidFill>
                  <a:schemeClr val="tx2"/>
                </a:solidFill>
                <a:latin typeface="+mn-ea"/>
                <a:ea typeface="+mn-ea"/>
                <a:cs typeface="ヒラギノ明朝 ProN W6"/>
              </a:rPr>
              <a:t>極めつけの社会正義の</a:t>
            </a:r>
            <a:endParaRPr kumimoji="1" lang="en-US" altLang="ja-JP" sz="3200" b="1" dirty="0" smtClean="0">
              <a:solidFill>
                <a:schemeClr val="tx2"/>
              </a:solidFill>
              <a:latin typeface="+mn-ea"/>
              <a:ea typeface="+mn-ea"/>
              <a:cs typeface="ヒラギノ明朝 ProN W6"/>
            </a:endParaRPr>
          </a:p>
          <a:p>
            <a:pPr>
              <a:lnSpc>
                <a:spcPct val="120000"/>
              </a:lnSpc>
            </a:pPr>
            <a:r>
              <a:rPr kumimoji="1" lang="ja-JP" altLang="en-US" sz="3200" b="1" dirty="0" smtClean="0">
                <a:solidFill>
                  <a:schemeClr val="tx2"/>
                </a:solidFill>
                <a:latin typeface="+mn-ea"/>
                <a:ea typeface="+mn-ea"/>
                <a:cs typeface="ヒラギノ明朝 ProN W6"/>
              </a:rPr>
              <a:t>遂行に</a:t>
            </a:r>
            <a:r>
              <a:rPr lang="ja-JP" altLang="en-US" sz="3200" b="1" dirty="0" smtClean="0">
                <a:solidFill>
                  <a:schemeClr val="tx2"/>
                </a:solidFill>
                <a:latin typeface="+mn-ea"/>
                <a:ea typeface="+mn-ea"/>
                <a:cs typeface="ヒラギノ明朝 ProN W6"/>
              </a:rPr>
              <a:t>いま我々は、</a:t>
            </a:r>
            <a:endParaRPr lang="en-US" altLang="ja-JP" sz="3200" b="1" dirty="0" smtClean="0">
              <a:solidFill>
                <a:schemeClr val="tx2"/>
              </a:solidFill>
              <a:latin typeface="+mn-ea"/>
              <a:ea typeface="+mn-ea"/>
              <a:cs typeface="ヒラギノ明朝 ProN W6"/>
            </a:endParaRPr>
          </a:p>
          <a:p>
            <a:pPr>
              <a:lnSpc>
                <a:spcPct val="120000"/>
              </a:lnSpc>
            </a:pPr>
            <a:r>
              <a:rPr lang="ja-JP" altLang="en-US" sz="3200" b="1" dirty="0" smtClean="0">
                <a:solidFill>
                  <a:schemeClr val="tx2"/>
                </a:solidFill>
                <a:latin typeface="+mn-ea"/>
                <a:ea typeface="+mn-ea"/>
                <a:cs typeface="ヒラギノ明朝 ProN W6"/>
              </a:rPr>
              <a:t>最後の責務を果たそうと</a:t>
            </a:r>
            <a:endParaRPr lang="en-US" altLang="ja-JP" sz="3200" b="1" dirty="0" smtClean="0">
              <a:solidFill>
                <a:schemeClr val="tx2"/>
              </a:solidFill>
              <a:latin typeface="+mn-ea"/>
              <a:ea typeface="+mn-ea"/>
              <a:cs typeface="ヒラギノ明朝 ProN W6"/>
            </a:endParaRPr>
          </a:p>
          <a:p>
            <a:pPr>
              <a:lnSpc>
                <a:spcPct val="120000"/>
              </a:lnSpc>
            </a:pPr>
            <a:r>
              <a:rPr lang="ja-JP" altLang="en-US" sz="3200" b="1" dirty="0" smtClean="0">
                <a:solidFill>
                  <a:schemeClr val="tx2"/>
                </a:solidFill>
                <a:latin typeface="+mn-ea"/>
                <a:ea typeface="+mn-ea"/>
                <a:cs typeface="ヒラギノ明朝 ProN W6"/>
              </a:rPr>
              <a:t>しています。</a:t>
            </a:r>
            <a:endParaRPr lang="en-US" altLang="ja-JP" sz="3200" b="1" dirty="0" smtClean="0">
              <a:solidFill>
                <a:schemeClr val="tx2"/>
              </a:solidFill>
              <a:latin typeface="+mn-ea"/>
              <a:ea typeface="+mn-ea"/>
              <a:cs typeface="ヒラギノ明朝 ProN W6"/>
            </a:endParaRPr>
          </a:p>
        </p:txBody>
      </p:sp>
      <p:pic>
        <p:nvPicPr>
          <p:cNvPr id="7"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pPr>
              <a:defRPr/>
            </a:pPr>
            <a:fld id="{32BAFFB8-B128-497C-AB14-65E037F67A3A}" type="slidenum">
              <a:rPr lang="ja-JP" altLang="en-US" smtClean="0"/>
              <a:pPr>
                <a:defRPr/>
              </a:pPr>
              <a:t>157</a:t>
            </a:fld>
            <a:endParaRPr lang="ja-JP" alt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36" y="260648"/>
            <a:ext cx="12255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8640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p:cTn id="25" dur="50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27" dur="50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p:cTn id="34"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nodeType="clickEffect">
                                  <p:stCondLst>
                                    <p:cond delay="0"/>
                                  </p:stCondLst>
                                  <p:iterate type="lt">
                                    <p:tmPct val="10000"/>
                                  </p:iterate>
                                  <p:childTnLst>
                                    <p:set>
                                      <p:cBhvr>
                                        <p:cTn id="42" dur="1" fill="hold">
                                          <p:stCondLst>
                                            <p:cond delay="0"/>
                                          </p:stCondLst>
                                        </p:cTn>
                                        <p:tgtEl>
                                          <p:spTgt spid="2">
                                            <p:txEl>
                                              <p:pRg st="4" end="4"/>
                                            </p:txEl>
                                          </p:spTgt>
                                        </p:tgtEl>
                                        <p:attrNameLst>
                                          <p:attrName>style.visibility</p:attrName>
                                        </p:attrNameLst>
                                      </p:cBhvr>
                                      <p:to>
                                        <p:strVal val="visible"/>
                                      </p:to>
                                    </p:set>
                                    <p:anim calcmode="lin" valueType="num">
                                      <p:cBhvr>
                                        <p:cTn id="43" dur="500" fill="hold"/>
                                        <p:tgtEl>
                                          <p:spTgt spid="2">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2">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nodeType="clickEffect">
                                  <p:stCondLst>
                                    <p:cond delay="0"/>
                                  </p:stCondLst>
                                  <p:iterate type="lt">
                                    <p:tmPct val="10000"/>
                                  </p:iterate>
                                  <p:childTnLst>
                                    <p:set>
                                      <p:cBhvr>
                                        <p:cTn id="51" dur="1" fill="hold">
                                          <p:stCondLst>
                                            <p:cond delay="0"/>
                                          </p:stCondLst>
                                        </p:cTn>
                                        <p:tgtEl>
                                          <p:spTgt spid="2">
                                            <p:txEl>
                                              <p:pRg st="5" end="5"/>
                                            </p:txEl>
                                          </p:spTgt>
                                        </p:tgtEl>
                                        <p:attrNameLst>
                                          <p:attrName>style.visibility</p:attrName>
                                        </p:attrNameLst>
                                      </p:cBhvr>
                                      <p:to>
                                        <p:strVal val="visible"/>
                                      </p:to>
                                    </p:set>
                                    <p:anim calcmode="lin" valueType="num">
                                      <p:cBhvr>
                                        <p:cTn id="52" dur="5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54" dur="5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39952" y="908721"/>
            <a:ext cx="4318248" cy="4104456"/>
          </a:xfrm>
        </p:spPr>
        <p:txBody>
          <a:bodyPr>
            <a:normAutofit fontScale="90000"/>
          </a:bodyPr>
          <a:lstStyle/>
          <a:p>
            <a:r>
              <a:rPr kumimoji="1" lang="ja-JP" altLang="en-US" sz="4900" b="1" dirty="0" smtClean="0">
                <a:solidFill>
                  <a:schemeClr val="tx2"/>
                </a:solidFill>
              </a:rPr>
              <a:t>アジズ・メモン</a:t>
            </a:r>
            <a:r>
              <a:rPr lang="en-US" altLang="ja-JP" sz="4900" b="1" dirty="0">
                <a:solidFill>
                  <a:schemeClr val="tx2"/>
                </a:solidFill>
              </a:rPr>
              <a:t/>
            </a:r>
            <a:br>
              <a:rPr lang="en-US" altLang="ja-JP" sz="4900" b="1" dirty="0">
                <a:solidFill>
                  <a:schemeClr val="tx2"/>
                </a:solidFill>
              </a:rPr>
            </a:br>
            <a:r>
              <a:rPr lang="en-US" altLang="ja-JP" sz="4900" b="1" dirty="0" err="1" smtClean="0">
                <a:solidFill>
                  <a:schemeClr val="tx2"/>
                </a:solidFill>
              </a:rPr>
              <a:t>Samina</a:t>
            </a:r>
            <a:r>
              <a:rPr lang="en-US" altLang="ja-JP" sz="4900" b="1" dirty="0" smtClean="0">
                <a:solidFill>
                  <a:schemeClr val="tx2"/>
                </a:solidFill>
              </a:rPr>
              <a:t> &amp; Aziz </a:t>
            </a:r>
            <a:r>
              <a:rPr lang="en-US" altLang="ja-JP" sz="4900" b="1" dirty="0" err="1" smtClean="0">
                <a:solidFill>
                  <a:schemeClr val="tx2"/>
                </a:solidFill>
              </a:rPr>
              <a:t>Memon</a:t>
            </a:r>
            <a:r>
              <a:rPr lang="en-US" altLang="ja-JP" sz="4900" b="1" dirty="0" smtClean="0">
                <a:solidFill>
                  <a:schemeClr val="tx2"/>
                </a:solidFill>
              </a:rPr>
              <a:t/>
            </a:r>
            <a:br>
              <a:rPr lang="en-US" altLang="ja-JP" sz="4900" b="1" dirty="0" smtClean="0">
                <a:solidFill>
                  <a:schemeClr val="tx2"/>
                </a:solidFill>
              </a:rPr>
            </a:br>
            <a:r>
              <a:rPr lang="en-US" altLang="ja-JP" dirty="0">
                <a:solidFill>
                  <a:schemeClr val="tx2"/>
                </a:solidFill>
              </a:rPr>
              <a:t/>
            </a:r>
            <a:br>
              <a:rPr lang="en-US" altLang="ja-JP" dirty="0">
                <a:solidFill>
                  <a:schemeClr val="tx2"/>
                </a:solidFill>
              </a:rPr>
            </a:br>
            <a:r>
              <a:rPr lang="ja-JP" altLang="en-US" b="1" dirty="0" smtClean="0">
                <a:solidFill>
                  <a:schemeClr val="tx2"/>
                </a:solidFill>
              </a:rPr>
              <a:t>パキスタン・ポリオプラス委員長</a:t>
            </a:r>
            <a:endParaRPr kumimoji="1" lang="ja-JP" altLang="en-US" b="1" dirty="0">
              <a:solidFill>
                <a:schemeClr val="tx2"/>
              </a:solidFill>
            </a:endParaRPr>
          </a:p>
        </p:txBody>
      </p:sp>
      <p:sp>
        <p:nvSpPr>
          <p:cNvPr id="4" name="スライド番号プレースホルダー 3"/>
          <p:cNvSpPr>
            <a:spLocks noGrp="1"/>
          </p:cNvSpPr>
          <p:nvPr>
            <p:ph type="sldNum" sz="quarter" idx="12"/>
          </p:nvPr>
        </p:nvSpPr>
        <p:spPr/>
        <p:txBody>
          <a:bodyPr/>
          <a:lstStyle/>
          <a:p>
            <a:pPr>
              <a:defRPr/>
            </a:pPr>
            <a:fld id="{ECE6731C-6D12-48FF-87B4-1BDD5C1FF5E8}" type="slidenum">
              <a:rPr lang="ja-JP" altLang="en-US" smtClean="0"/>
              <a:pPr>
                <a:defRPr/>
              </a:pPr>
              <a:t>158</a:t>
            </a:fld>
            <a:endParaRPr lang="ja-JP" altLang="en-US"/>
          </a:p>
        </p:txBody>
      </p:sp>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kela\AppData\Local\Microsoft\Windows Live Mail\WLMDSS.tmp\WLM7170.tmp\アジズ　メモン.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7"/>
            <a:ext cx="3902603" cy="5040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79506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159</a:t>
            </a:fld>
            <a:endParaRPr lang="ja-JP" altLang="en-US"/>
          </a:p>
        </p:txBody>
      </p:sp>
      <p:pic>
        <p:nvPicPr>
          <p:cNvPr id="3" name="Picture 8" descr="NID_17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013" y="336551"/>
            <a:ext cx="4536107" cy="3024072"/>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116013" y="3789040"/>
            <a:ext cx="7128395" cy="2492990"/>
          </a:xfrm>
          <a:prstGeom prst="rect">
            <a:avLst/>
          </a:prstGeom>
        </p:spPr>
        <p:txBody>
          <a:bodyPr wrap="square">
            <a:spAutoFit/>
          </a:bodyPr>
          <a:lstStyle/>
          <a:p>
            <a:pPr>
              <a:lnSpc>
                <a:spcPct val="80000"/>
              </a:lnSpc>
            </a:pPr>
            <a:r>
              <a:rPr lang="ja-JP" altLang="en-US" sz="3200" b="1" dirty="0">
                <a:solidFill>
                  <a:schemeClr val="tx2"/>
                </a:solidFill>
              </a:rPr>
              <a:t>治療法のないポリオに対する最善</a:t>
            </a:r>
            <a:r>
              <a:rPr lang="ja-JP" altLang="en-US" sz="3200" b="1" dirty="0" smtClean="0">
                <a:solidFill>
                  <a:schemeClr val="tx2"/>
                </a:solidFill>
              </a:rPr>
              <a:t>の</a:t>
            </a:r>
            <a:endParaRPr lang="en-US" altLang="ja-JP" sz="3200" b="1" dirty="0" smtClean="0">
              <a:solidFill>
                <a:schemeClr val="tx2"/>
              </a:solidFill>
            </a:endParaRPr>
          </a:p>
          <a:p>
            <a:pPr>
              <a:lnSpc>
                <a:spcPct val="80000"/>
              </a:lnSpc>
            </a:pPr>
            <a:r>
              <a:rPr lang="ja-JP" altLang="en-US" sz="3200" b="1" dirty="0" smtClean="0">
                <a:solidFill>
                  <a:schemeClr val="tx2"/>
                </a:solidFill>
              </a:rPr>
              <a:t>対策は予防</a:t>
            </a:r>
            <a:r>
              <a:rPr lang="ja-JP" altLang="en-US" sz="3200" b="1" dirty="0">
                <a:solidFill>
                  <a:schemeClr val="tx2"/>
                </a:solidFill>
              </a:rPr>
              <a:t>です</a:t>
            </a:r>
            <a:r>
              <a:rPr lang="ja-JP" altLang="en-US" sz="3200" b="1" dirty="0" smtClean="0">
                <a:solidFill>
                  <a:schemeClr val="tx2"/>
                </a:solidFill>
              </a:rPr>
              <a:t>。</a:t>
            </a:r>
            <a:endParaRPr lang="en-US" altLang="ja-JP" sz="3200" b="1" dirty="0" smtClean="0">
              <a:solidFill>
                <a:schemeClr val="tx2"/>
              </a:solidFill>
            </a:endParaRPr>
          </a:p>
          <a:p>
            <a:pPr>
              <a:lnSpc>
                <a:spcPct val="80000"/>
              </a:lnSpc>
            </a:pPr>
            <a:r>
              <a:rPr lang="ja-JP" altLang="en-US" sz="3200" b="1" dirty="0" smtClean="0">
                <a:solidFill>
                  <a:schemeClr val="tx2"/>
                </a:solidFill>
              </a:rPr>
              <a:t>わずか</a:t>
            </a:r>
            <a:r>
              <a:rPr lang="en-US" altLang="ja-JP" sz="3200" b="1" dirty="0">
                <a:solidFill>
                  <a:schemeClr val="tx2"/>
                </a:solidFill>
              </a:rPr>
              <a:t>60</a:t>
            </a:r>
            <a:r>
              <a:rPr lang="ja-JP" altLang="en-US" sz="3200" b="1" dirty="0">
                <a:solidFill>
                  <a:schemeClr val="tx2"/>
                </a:solidFill>
              </a:rPr>
              <a:t>セントのワクチンで</a:t>
            </a:r>
            <a:r>
              <a:rPr lang="ja-JP" altLang="en-US" sz="3200" b="1" dirty="0" smtClean="0">
                <a:solidFill>
                  <a:schemeClr val="tx2"/>
                </a:solidFill>
              </a:rPr>
              <a:t>、一人の</a:t>
            </a:r>
            <a:endParaRPr lang="en-US" altLang="ja-JP" sz="3200" b="1" dirty="0" smtClean="0">
              <a:solidFill>
                <a:schemeClr val="tx2"/>
              </a:solidFill>
            </a:endParaRPr>
          </a:p>
          <a:p>
            <a:pPr>
              <a:lnSpc>
                <a:spcPct val="80000"/>
              </a:lnSpc>
            </a:pPr>
            <a:r>
              <a:rPr lang="ja-JP" altLang="en-US" sz="3200" b="1" dirty="0" smtClean="0">
                <a:solidFill>
                  <a:schemeClr val="tx2"/>
                </a:solidFill>
              </a:rPr>
              <a:t>子供</a:t>
            </a:r>
            <a:r>
              <a:rPr lang="ja-JP" altLang="en-US" sz="3200" b="1" dirty="0">
                <a:solidFill>
                  <a:schemeClr val="tx2"/>
                </a:solidFill>
              </a:rPr>
              <a:t>を、身体の自由を奪うこの</a:t>
            </a:r>
            <a:r>
              <a:rPr lang="ja-JP" altLang="en-US" sz="3200" b="1" dirty="0" smtClean="0">
                <a:solidFill>
                  <a:schemeClr val="tx2"/>
                </a:solidFill>
              </a:rPr>
              <a:t>疾病から</a:t>
            </a:r>
            <a:endParaRPr lang="en-US" altLang="ja-JP" sz="3200" b="1" dirty="0" smtClean="0">
              <a:solidFill>
                <a:schemeClr val="tx2"/>
              </a:solidFill>
            </a:endParaRPr>
          </a:p>
          <a:p>
            <a:pPr>
              <a:lnSpc>
                <a:spcPct val="80000"/>
              </a:lnSpc>
            </a:pPr>
            <a:r>
              <a:rPr lang="ja-JP" altLang="en-US" sz="3200" b="1" dirty="0" smtClean="0">
                <a:solidFill>
                  <a:schemeClr val="tx2"/>
                </a:solidFill>
              </a:rPr>
              <a:t>一生</a:t>
            </a:r>
            <a:r>
              <a:rPr lang="ja-JP" altLang="en-US" sz="3200" b="1" dirty="0">
                <a:solidFill>
                  <a:schemeClr val="tx2"/>
                </a:solidFill>
              </a:rPr>
              <a:t>守ることができるのです。</a:t>
            </a:r>
            <a:r>
              <a:rPr lang="ja-JP" altLang="en-US" sz="3200" b="1" dirty="0">
                <a:solidFill>
                  <a:schemeClr val="tx2"/>
                </a:solidFill>
                <a:latin typeface="Arial"/>
              </a:rPr>
              <a:t>   </a:t>
            </a:r>
            <a:r>
              <a:rPr lang="ja-JP" altLang="en-US" sz="3200" b="1" dirty="0">
                <a:solidFill>
                  <a:schemeClr val="tx2"/>
                </a:solidFill>
              </a:rPr>
              <a:t> </a:t>
            </a:r>
          </a:p>
          <a:p>
            <a:endParaRPr lang="ja-JP" altLang="en-US" sz="2800" b="1" dirty="0">
              <a:solidFill>
                <a:schemeClr val="tx2"/>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336551"/>
            <a:ext cx="1682269" cy="21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05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6034087"/>
          </a:xfrm>
        </p:spPr>
        <p:txBody>
          <a:bodyPr/>
          <a:lstStyle/>
          <a:p>
            <a:pPr algn="l"/>
            <a:r>
              <a:rPr lang="ja-JP" altLang="en-US" b="1" dirty="0" smtClean="0">
                <a:solidFill>
                  <a:schemeClr val="tx2"/>
                </a:solidFill>
              </a:rPr>
              <a:t>ポール・ハリスは、</a:t>
            </a:r>
            <a:r>
              <a:rPr lang="ja-JP" altLang="en-US" sz="4000" b="1" dirty="0" smtClean="0">
                <a:solidFill>
                  <a:schemeClr val="tx2"/>
                </a:solidFill>
              </a:rPr>
              <a:t>いたく反省し、</a:t>
            </a:r>
            <a:r>
              <a:rPr lang="ja-JP" altLang="en-US" b="1" dirty="0" smtClean="0">
                <a:solidFill>
                  <a:schemeClr val="tx2"/>
                </a:solidFill>
              </a:rPr>
              <a:t/>
            </a:r>
            <a:br>
              <a:rPr lang="ja-JP" altLang="en-US" b="1" dirty="0" smtClean="0">
                <a:solidFill>
                  <a:schemeClr val="tx2"/>
                </a:solidFill>
              </a:rPr>
            </a:br>
            <a:r>
              <a:rPr lang="ja-JP" altLang="en-US" b="1" dirty="0" smtClean="0">
                <a:solidFill>
                  <a:schemeClr val="tx2"/>
                </a:solidFill>
              </a:rPr>
              <a:t>「ドナルド・カーターの言うとおりだ。</a:t>
            </a:r>
            <a:br>
              <a:rPr lang="ja-JP" altLang="en-US" b="1" dirty="0" smtClean="0">
                <a:solidFill>
                  <a:schemeClr val="tx2"/>
                </a:solidFill>
              </a:rPr>
            </a:br>
            <a:r>
              <a:rPr lang="ja-JP" altLang="en-US" b="1" dirty="0" smtClean="0">
                <a:solidFill>
                  <a:schemeClr val="tx2"/>
                </a:solidFill>
              </a:rPr>
              <a:t>クラブの行き方を変えよう」</a:t>
            </a:r>
            <a:br>
              <a:rPr lang="ja-JP" altLang="en-US" b="1" dirty="0" smtClean="0">
                <a:solidFill>
                  <a:schemeClr val="tx2"/>
                </a:solidFill>
              </a:rPr>
            </a:br>
            <a:r>
              <a:rPr lang="ja-JP" altLang="en-US" b="1" dirty="0" smtClean="0">
                <a:solidFill>
                  <a:schemeClr val="tx2"/>
                </a:solidFill>
              </a:rPr>
              <a:t>「職業人の親睦のエネルギーを</a:t>
            </a:r>
            <a:br>
              <a:rPr lang="ja-JP" altLang="en-US" b="1" dirty="0" smtClean="0">
                <a:solidFill>
                  <a:schemeClr val="tx2"/>
                </a:solidFill>
              </a:rPr>
            </a:br>
            <a:r>
              <a:rPr lang="ja-JP" altLang="en-US" b="1" dirty="0" smtClean="0">
                <a:solidFill>
                  <a:schemeClr val="tx2"/>
                </a:solidFill>
              </a:rPr>
              <a:t>世のため人のために使おう」</a:t>
            </a:r>
          </a:p>
        </p:txBody>
      </p:sp>
      <p:sp>
        <p:nvSpPr>
          <p:cNvPr id="28673"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77E5EF-3048-4937-A6E1-4AB2B244FAAB}" type="slidenum">
              <a:rPr lang="en-US" altLang="ja-JP">
                <a:solidFill>
                  <a:schemeClr val="tx1"/>
                </a:solidFill>
                <a:latin typeface="Arial" charset="0"/>
              </a:rPr>
              <a:pPr fontAlgn="base">
                <a:spcBef>
                  <a:spcPct val="0"/>
                </a:spcBef>
                <a:spcAft>
                  <a:spcPct val="0"/>
                </a:spcAft>
              </a:pPr>
              <a:t>16</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160</a:t>
            </a:fld>
            <a:endParaRPr lang="ja-JP" altLang="en-US"/>
          </a:p>
        </p:txBody>
      </p:sp>
      <p:pic>
        <p:nvPicPr>
          <p:cNvPr id="3" name="Picture 2" descr="AfricanChild"/>
          <p:cNvPicPr>
            <a:picLocks noChangeAspect="1" noChangeArrowheads="1"/>
          </p:cNvPicPr>
          <p:nvPr/>
        </p:nvPicPr>
        <p:blipFill>
          <a:blip r:embed="rId3">
            <a:extLst>
              <a:ext uri="{28A0092B-C50C-407E-A947-70E740481C1C}">
                <a14:useLocalDpi xmlns:a14="http://schemas.microsoft.com/office/drawing/2010/main" val="0"/>
              </a:ext>
            </a:extLst>
          </a:blip>
          <a:srcRect t="7547"/>
          <a:stretch>
            <a:fillRect/>
          </a:stretch>
        </p:blipFill>
        <p:spPr bwMode="auto">
          <a:xfrm>
            <a:off x="323528" y="205500"/>
            <a:ext cx="3720205" cy="48796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153529" y="1772816"/>
            <a:ext cx="4450919" cy="4524315"/>
          </a:xfrm>
          <a:prstGeom prst="rect">
            <a:avLst/>
          </a:prstGeom>
        </p:spPr>
        <p:txBody>
          <a:bodyPr wrap="square">
            <a:spAutoFit/>
          </a:bodyPr>
          <a:lstStyle/>
          <a:p>
            <a:endParaRPr kumimoji="0" lang="en-US" altLang="ja-JP" sz="3600" b="1" dirty="0">
              <a:solidFill>
                <a:schemeClr val="tx2"/>
              </a:solidFill>
              <a:latin typeface="Arial" pitchFamily="34" charset="0"/>
            </a:endParaRPr>
          </a:p>
          <a:p>
            <a:r>
              <a:rPr kumimoji="0" lang="ja-JP" altLang="en-US" sz="3600" b="1" dirty="0" smtClean="0">
                <a:solidFill>
                  <a:schemeClr val="tx2"/>
                </a:solidFill>
                <a:latin typeface="Arial" pitchFamily="34" charset="0"/>
              </a:rPr>
              <a:t>ロータリー財団が</a:t>
            </a:r>
          </a:p>
          <a:p>
            <a:r>
              <a:rPr kumimoji="0" lang="ja-JP" altLang="en-US" sz="3600" b="1" dirty="0" smtClean="0">
                <a:solidFill>
                  <a:schemeClr val="tx2"/>
                </a:solidFill>
                <a:latin typeface="Arial" pitchFamily="34" charset="0"/>
              </a:rPr>
              <a:t>最初のポリオ・プロジェクトに資金を提供できなかったとしたら、今日の世界はどうなっていたかを想像してください</a:t>
            </a:r>
            <a:r>
              <a:rPr kumimoji="0" lang="ja-JP" altLang="en-US" sz="3600" b="1" dirty="0" smtClean="0">
                <a:latin typeface="Arial" pitchFamily="34" charset="0"/>
              </a:rPr>
              <a:t>。</a:t>
            </a:r>
            <a:endParaRPr kumimoji="0" lang="ja-JP" altLang="en-US" sz="3600" b="1" dirty="0">
              <a:latin typeface="Arial" pitchFamily="34" charset="0"/>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205500"/>
            <a:ext cx="1656184" cy="211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0704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161</a:t>
            </a:fld>
            <a:endParaRPr lang="ja-JP" altLang="en-US"/>
          </a:p>
        </p:txBody>
      </p:sp>
      <p:pic>
        <p:nvPicPr>
          <p:cNvPr id="3" name="Picture 3" descr="LuisFermin"/>
          <p:cNvPicPr>
            <a:picLocks noChangeAspect="1" noChangeArrowheads="1"/>
          </p:cNvPicPr>
          <p:nvPr/>
        </p:nvPicPr>
        <p:blipFill>
          <a:blip r:embed="rId3">
            <a:extLst>
              <a:ext uri="{28A0092B-C50C-407E-A947-70E740481C1C}">
                <a14:useLocalDpi xmlns:a14="http://schemas.microsoft.com/office/drawing/2010/main" val="0"/>
              </a:ext>
            </a:extLst>
          </a:blip>
          <a:srcRect l="31787" t="7135" r="24782" b="28067"/>
          <a:stretch>
            <a:fillRect/>
          </a:stretch>
        </p:blipFill>
        <p:spPr>
          <a:xfrm>
            <a:off x="1584933" y="414685"/>
            <a:ext cx="7123556" cy="5583982"/>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1" y="260648"/>
            <a:ext cx="1355966"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3717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162</a:t>
            </a:fld>
            <a:endParaRPr lang="ja-JP" altLang="en-US"/>
          </a:p>
        </p:txBody>
      </p:sp>
      <p:pic>
        <p:nvPicPr>
          <p:cNvPr id="3" name="Picture 4" descr="CAM0013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12776"/>
            <a:ext cx="3486133" cy="522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oysHugging"/>
          <p:cNvPicPr>
            <a:picLocks noChangeAspect="1" noChangeArrowheads="1"/>
          </p:cNvPicPr>
          <p:nvPr/>
        </p:nvPicPr>
        <p:blipFill>
          <a:blip r:embed="rId4">
            <a:lum bright="6000"/>
            <a:extLst>
              <a:ext uri="{28A0092B-C50C-407E-A947-70E740481C1C}">
                <a14:useLocalDpi xmlns:a14="http://schemas.microsoft.com/office/drawing/2010/main" val="0"/>
              </a:ext>
            </a:extLst>
          </a:blip>
          <a:srcRect t="9500" b="3618"/>
          <a:stretch>
            <a:fillRect/>
          </a:stretch>
        </p:blipFill>
        <p:spPr bwMode="auto">
          <a:xfrm>
            <a:off x="4139952" y="260648"/>
            <a:ext cx="4282559" cy="5826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714" y="170395"/>
            <a:ext cx="1313783" cy="1674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45669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ポリオ、水、飢餓\EmilyGrose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544" y="508094"/>
            <a:ext cx="4360118" cy="3844831"/>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707904" y="4610744"/>
            <a:ext cx="4896544" cy="1938992"/>
          </a:xfrm>
          <a:prstGeom prst="rect">
            <a:avLst/>
          </a:prstGeom>
        </p:spPr>
        <p:txBody>
          <a:bodyPr wrap="square">
            <a:spAutoFit/>
          </a:bodyPr>
          <a:lstStyle/>
          <a:p>
            <a:r>
              <a:rPr kumimoji="0" lang="ja-JP" altLang="en-US" sz="4000" b="1" dirty="0" smtClean="0">
                <a:solidFill>
                  <a:schemeClr val="tx2"/>
                </a:solidFill>
                <a:latin typeface="Arial" pitchFamily="34" charset="0"/>
              </a:rPr>
              <a:t>ロータリーの力に</a:t>
            </a:r>
            <a:br>
              <a:rPr kumimoji="0" lang="ja-JP" altLang="en-US" sz="4000" b="1" dirty="0" smtClean="0">
                <a:solidFill>
                  <a:schemeClr val="tx2"/>
                </a:solidFill>
                <a:latin typeface="Arial" pitchFamily="34" charset="0"/>
              </a:rPr>
            </a:br>
            <a:r>
              <a:rPr kumimoji="0" lang="ja-JP" altLang="en-US" sz="4000" b="1" dirty="0" smtClean="0">
                <a:solidFill>
                  <a:schemeClr val="tx2"/>
                </a:solidFill>
                <a:latin typeface="Arial" pitchFamily="34" charset="0"/>
              </a:rPr>
              <a:t>はじめて気付いた</a:t>
            </a:r>
            <a:br>
              <a:rPr kumimoji="0" lang="ja-JP" altLang="en-US" sz="4000" b="1" dirty="0" smtClean="0">
                <a:solidFill>
                  <a:schemeClr val="tx2"/>
                </a:solidFill>
                <a:latin typeface="Arial" pitchFamily="34" charset="0"/>
              </a:rPr>
            </a:br>
            <a:r>
              <a:rPr kumimoji="0" lang="ja-JP" altLang="en-US" sz="4000" b="1" dirty="0" smtClean="0">
                <a:solidFill>
                  <a:schemeClr val="tx2"/>
                </a:solidFill>
                <a:latin typeface="Arial" pitchFamily="34" charset="0"/>
              </a:rPr>
              <a:t>のはいつでしたか</a:t>
            </a:r>
            <a:endParaRPr lang="ja-JP" altLang="en-US" sz="4000" b="1" dirty="0"/>
          </a:p>
        </p:txBody>
      </p:sp>
      <p:pic>
        <p:nvPicPr>
          <p:cNvPr id="4" name="Picture 2" descr="E:\各種データ\ENDPOLIONOW_4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116" y="505552"/>
            <a:ext cx="2100332" cy="2676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67455"/>
      </p:ext>
    </p:extLst>
  </p:cSld>
  <p:clrMapOvr>
    <a:masterClrMapping/>
  </p:clrMapOvr>
  <p:transition spd="med">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164</a:t>
            </a:fld>
            <a:endParaRPr lang="ja-JP" altLang="en-US"/>
          </a:p>
        </p:txBody>
      </p:sp>
      <p:pic>
        <p:nvPicPr>
          <p:cNvPr id="3" name="Picture 4" descr="CAM0097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188640"/>
            <a:ext cx="3744415" cy="56166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908720"/>
            <a:ext cx="3859212" cy="57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各種データ\ENDPOLIONOW_4p.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249260"/>
            <a:ext cx="1411264" cy="179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3943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165</a:t>
            </a:fld>
            <a:endParaRPr lang="ja-JP" altLang="en-US"/>
          </a:p>
        </p:txBody>
      </p:sp>
      <p:sp>
        <p:nvSpPr>
          <p:cNvPr id="3" name="正方形/長方形 2"/>
          <p:cNvSpPr/>
          <p:nvPr/>
        </p:nvSpPr>
        <p:spPr>
          <a:xfrm>
            <a:off x="395536" y="332656"/>
            <a:ext cx="3384376" cy="2062103"/>
          </a:xfrm>
          <a:prstGeom prst="rect">
            <a:avLst/>
          </a:prstGeom>
        </p:spPr>
        <p:txBody>
          <a:bodyPr wrap="square">
            <a:spAutoFit/>
          </a:bodyPr>
          <a:lstStyle/>
          <a:p>
            <a:r>
              <a:rPr kumimoji="0" lang="ja-JP" altLang="en-US" sz="3200" b="1" dirty="0">
                <a:solidFill>
                  <a:schemeClr val="tx2"/>
                </a:solidFill>
                <a:latin typeface="Arial" pitchFamily="34" charset="0"/>
              </a:rPr>
              <a:t>ロータリーの力に</a:t>
            </a:r>
            <a:br>
              <a:rPr kumimoji="0" lang="ja-JP" altLang="en-US" sz="3200" b="1" dirty="0">
                <a:solidFill>
                  <a:schemeClr val="tx2"/>
                </a:solidFill>
                <a:latin typeface="Arial" pitchFamily="34" charset="0"/>
              </a:rPr>
            </a:br>
            <a:r>
              <a:rPr kumimoji="0" lang="ja-JP" altLang="en-US" sz="3200" b="1" dirty="0">
                <a:solidFill>
                  <a:schemeClr val="tx2"/>
                </a:solidFill>
                <a:latin typeface="Arial" pitchFamily="34" charset="0"/>
              </a:rPr>
              <a:t>はじめて気付いた</a:t>
            </a:r>
            <a:br>
              <a:rPr kumimoji="0" lang="ja-JP" altLang="en-US" sz="3200" b="1" dirty="0">
                <a:solidFill>
                  <a:schemeClr val="tx2"/>
                </a:solidFill>
                <a:latin typeface="Arial" pitchFamily="34" charset="0"/>
              </a:rPr>
            </a:br>
            <a:r>
              <a:rPr kumimoji="0" lang="ja-JP" altLang="en-US" sz="3200" b="1" dirty="0">
                <a:solidFill>
                  <a:schemeClr val="tx2"/>
                </a:solidFill>
                <a:latin typeface="Arial" pitchFamily="34" charset="0"/>
              </a:rPr>
              <a:t>のはいつでしたか</a:t>
            </a:r>
            <a:br>
              <a:rPr kumimoji="0" lang="ja-JP" altLang="en-US" sz="3200" b="1" dirty="0">
                <a:solidFill>
                  <a:schemeClr val="tx2"/>
                </a:solidFill>
                <a:latin typeface="Arial" pitchFamily="34" charset="0"/>
              </a:rPr>
            </a:br>
            <a:endParaRPr lang="ja-JP" altLang="en-US" sz="3200" dirty="0"/>
          </a:p>
        </p:txBody>
      </p:sp>
      <p:pic>
        <p:nvPicPr>
          <p:cNvPr id="4" name="Picture 3" descr="Row of boys with food"/>
          <p:cNvPicPr>
            <a:picLocks noChangeAspect="1" noChangeArrowheads="1"/>
          </p:cNvPicPr>
          <p:nvPr/>
        </p:nvPicPr>
        <p:blipFill>
          <a:blip r:embed="rId3" cstate="print">
            <a:extLst>
              <a:ext uri="{28A0092B-C50C-407E-A947-70E740481C1C}">
                <a14:useLocalDpi xmlns:a14="http://schemas.microsoft.com/office/drawing/2010/main" val="0"/>
              </a:ext>
            </a:extLst>
          </a:blip>
          <a:srcRect l="1790" t="3323" r="30215"/>
          <a:stretch>
            <a:fillRect/>
          </a:stretch>
        </p:blipFill>
        <p:spPr bwMode="auto">
          <a:xfrm>
            <a:off x="4443412" y="332656"/>
            <a:ext cx="4176713" cy="329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EREYGirl"/>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t="9750" r="24063" b="3009"/>
          <a:stretch>
            <a:fillRect/>
          </a:stretch>
        </p:blipFill>
        <p:spPr bwMode="auto">
          <a:xfrm>
            <a:off x="399051" y="1994347"/>
            <a:ext cx="2808312" cy="4735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Afghan Kids"/>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l="8400" t="13164" r="12718" b="6509"/>
          <a:stretch>
            <a:fillRect/>
          </a:stretch>
        </p:blipFill>
        <p:spPr bwMode="auto">
          <a:xfrm>
            <a:off x="3779912" y="3501008"/>
            <a:ext cx="4104456" cy="3132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244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166</a:t>
            </a:fld>
            <a:endParaRPr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26" y="549063"/>
            <a:ext cx="6414163" cy="432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E:\各種データ\ENDPOLIONOW_4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625" y="649378"/>
            <a:ext cx="1728946" cy="2203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5039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167</a:t>
            </a:fld>
            <a:endParaRPr lang="ja-JP" altLang="en-US"/>
          </a:p>
        </p:txBody>
      </p:sp>
      <p:pic>
        <p:nvPicPr>
          <p:cNvPr id="4" name="Picture 4"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35" y="404664"/>
            <a:ext cx="8407266" cy="5594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3611" y="260649"/>
            <a:ext cx="1129972"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17846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168</a:t>
            </a:fld>
            <a:endParaRPr lang="ja-JP" altLang="en-US"/>
          </a:p>
        </p:txBody>
      </p:sp>
      <p:sp>
        <p:nvSpPr>
          <p:cNvPr id="3" name="正方形/長方形 2"/>
          <p:cNvSpPr/>
          <p:nvPr/>
        </p:nvSpPr>
        <p:spPr>
          <a:xfrm>
            <a:off x="395536" y="404664"/>
            <a:ext cx="4320480" cy="2554545"/>
          </a:xfrm>
          <a:prstGeom prst="rect">
            <a:avLst/>
          </a:prstGeom>
        </p:spPr>
        <p:txBody>
          <a:bodyPr wrap="square">
            <a:spAutoFit/>
          </a:bodyPr>
          <a:lstStyle/>
          <a:p>
            <a:r>
              <a:rPr kumimoji="0" lang="ja-JP" altLang="en-US" sz="4000" b="1" dirty="0">
                <a:solidFill>
                  <a:schemeClr val="tx2"/>
                </a:solidFill>
                <a:latin typeface="Arial" pitchFamily="34" charset="0"/>
              </a:rPr>
              <a:t>ロータリーの力に</a:t>
            </a:r>
            <a:br>
              <a:rPr kumimoji="0" lang="ja-JP" altLang="en-US" sz="4000" b="1" dirty="0">
                <a:solidFill>
                  <a:schemeClr val="tx2"/>
                </a:solidFill>
                <a:latin typeface="Arial" pitchFamily="34" charset="0"/>
              </a:rPr>
            </a:br>
            <a:r>
              <a:rPr kumimoji="0" lang="ja-JP" altLang="en-US" sz="4000" b="1" dirty="0">
                <a:solidFill>
                  <a:schemeClr val="tx2"/>
                </a:solidFill>
                <a:latin typeface="Arial" pitchFamily="34" charset="0"/>
              </a:rPr>
              <a:t>はじめて気付いた</a:t>
            </a:r>
            <a:br>
              <a:rPr kumimoji="0" lang="ja-JP" altLang="en-US" sz="4000" b="1" dirty="0">
                <a:solidFill>
                  <a:schemeClr val="tx2"/>
                </a:solidFill>
                <a:latin typeface="Arial" pitchFamily="34" charset="0"/>
              </a:rPr>
            </a:br>
            <a:r>
              <a:rPr kumimoji="0" lang="ja-JP" altLang="en-US" sz="4000" b="1" dirty="0">
                <a:solidFill>
                  <a:schemeClr val="tx2"/>
                </a:solidFill>
                <a:latin typeface="Arial" pitchFamily="34" charset="0"/>
              </a:rPr>
              <a:t>のはいつでしたか</a:t>
            </a:r>
            <a:br>
              <a:rPr kumimoji="0" lang="ja-JP" altLang="en-US" sz="4000" b="1" dirty="0">
                <a:solidFill>
                  <a:schemeClr val="tx2"/>
                </a:solidFill>
                <a:latin typeface="Arial" pitchFamily="34" charset="0"/>
              </a:rPr>
            </a:br>
            <a:endParaRPr lang="ja-JP" altLang="en-US" sz="4000" dirty="0"/>
          </a:p>
        </p:txBody>
      </p:sp>
      <p:pic>
        <p:nvPicPr>
          <p:cNvPr id="4" name="Picture 3" descr="girl writing on blackboard"/>
          <p:cNvPicPr>
            <a:picLocks noChangeAspect="1" noChangeArrowheads="1"/>
          </p:cNvPicPr>
          <p:nvPr/>
        </p:nvPicPr>
        <p:blipFill>
          <a:blip r:embed="rId3" cstate="print">
            <a:extLst>
              <a:ext uri="{28A0092B-C50C-407E-A947-70E740481C1C}">
                <a14:useLocalDpi xmlns:a14="http://schemas.microsoft.com/office/drawing/2010/main" val="0"/>
              </a:ext>
            </a:extLst>
          </a:blip>
          <a:srcRect l="15378" r="4694"/>
          <a:stretch>
            <a:fillRect/>
          </a:stretch>
        </p:blipFill>
        <p:spPr bwMode="auto">
          <a:xfrm>
            <a:off x="683568" y="2852936"/>
            <a:ext cx="3499912" cy="28950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C:\Users\Miki\Desktop\ポリオ、水、飢餓 写真\polio_booth_2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76529"/>
            <a:ext cx="4176464" cy="6264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2417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169</a:t>
            </a:fld>
            <a:endParaRPr lang="ja-JP" altLang="en-US"/>
          </a:p>
        </p:txBody>
      </p:sp>
      <p:pic>
        <p:nvPicPr>
          <p:cNvPr id="3" name="Picture 4" descr="serve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2656"/>
            <a:ext cx="8496300" cy="5676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各種データ\ENDPOLIONOW_4p.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270845"/>
            <a:ext cx="1234968" cy="157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21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908720"/>
            <a:ext cx="8229600" cy="5328568"/>
          </a:xfrm>
        </p:spPr>
        <p:txBody>
          <a:bodyPr>
            <a:normAutofit fontScale="90000"/>
          </a:bodyPr>
          <a:lstStyle/>
          <a:p>
            <a:pPr algn="l"/>
            <a:r>
              <a:rPr lang="ja-JP" altLang="en-US" b="1" dirty="0" smtClean="0">
                <a:solidFill>
                  <a:schemeClr val="tx2"/>
                </a:solidFill>
              </a:rPr>
              <a:t>ドナルド・カーターの刺激により、</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ロータリーの世界に</a:t>
            </a:r>
            <a:r>
              <a:rPr lang="en-US" altLang="ja-JP" b="1" dirty="0" smtClean="0">
                <a:solidFill>
                  <a:schemeClr val="tx2"/>
                </a:solidFill>
              </a:rPr>
              <a:t/>
            </a:r>
            <a:br>
              <a:rPr lang="en-US" altLang="ja-JP" b="1" dirty="0" smtClean="0">
                <a:solidFill>
                  <a:schemeClr val="tx2"/>
                </a:solidFill>
              </a:rPr>
            </a:br>
            <a:r>
              <a:rPr lang="en-US" altLang="ja-JP" b="1" dirty="0" smtClean="0">
                <a:solidFill>
                  <a:schemeClr val="tx2"/>
                </a:solidFill>
              </a:rPr>
              <a:t>『</a:t>
            </a:r>
            <a:r>
              <a:rPr lang="ja-JP" altLang="en-US" b="1" dirty="0" smtClean="0">
                <a:solidFill>
                  <a:schemeClr val="tx2"/>
                </a:solidFill>
              </a:rPr>
              <a:t>我々の親睦のエネルギーを世のため人のために</a:t>
            </a:r>
            <a:r>
              <a:rPr lang="en-US" altLang="ja-JP" b="1" dirty="0" smtClean="0">
                <a:solidFill>
                  <a:schemeClr val="tx2"/>
                </a:solidFill>
              </a:rPr>
              <a:t>』</a:t>
            </a:r>
            <a:br>
              <a:rPr lang="en-US" altLang="ja-JP" b="1" dirty="0" smtClean="0">
                <a:solidFill>
                  <a:schemeClr val="tx2"/>
                </a:solidFill>
              </a:rPr>
            </a:br>
            <a:r>
              <a:rPr lang="ja-JP" altLang="en-US" b="1" dirty="0" smtClean="0">
                <a:solidFill>
                  <a:schemeClr val="tx2"/>
                </a:solidFill>
              </a:rPr>
              <a:t>という考え方が出てきたのです。</a:t>
            </a:r>
            <a:br>
              <a:rPr lang="ja-JP" altLang="en-US" b="1" dirty="0" smtClean="0">
                <a:solidFill>
                  <a:schemeClr val="tx2"/>
                </a:solidFill>
              </a:rPr>
            </a:br>
            <a:r>
              <a:rPr lang="ja-JP" altLang="en-US" b="1" dirty="0" smtClean="0">
                <a:solidFill>
                  <a:schemeClr val="tx2"/>
                </a:solidFill>
              </a:rPr>
              <a:t>それまでのロータリーからすると</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全く異質の要素でした。</a:t>
            </a:r>
            <a:br>
              <a:rPr lang="ja-JP" altLang="en-US" b="1" dirty="0" smtClean="0">
                <a:solidFill>
                  <a:schemeClr val="tx2"/>
                </a:solidFill>
              </a:rPr>
            </a:br>
            <a:r>
              <a:rPr lang="ja-JP" altLang="en-US" dirty="0" smtClean="0"/>
              <a:t>　</a:t>
            </a:r>
            <a:endParaRPr lang="ja-JP" altLang="en-US" b="1" dirty="0" smtClean="0"/>
          </a:p>
        </p:txBody>
      </p:sp>
      <p:sp>
        <p:nvSpPr>
          <p:cNvPr id="30721"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3DA111-F2B5-4915-A7DB-4459A4FDACF9}" type="slidenum">
              <a:rPr lang="en-US" altLang="ja-JP">
                <a:solidFill>
                  <a:schemeClr val="tx1"/>
                </a:solidFill>
                <a:latin typeface="Arial" charset="0"/>
              </a:rPr>
              <a:pPr fontAlgn="base">
                <a:spcBef>
                  <a:spcPct val="0"/>
                </a:spcBef>
                <a:spcAft>
                  <a:spcPct val="0"/>
                </a:spcAft>
              </a:pPr>
              <a:t>17</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84206" y="620688"/>
            <a:ext cx="7564258" cy="5400600"/>
          </a:xfrm>
        </p:spPr>
        <p:txBody>
          <a:bodyPr>
            <a:noAutofit/>
          </a:bodyPr>
          <a:lstStyle/>
          <a:p>
            <a:pPr algn="l"/>
            <a:r>
              <a:rPr lang="ja-JP" altLang="ja-JP" sz="3600" b="1" dirty="0">
                <a:solidFill>
                  <a:schemeClr val="tx2"/>
                </a:solidFill>
              </a:rPr>
              <a:t>ロータリー理論を学ぶこと</a:t>
            </a:r>
            <a:r>
              <a:rPr lang="ja-JP" altLang="ja-JP" sz="3600" b="1" dirty="0" smtClean="0">
                <a:solidFill>
                  <a:schemeClr val="tx2"/>
                </a:solidFill>
              </a:rPr>
              <a:t>は</a:t>
            </a:r>
            <a:endParaRPr lang="en-US" altLang="ja-JP" sz="3600" b="1" dirty="0" smtClean="0">
              <a:solidFill>
                <a:schemeClr val="tx2"/>
              </a:solidFill>
            </a:endParaRPr>
          </a:p>
          <a:p>
            <a:pPr algn="l"/>
            <a:r>
              <a:rPr lang="ja-JP" altLang="ja-JP" sz="3600" b="1" dirty="0" smtClean="0">
                <a:solidFill>
                  <a:schemeClr val="tx2"/>
                </a:solidFill>
              </a:rPr>
              <a:t>大切</a:t>
            </a:r>
            <a:r>
              <a:rPr lang="ja-JP" altLang="ja-JP" sz="3600" b="1" dirty="0">
                <a:solidFill>
                  <a:schemeClr val="tx2"/>
                </a:solidFill>
              </a:rPr>
              <a:t>です。</a:t>
            </a:r>
          </a:p>
          <a:p>
            <a:pPr algn="l"/>
            <a:r>
              <a:rPr lang="ja-JP" altLang="ja-JP" sz="3600" b="1" dirty="0">
                <a:solidFill>
                  <a:schemeClr val="tx2"/>
                </a:solidFill>
              </a:rPr>
              <a:t>職業奉仕の理念のもと職業倫理</a:t>
            </a:r>
            <a:r>
              <a:rPr lang="ja-JP" altLang="ja-JP" sz="3600" b="1" dirty="0" smtClean="0">
                <a:solidFill>
                  <a:schemeClr val="tx2"/>
                </a:solidFill>
              </a:rPr>
              <a:t>を</a:t>
            </a:r>
            <a:endParaRPr lang="en-US" altLang="ja-JP" sz="3600" b="1" dirty="0" smtClean="0">
              <a:solidFill>
                <a:schemeClr val="tx2"/>
              </a:solidFill>
            </a:endParaRPr>
          </a:p>
          <a:p>
            <a:pPr algn="l"/>
            <a:r>
              <a:rPr lang="ja-JP" altLang="ja-JP" sz="3600" b="1" dirty="0" smtClean="0">
                <a:solidFill>
                  <a:schemeClr val="tx2"/>
                </a:solidFill>
              </a:rPr>
              <a:t>高める</a:t>
            </a:r>
            <a:r>
              <a:rPr lang="ja-JP" altLang="ja-JP" sz="3600" b="1" dirty="0">
                <a:solidFill>
                  <a:schemeClr val="tx2"/>
                </a:solidFill>
              </a:rPr>
              <a:t>ことは大切です。</a:t>
            </a:r>
          </a:p>
          <a:p>
            <a:pPr algn="l"/>
            <a:r>
              <a:rPr lang="ja-JP" altLang="ja-JP" sz="3600" b="1" dirty="0">
                <a:solidFill>
                  <a:schemeClr val="tx2"/>
                </a:solidFill>
              </a:rPr>
              <a:t>地域のニーズに応えて行動</a:t>
            </a:r>
            <a:r>
              <a:rPr lang="ja-JP" altLang="ja-JP" sz="3600" b="1" dirty="0" smtClean="0">
                <a:solidFill>
                  <a:schemeClr val="tx2"/>
                </a:solidFill>
              </a:rPr>
              <a:t>する</a:t>
            </a:r>
            <a:endParaRPr lang="en-US" altLang="ja-JP" sz="3600" b="1" dirty="0" smtClean="0">
              <a:solidFill>
                <a:schemeClr val="tx2"/>
              </a:solidFill>
            </a:endParaRPr>
          </a:p>
          <a:p>
            <a:pPr algn="l"/>
            <a:r>
              <a:rPr lang="ja-JP" altLang="ja-JP" sz="3600" b="1" dirty="0" smtClean="0">
                <a:solidFill>
                  <a:schemeClr val="tx2"/>
                </a:solidFill>
              </a:rPr>
              <a:t>こと</a:t>
            </a:r>
            <a:r>
              <a:rPr lang="ja-JP" altLang="ja-JP" sz="3600" b="1" dirty="0">
                <a:solidFill>
                  <a:schemeClr val="tx2"/>
                </a:solidFill>
              </a:rPr>
              <a:t>は大切です。</a:t>
            </a:r>
          </a:p>
          <a:p>
            <a:pPr algn="l"/>
            <a:r>
              <a:rPr lang="ja-JP" altLang="ja-JP" sz="3600" b="1" dirty="0">
                <a:solidFill>
                  <a:schemeClr val="tx2"/>
                </a:solidFill>
              </a:rPr>
              <a:t>見知らぬ国で</a:t>
            </a:r>
            <a:r>
              <a:rPr lang="ja-JP" altLang="ja-JP" sz="3600" b="1" dirty="0" smtClean="0">
                <a:solidFill>
                  <a:schemeClr val="tx2"/>
                </a:solidFill>
              </a:rPr>
              <a:t>飢</a:t>
            </a:r>
            <a:r>
              <a:rPr lang="ja-JP" altLang="en-US" sz="3600" b="1" dirty="0" smtClean="0">
                <a:solidFill>
                  <a:schemeClr val="tx2"/>
                </a:solidFill>
              </a:rPr>
              <a:t>え</a:t>
            </a:r>
            <a:r>
              <a:rPr lang="ja-JP" altLang="ja-JP" sz="3600" b="1" dirty="0" smtClean="0">
                <a:solidFill>
                  <a:schemeClr val="tx2"/>
                </a:solidFill>
              </a:rPr>
              <a:t>や</a:t>
            </a:r>
            <a:r>
              <a:rPr lang="ja-JP" altLang="ja-JP" sz="3600" b="1" dirty="0">
                <a:solidFill>
                  <a:schemeClr val="tx2"/>
                </a:solidFill>
              </a:rPr>
              <a:t>病気に</a:t>
            </a:r>
            <a:r>
              <a:rPr lang="ja-JP" altLang="ja-JP" sz="3600" b="1" dirty="0" smtClean="0">
                <a:solidFill>
                  <a:schemeClr val="tx2"/>
                </a:solidFill>
              </a:rPr>
              <a:t>苦しむ</a:t>
            </a:r>
            <a:endParaRPr lang="en-US" altLang="ja-JP" sz="3600" b="1" dirty="0" smtClean="0">
              <a:solidFill>
                <a:schemeClr val="tx2"/>
              </a:solidFill>
            </a:endParaRPr>
          </a:p>
          <a:p>
            <a:pPr algn="l"/>
            <a:r>
              <a:rPr lang="ja-JP" altLang="ja-JP" sz="3600" b="1" dirty="0" smtClean="0">
                <a:solidFill>
                  <a:schemeClr val="tx2"/>
                </a:solidFill>
              </a:rPr>
              <a:t>子供</a:t>
            </a:r>
            <a:r>
              <a:rPr lang="ja-JP" altLang="ja-JP" sz="3600" b="1" dirty="0">
                <a:solidFill>
                  <a:schemeClr val="tx2"/>
                </a:solidFill>
              </a:rPr>
              <a:t>たちに手を差し伸べる</a:t>
            </a:r>
            <a:r>
              <a:rPr lang="ja-JP" altLang="ja-JP" sz="3600" b="1" dirty="0" smtClean="0">
                <a:solidFill>
                  <a:schemeClr val="tx2"/>
                </a:solidFill>
              </a:rPr>
              <a:t>こと</a:t>
            </a:r>
            <a:r>
              <a:rPr lang="ja-JP" altLang="en-US" sz="3600" b="1" dirty="0">
                <a:solidFill>
                  <a:schemeClr val="tx2"/>
                </a:solidFill>
              </a:rPr>
              <a:t>も</a:t>
            </a:r>
            <a:endParaRPr lang="en-US" altLang="ja-JP" sz="3600" b="1" dirty="0" smtClean="0">
              <a:solidFill>
                <a:schemeClr val="tx2"/>
              </a:solidFill>
            </a:endParaRPr>
          </a:p>
          <a:p>
            <a:pPr algn="l"/>
            <a:r>
              <a:rPr lang="ja-JP" altLang="en-US" sz="3600" b="1" dirty="0">
                <a:solidFill>
                  <a:schemeClr val="tx2"/>
                </a:solidFill>
              </a:rPr>
              <a:t>　</a:t>
            </a:r>
            <a:r>
              <a:rPr lang="ja-JP" altLang="en-US" sz="3600" b="1" dirty="0" smtClean="0">
                <a:solidFill>
                  <a:schemeClr val="tx2"/>
                </a:solidFill>
              </a:rPr>
              <a:t>　　　　　　　　　　　　　　　</a:t>
            </a:r>
            <a:r>
              <a:rPr lang="ja-JP" altLang="ja-JP" sz="3600" b="1" dirty="0" smtClean="0">
                <a:solidFill>
                  <a:schemeClr val="tx2"/>
                </a:solidFill>
              </a:rPr>
              <a:t>大切</a:t>
            </a:r>
            <a:r>
              <a:rPr lang="ja-JP" altLang="ja-JP" sz="3600" b="1" dirty="0">
                <a:solidFill>
                  <a:schemeClr val="tx2"/>
                </a:solidFill>
              </a:rPr>
              <a:t>です。</a:t>
            </a:r>
            <a:endParaRPr kumimoji="1" lang="ja-JP" altLang="en-US" sz="3600" b="1" dirty="0">
              <a:solidFill>
                <a:schemeClr val="tx2"/>
              </a:solidFill>
            </a:endParaRPr>
          </a:p>
        </p:txBody>
      </p:sp>
      <p:pic>
        <p:nvPicPr>
          <p:cNvPr id="4"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 name="スライド番号プレースホルダー 1"/>
          <p:cNvSpPr>
            <a:spLocks noGrp="1"/>
          </p:cNvSpPr>
          <p:nvPr>
            <p:ph type="sldNum" sz="quarter" idx="12"/>
          </p:nvPr>
        </p:nvSpPr>
        <p:spPr/>
        <p:txBody>
          <a:bodyPr/>
          <a:lstStyle/>
          <a:p>
            <a:pPr>
              <a:defRPr/>
            </a:pPr>
            <a:fld id="{ECE6731C-6D12-48FF-87B4-1BDD5C1FF5E8}" type="slidenum">
              <a:rPr lang="ja-JP" altLang="en-US" smtClean="0"/>
              <a:pPr>
                <a:defRPr/>
              </a:pPr>
              <a:t>170</a:t>
            </a:fld>
            <a:endParaRPr lang="ja-JP" altLang="en-US"/>
          </a:p>
        </p:txBody>
      </p:sp>
    </p:spTree>
    <p:extLst>
      <p:ext uri="{BB962C8B-B14F-4D97-AF65-F5344CB8AC3E}">
        <p14:creationId xmlns:p14="http://schemas.microsoft.com/office/powerpoint/2010/main" val="234468917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899592" y="1340768"/>
            <a:ext cx="7344816" cy="4154016"/>
          </a:xfrm>
        </p:spPr>
        <p:txBody>
          <a:bodyPr/>
          <a:lstStyle/>
          <a:p>
            <a:r>
              <a:rPr lang="ja-JP" altLang="ja-JP" sz="6000" b="1" dirty="0">
                <a:solidFill>
                  <a:schemeClr val="tx2"/>
                </a:solidFill>
              </a:rPr>
              <a:t>最も大切</a:t>
            </a:r>
            <a:r>
              <a:rPr lang="ja-JP" altLang="ja-JP" sz="6000" b="1" dirty="0" smtClean="0">
                <a:solidFill>
                  <a:schemeClr val="tx2"/>
                </a:solidFill>
              </a:rPr>
              <a:t>なの</a:t>
            </a:r>
            <a:r>
              <a:rPr lang="ja-JP" altLang="en-US" sz="6000" b="1" dirty="0" smtClean="0">
                <a:solidFill>
                  <a:schemeClr val="tx2"/>
                </a:solidFill>
              </a:rPr>
              <a:t>は、</a:t>
            </a:r>
            <a:endParaRPr lang="en-US" altLang="ja-JP" sz="6000" b="1" dirty="0" smtClean="0">
              <a:solidFill>
                <a:schemeClr val="tx2"/>
              </a:solidFill>
            </a:endParaRPr>
          </a:p>
          <a:p>
            <a:r>
              <a:rPr lang="ja-JP" altLang="ja-JP" sz="6000" b="1" dirty="0" smtClean="0">
                <a:solidFill>
                  <a:schemeClr val="tx2"/>
                </a:solidFill>
              </a:rPr>
              <a:t>心</a:t>
            </a:r>
            <a:r>
              <a:rPr lang="ja-JP" altLang="ja-JP" sz="6000" b="1" dirty="0">
                <a:solidFill>
                  <a:schemeClr val="tx2"/>
                </a:solidFill>
              </a:rPr>
              <a:t>ある</a:t>
            </a:r>
            <a:r>
              <a:rPr lang="ja-JP" altLang="ja-JP" sz="6000" b="1" dirty="0" smtClean="0">
                <a:solidFill>
                  <a:schemeClr val="tx2"/>
                </a:solidFill>
              </a:rPr>
              <a:t>ロータリアン</a:t>
            </a:r>
            <a:endParaRPr lang="en-US" altLang="ja-JP" sz="6000" b="1" dirty="0" smtClean="0">
              <a:solidFill>
                <a:schemeClr val="tx2"/>
              </a:solidFill>
            </a:endParaRPr>
          </a:p>
          <a:p>
            <a:r>
              <a:rPr lang="ja-JP" altLang="ja-JP" sz="6000" b="1" dirty="0" smtClean="0">
                <a:solidFill>
                  <a:schemeClr val="tx2"/>
                </a:solidFill>
              </a:rPr>
              <a:t>に</a:t>
            </a:r>
            <a:r>
              <a:rPr lang="ja-JP" altLang="ja-JP" sz="6000" b="1" dirty="0">
                <a:solidFill>
                  <a:schemeClr val="tx2"/>
                </a:solidFill>
              </a:rPr>
              <a:t>なる</a:t>
            </a:r>
            <a:r>
              <a:rPr lang="ja-JP" altLang="ja-JP" sz="6000" b="1" dirty="0" smtClean="0">
                <a:solidFill>
                  <a:schemeClr val="tx2"/>
                </a:solidFill>
              </a:rPr>
              <a:t>こと</a:t>
            </a:r>
            <a:r>
              <a:rPr lang="ja-JP" altLang="en-US" sz="6000" b="1" dirty="0" smtClean="0">
                <a:solidFill>
                  <a:schemeClr val="tx2"/>
                </a:solidFill>
              </a:rPr>
              <a:t>です。</a:t>
            </a:r>
            <a:endParaRPr lang="ja-JP" altLang="ja-JP" sz="6000" b="1" dirty="0">
              <a:solidFill>
                <a:schemeClr val="tx2"/>
              </a:solidFill>
            </a:endParaRPr>
          </a:p>
          <a:p>
            <a:endParaRPr kumimoji="1" lang="ja-JP" altLang="en-US" dirty="0">
              <a:solidFill>
                <a:schemeClr val="tx2"/>
              </a:solidFill>
            </a:endParaRPr>
          </a:p>
        </p:txBody>
      </p:sp>
      <p:pic>
        <p:nvPicPr>
          <p:cNvPr id="4"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 name="スライド番号プレースホルダー 1"/>
          <p:cNvSpPr>
            <a:spLocks noGrp="1"/>
          </p:cNvSpPr>
          <p:nvPr>
            <p:ph type="sldNum" sz="quarter" idx="12"/>
          </p:nvPr>
        </p:nvSpPr>
        <p:spPr/>
        <p:txBody>
          <a:bodyPr/>
          <a:lstStyle/>
          <a:p>
            <a:fld id="{5F78741E-5D9C-42DE-8335-A84426F1A288}" type="slidenum">
              <a:rPr lang="ja-JP" altLang="en-US" smtClean="0">
                <a:solidFill>
                  <a:prstClr val="black">
                    <a:tint val="75000"/>
                  </a:prstClr>
                </a:solidFill>
              </a:rPr>
              <a:pPr/>
              <a:t>171</a:t>
            </a:fld>
            <a:endParaRPr lang="ja-JP" altLang="en-US">
              <a:solidFill>
                <a:prstClr val="black">
                  <a:tint val="75000"/>
                </a:prstClr>
              </a:solidFill>
            </a:endParaRPr>
          </a:p>
        </p:txBody>
      </p:sp>
    </p:spTree>
    <p:extLst>
      <p:ext uri="{BB962C8B-B14F-4D97-AF65-F5344CB8AC3E}">
        <p14:creationId xmlns:p14="http://schemas.microsoft.com/office/powerpoint/2010/main" val="134957810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228998"/>
          </a:xfrm>
        </p:spPr>
        <p:txBody>
          <a:bodyPr>
            <a:normAutofit fontScale="90000"/>
          </a:bodyPr>
          <a:lstStyle/>
          <a:p>
            <a:r>
              <a:rPr lang="ja-JP" altLang="en-US" b="1" dirty="0">
                <a:solidFill>
                  <a:schemeClr val="tx2"/>
                </a:solidFill>
              </a:rPr>
              <a:t>ポール・ハリス墓碑</a:t>
            </a:r>
            <a:r>
              <a:rPr lang="en-US" altLang="ja-JP" b="1" dirty="0">
                <a:solidFill>
                  <a:schemeClr val="tx2"/>
                </a:solidFill>
              </a:rPr>
              <a:t/>
            </a:r>
            <a:br>
              <a:rPr lang="en-US" altLang="ja-JP" b="1" dirty="0">
                <a:solidFill>
                  <a:schemeClr val="tx2"/>
                </a:solidFill>
              </a:rPr>
            </a:br>
            <a:r>
              <a:rPr lang="ja-JP" altLang="en-US" sz="3200" b="1" dirty="0">
                <a:solidFill>
                  <a:schemeClr val="tx2"/>
                </a:solidFill>
              </a:rPr>
              <a:t>マウントホープ霊園</a:t>
            </a:r>
            <a:endParaRPr kumimoji="1" lang="ja-JP" altLang="en-US" b="1" dirty="0">
              <a:solidFill>
                <a:schemeClr val="tx2"/>
              </a:solidFill>
            </a:endParaRPr>
          </a:p>
        </p:txBody>
      </p:sp>
      <p:sp>
        <p:nvSpPr>
          <p:cNvPr id="5" name="スライド番号プレースホルダー 4"/>
          <p:cNvSpPr>
            <a:spLocks noGrp="1"/>
          </p:cNvSpPr>
          <p:nvPr>
            <p:ph type="sldNum" sz="quarter" idx="12"/>
          </p:nvPr>
        </p:nvSpPr>
        <p:spPr/>
        <p:txBody>
          <a:bodyPr/>
          <a:lstStyle/>
          <a:p>
            <a:pPr>
              <a:defRPr/>
            </a:pPr>
            <a:fld id="{915B40E8-7F5F-432D-B833-84EBCB4D2372}" type="slidenum">
              <a:rPr lang="ja-JP" altLang="en-US" smtClean="0"/>
              <a:pPr>
                <a:defRPr/>
              </a:pPr>
              <a:t>172</a:t>
            </a:fld>
            <a:endParaRPr lang="ja-JP" altLang="en-US"/>
          </a:p>
        </p:txBody>
      </p:sp>
      <p:pic>
        <p:nvPicPr>
          <p:cNvPr id="4" name="Picture 2" descr="G:\代表議員配布用\snapCOL\IMG_1221.JPG"/>
          <p:cNvPicPr>
            <a:picLocks noChangeAspect="1" noChangeArrowheads="1"/>
          </p:cNvPicPr>
          <p:nvPr/>
        </p:nvPicPr>
        <p:blipFill>
          <a:blip r:embed="rId3"/>
          <a:srcRect/>
          <a:stretch>
            <a:fillRect/>
          </a:stretch>
        </p:blipFill>
        <p:spPr bwMode="auto">
          <a:xfrm>
            <a:off x="971600" y="1341176"/>
            <a:ext cx="7200850" cy="479953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29588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p:cNvSpPr>
          <p:nvPr>
            <p:ph type="title"/>
          </p:nvPr>
        </p:nvSpPr>
        <p:spPr>
          <a:xfrm>
            <a:off x="457200" y="1196752"/>
            <a:ext cx="8229600" cy="792088"/>
          </a:xfrm>
        </p:spPr>
        <p:txBody>
          <a:bodyPr>
            <a:noAutofit/>
          </a:bodyPr>
          <a:lstStyle/>
          <a:p>
            <a:r>
              <a:rPr lang="ja-JP" altLang="en-US" sz="6000">
                <a:solidFill>
                  <a:schemeClr val="tx2"/>
                </a:solidFill>
              </a:rPr>
              <a:t>ＲＩ</a:t>
            </a:r>
            <a:r>
              <a:rPr lang="ja-JP" altLang="en-US" sz="6000" smtClean="0">
                <a:solidFill>
                  <a:schemeClr val="tx2"/>
                </a:solidFill>
              </a:rPr>
              <a:t>第２７４０</a:t>
            </a:r>
            <a:r>
              <a:rPr lang="ja-JP" altLang="en-US" sz="6000" dirty="0" smtClean="0">
                <a:solidFill>
                  <a:schemeClr val="tx2"/>
                </a:solidFill>
              </a:rPr>
              <a:t>地区の皆様</a:t>
            </a:r>
            <a:br>
              <a:rPr lang="ja-JP" altLang="en-US" sz="6000" dirty="0" smtClean="0">
                <a:solidFill>
                  <a:schemeClr val="tx2"/>
                </a:solidFill>
              </a:rPr>
            </a:br>
            <a:endParaRPr lang="ja-JP" altLang="en-US" sz="6000" dirty="0" smtClean="0">
              <a:solidFill>
                <a:schemeClr val="tx2"/>
              </a:solidFill>
            </a:endParaRPr>
          </a:p>
        </p:txBody>
      </p:sp>
      <p:sp>
        <p:nvSpPr>
          <p:cNvPr id="120835" name="Rectangle 3"/>
          <p:cNvSpPr>
            <a:spLocks noGrp="1"/>
          </p:cNvSpPr>
          <p:nvPr>
            <p:ph idx="1"/>
          </p:nvPr>
        </p:nvSpPr>
        <p:spPr>
          <a:xfrm>
            <a:off x="457200" y="2132856"/>
            <a:ext cx="8229600" cy="3993307"/>
          </a:xfrm>
        </p:spPr>
        <p:txBody>
          <a:bodyPr>
            <a:normAutofit/>
          </a:bodyPr>
          <a:lstStyle/>
          <a:p>
            <a:pPr>
              <a:buNone/>
            </a:pPr>
            <a:r>
              <a:rPr lang="ja-JP" altLang="en-US" sz="5400" dirty="0" smtClean="0"/>
              <a:t>　</a:t>
            </a:r>
            <a:r>
              <a:rPr lang="ja-JP" altLang="en-US" sz="5400" b="1" dirty="0" smtClean="0">
                <a:solidFill>
                  <a:schemeClr val="tx2"/>
                </a:solidFill>
              </a:rPr>
              <a:t>ご清聴ありがとう</a:t>
            </a:r>
            <a:endParaRPr lang="en-US" altLang="ja-JP" sz="5400" b="1" dirty="0" smtClean="0">
              <a:solidFill>
                <a:schemeClr val="tx2"/>
              </a:solidFill>
            </a:endParaRPr>
          </a:p>
          <a:p>
            <a:pPr>
              <a:buFont typeface="Arial" charset="0"/>
              <a:buNone/>
            </a:pPr>
            <a:r>
              <a:rPr lang="ja-JP" altLang="en-US" sz="5400" b="1" dirty="0">
                <a:solidFill>
                  <a:schemeClr val="tx2"/>
                </a:solidFill>
              </a:rPr>
              <a:t>　</a:t>
            </a:r>
            <a:r>
              <a:rPr lang="ja-JP" altLang="en-US" sz="5400" b="1" dirty="0" smtClean="0">
                <a:solidFill>
                  <a:schemeClr val="tx2"/>
                </a:solidFill>
              </a:rPr>
              <a:t>　　　　　　　ございました。</a:t>
            </a:r>
            <a:endParaRPr lang="en-US" altLang="ja-JP" sz="5400" b="1" dirty="0" smtClean="0">
              <a:solidFill>
                <a:schemeClr val="tx2"/>
              </a:solidFill>
            </a:endParaRPr>
          </a:p>
          <a:p>
            <a:pPr>
              <a:buFont typeface="Arial" charset="0"/>
              <a:buNone/>
            </a:pPr>
            <a:r>
              <a:rPr lang="ja-JP" altLang="en-US" sz="5400" b="1" dirty="0">
                <a:solidFill>
                  <a:schemeClr val="tx2"/>
                </a:solidFill>
              </a:rPr>
              <a:t>　</a:t>
            </a:r>
            <a:r>
              <a:rPr lang="ja-JP" altLang="en-US" sz="5400" b="1" dirty="0" smtClean="0">
                <a:solidFill>
                  <a:schemeClr val="tx2"/>
                </a:solidFill>
              </a:rPr>
              <a:t>感謝申しあげます。</a:t>
            </a:r>
          </a:p>
          <a:p>
            <a:pPr>
              <a:buFont typeface="Arial" charset="0"/>
              <a:buNone/>
            </a:pPr>
            <a:r>
              <a:rPr lang="ja-JP" altLang="en-US" sz="5400" b="1" dirty="0" smtClean="0">
                <a:solidFill>
                  <a:schemeClr val="tx2"/>
                </a:solidFill>
              </a:rPr>
              <a:t>　　　また、お会いしましょう。</a:t>
            </a:r>
          </a:p>
          <a:p>
            <a:pPr>
              <a:buFont typeface="Arial" charset="0"/>
              <a:buNone/>
            </a:pPr>
            <a:endParaRPr lang="en-US" altLang="ja-JP" dirty="0" smtClean="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173</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idx="1"/>
          </p:nvPr>
        </p:nvSpPr>
        <p:spPr>
          <a:xfrm>
            <a:off x="457200" y="620713"/>
            <a:ext cx="8229600" cy="5505450"/>
          </a:xfrm>
        </p:spPr>
        <p:txBody>
          <a:bodyPr rtlCol="0">
            <a:normAutofit/>
          </a:bodyPr>
          <a:lstStyle/>
          <a:p>
            <a:pPr marL="0" indent="0" fontAlgn="auto">
              <a:spcAft>
                <a:spcPts val="0"/>
              </a:spcAft>
              <a:buFontTx/>
              <a:buNone/>
              <a:defRPr/>
            </a:pPr>
            <a:r>
              <a:rPr lang="ja-JP" altLang="en-US" dirty="0" smtClean="0">
                <a:solidFill>
                  <a:schemeClr val="tx2"/>
                </a:solidFill>
              </a:rPr>
              <a:t>このことがロータリー発展の起爆剤になります。</a:t>
            </a:r>
          </a:p>
          <a:p>
            <a:pPr marL="0" indent="0" fontAlgn="auto">
              <a:spcAft>
                <a:spcPts val="0"/>
              </a:spcAft>
              <a:buFontTx/>
              <a:buNone/>
              <a:defRPr/>
            </a:pPr>
            <a:r>
              <a:rPr lang="ja-JP" altLang="en-US" dirty="0" smtClean="0">
                <a:solidFill>
                  <a:schemeClr val="tx2"/>
                </a:solidFill>
              </a:rPr>
              <a:t>クラブ例会で企業経営上のアイデアや</a:t>
            </a:r>
            <a:r>
              <a:rPr lang="ja-JP" altLang="en-US" b="1" dirty="0" smtClean="0">
                <a:solidFill>
                  <a:schemeClr val="tx2"/>
                </a:solidFill>
              </a:rPr>
              <a:t>ノウハウ</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を開発し、それを交換するようになりました。</a:t>
            </a:r>
          </a:p>
          <a:p>
            <a:pPr marL="0" indent="0" fontAlgn="auto">
              <a:spcAft>
                <a:spcPts val="0"/>
              </a:spcAft>
              <a:buFontTx/>
              <a:buNone/>
              <a:defRPr/>
            </a:pPr>
            <a:r>
              <a:rPr lang="ja-JP" altLang="en-US" b="1" dirty="0" smtClean="0">
                <a:solidFill>
                  <a:schemeClr val="tx2"/>
                </a:solidFill>
              </a:rPr>
              <a:t>同時に、１９０８年には世のため人のための</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奉仕のアイデアも交換するようになったのです。</a:t>
            </a:r>
          </a:p>
          <a:p>
            <a:pPr marL="0" indent="0" fontAlgn="auto">
              <a:spcAft>
                <a:spcPts val="0"/>
              </a:spcAft>
              <a:buFontTx/>
              <a:buNone/>
              <a:defRPr/>
            </a:pPr>
            <a:r>
              <a:rPr lang="ja-JP" altLang="en-US" b="1" dirty="0" smtClean="0">
                <a:solidFill>
                  <a:schemeClr val="tx2"/>
                </a:solidFill>
              </a:rPr>
              <a:t>親睦だけの、自分たちだけの単なる仲良しクラ</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ブではなく「世のため人のために」役立つ</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人を育てるクラブにしようという、倫理的色彩が</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出てきたのです。</a:t>
            </a:r>
          </a:p>
        </p:txBody>
      </p:sp>
      <p:sp>
        <p:nvSpPr>
          <p:cNvPr id="2969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16C95F-08BD-43F9-9866-BF0A03B7B6CB}" type="slidenum">
              <a:rPr lang="en-US" altLang="ja-JP">
                <a:solidFill>
                  <a:schemeClr val="tx1"/>
                </a:solidFill>
                <a:latin typeface="Arial" charset="0"/>
              </a:rPr>
              <a:pPr fontAlgn="base">
                <a:spcBef>
                  <a:spcPct val="0"/>
                </a:spcBef>
                <a:spcAft>
                  <a:spcPct val="0"/>
                </a:spcAft>
              </a:pPr>
              <a:t>18</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idx="1"/>
          </p:nvPr>
        </p:nvSpPr>
        <p:spPr>
          <a:xfrm>
            <a:off x="457200" y="404813"/>
            <a:ext cx="8229600" cy="5726112"/>
          </a:xfrm>
        </p:spPr>
        <p:txBody>
          <a:bodyPr>
            <a:normAutofit lnSpcReduction="10000"/>
          </a:bodyPr>
          <a:lstStyle/>
          <a:p>
            <a:pPr>
              <a:buFontTx/>
              <a:buNone/>
            </a:pPr>
            <a:r>
              <a:rPr lang="ja-JP" altLang="en-US" sz="3600" b="1" dirty="0" smtClean="0">
                <a:solidFill>
                  <a:schemeClr val="tx2"/>
                </a:solidFill>
              </a:rPr>
              <a:t>１９０６年１２月　シカゴ・クラブ定款を改正</a:t>
            </a:r>
          </a:p>
          <a:p>
            <a:pPr>
              <a:buFontTx/>
              <a:buNone/>
            </a:pPr>
            <a:r>
              <a:rPr lang="ja-JP" altLang="en-US" b="1" dirty="0" smtClean="0">
                <a:solidFill>
                  <a:schemeClr val="tx2"/>
                </a:solidFill>
              </a:rPr>
              <a:t>　</a:t>
            </a:r>
          </a:p>
          <a:p>
            <a:pPr>
              <a:buFontTx/>
              <a:buNone/>
            </a:pPr>
            <a:r>
              <a:rPr lang="ja-JP" altLang="en-US" sz="4000" b="1" dirty="0" smtClean="0">
                <a:solidFill>
                  <a:schemeClr val="tx2"/>
                </a:solidFill>
              </a:rPr>
              <a:t>第３条　「シカゴ市の利益を推進し、市民のなかに市に対する誇りと忠誠の精神を普及すること」</a:t>
            </a:r>
          </a:p>
          <a:p>
            <a:pPr>
              <a:buFontTx/>
              <a:buNone/>
            </a:pPr>
            <a:endParaRPr lang="ja-JP" altLang="en-US" sz="4000" b="1" dirty="0" smtClean="0">
              <a:solidFill>
                <a:schemeClr val="tx2"/>
              </a:solidFill>
            </a:endParaRPr>
          </a:p>
          <a:p>
            <a:pPr>
              <a:buFontTx/>
              <a:buNone/>
            </a:pPr>
            <a:r>
              <a:rPr lang="ja-JP" altLang="en-US" sz="4000" b="1" dirty="0" smtClean="0">
                <a:solidFill>
                  <a:schemeClr val="tx2"/>
                </a:solidFill>
              </a:rPr>
              <a:t>　 これにより、ドナルド・カーターも喜んで入会し、初期ロータリーの伝統形成に大きな役割を果たしました</a:t>
            </a:r>
            <a:r>
              <a:rPr lang="ja-JP" altLang="en-US" b="1" dirty="0" smtClean="0">
                <a:solidFill>
                  <a:schemeClr val="tx2"/>
                </a:solidFill>
              </a:rPr>
              <a:t>。</a:t>
            </a:r>
          </a:p>
        </p:txBody>
      </p:sp>
      <p:sp>
        <p:nvSpPr>
          <p:cNvPr id="3174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45A767-CEB7-4556-939E-63CECD2ABC19}" type="slidenum">
              <a:rPr lang="en-US" altLang="ja-JP">
                <a:solidFill>
                  <a:schemeClr val="tx1"/>
                </a:solidFill>
                <a:latin typeface="Arial" charset="0"/>
              </a:rPr>
              <a:pPr fontAlgn="base">
                <a:spcBef>
                  <a:spcPct val="0"/>
                </a:spcBef>
                <a:spcAft>
                  <a:spcPct val="0"/>
                </a:spcAft>
              </a:pPr>
              <a:t>19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2</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E:\ゲイリーホァン\ホァンさん.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6718"/>
            <a:ext cx="2298670" cy="305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ゲイリーホァン\T1415J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32005"/>
            <a:ext cx="2054225" cy="2736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iki\Desktop\Kenny_Joh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26718"/>
            <a:ext cx="2295850" cy="3058401"/>
          </a:xfrm>
          <a:prstGeom prst="rect">
            <a:avLst/>
          </a:prstGeom>
          <a:noFill/>
          <a:extLst>
            <a:ext uri="{909E8E84-426E-40DD-AFC4-6F175D3DCCD1}">
              <a14:hiddenFill xmlns:a14="http://schemas.microsoft.com/office/drawing/2010/main">
                <a:solidFill>
                  <a:srgbClr val="FFFFFF"/>
                </a:solidFill>
              </a14:hiddenFill>
            </a:ext>
          </a:extLst>
        </p:spPr>
      </p:pic>
      <p:sp>
        <p:nvSpPr>
          <p:cNvPr id="4" name="コンテンツ プレースホルダー 3"/>
          <p:cNvSpPr>
            <a:spLocks noGrp="1"/>
          </p:cNvSpPr>
          <p:nvPr>
            <p:ph idx="1"/>
          </p:nvPr>
        </p:nvSpPr>
        <p:spPr>
          <a:xfrm>
            <a:off x="539552" y="3573015"/>
            <a:ext cx="8147248" cy="2553147"/>
          </a:xfrm>
        </p:spPr>
        <p:txBody>
          <a:bodyPr/>
          <a:lstStyle/>
          <a:p>
            <a:pPr marL="0" indent="0">
              <a:buNone/>
            </a:pPr>
            <a:r>
              <a:rPr lang="en-US" altLang="ja-JP" b="1" dirty="0" smtClean="0">
                <a:solidFill>
                  <a:schemeClr val="tx2"/>
                </a:solidFill>
                <a:latin typeface="ＭＳ Ｐゴシック" panose="020B0600070205080204" pitchFamily="50" charset="-128"/>
                <a:ea typeface="ＭＳ Ｐゴシック" panose="020B0600070205080204" pitchFamily="50" charset="-128"/>
              </a:rPr>
              <a:t>2014</a:t>
            </a:r>
            <a:r>
              <a:rPr lang="en-US" altLang="ja-JP" b="1" dirty="0">
                <a:solidFill>
                  <a:schemeClr val="tx2"/>
                </a:solidFill>
                <a:latin typeface="ＭＳ Ｐゴシック" panose="020B0600070205080204" pitchFamily="50" charset="-128"/>
                <a:ea typeface="ＭＳ Ｐゴシック" panose="020B0600070205080204" pitchFamily="50" charset="-128"/>
              </a:rPr>
              <a:t>‐</a:t>
            </a:r>
            <a:r>
              <a:rPr lang="en-US" altLang="ja-JP" b="1" dirty="0" smtClean="0">
                <a:solidFill>
                  <a:schemeClr val="tx2"/>
                </a:solidFill>
                <a:latin typeface="ＭＳ Ｐゴシック" panose="020B0600070205080204" pitchFamily="50" charset="-128"/>
                <a:ea typeface="ＭＳ Ｐゴシック" panose="020B0600070205080204" pitchFamily="50" charset="-128"/>
              </a:rPr>
              <a:t>15</a:t>
            </a:r>
            <a:r>
              <a:rPr lang="ja-JP" altLang="en-US" b="1" dirty="0">
                <a:solidFill>
                  <a:schemeClr val="tx2"/>
                </a:solidFill>
                <a:latin typeface="ＭＳ Ｐゴシック" panose="020B0600070205080204" pitchFamily="50" charset="-128"/>
                <a:ea typeface="ＭＳ Ｐゴシック" panose="020B0600070205080204" pitchFamily="50" charset="-128"/>
              </a:rPr>
              <a:t>年度　　　　　　　　　    </a:t>
            </a:r>
            <a:r>
              <a:rPr lang="en-US" altLang="ja-JP" b="1" dirty="0" smtClean="0">
                <a:solidFill>
                  <a:srgbClr val="2F5897"/>
                </a:solidFill>
                <a:latin typeface="ＭＳ Ｐゴシック" panose="020B0600070205080204" pitchFamily="50" charset="-128"/>
                <a:ea typeface="ＭＳ Ｐゴシック" panose="020B0600070205080204" pitchFamily="50" charset="-128"/>
              </a:rPr>
              <a:t>2014‐15</a:t>
            </a:r>
            <a:r>
              <a:rPr lang="ja-JP" altLang="en-US" b="1" dirty="0">
                <a:solidFill>
                  <a:srgbClr val="2F5897"/>
                </a:solidFill>
                <a:latin typeface="ＭＳ Ｐゴシック" panose="020B0600070205080204" pitchFamily="50" charset="-128"/>
                <a:ea typeface="ＭＳ Ｐゴシック" panose="020B0600070205080204" pitchFamily="50" charset="-128"/>
              </a:rPr>
              <a:t>年度</a:t>
            </a:r>
            <a:endParaRPr lang="en-US" altLang="ja-JP" b="1" dirty="0">
              <a:solidFill>
                <a:schemeClr val="tx2"/>
              </a:solidFill>
              <a:latin typeface="ＭＳ Ｐゴシック" panose="020B0600070205080204" pitchFamily="50" charset="-128"/>
              <a:ea typeface="ＭＳ Ｐゴシック" panose="020B0600070205080204" pitchFamily="50" charset="-128"/>
            </a:endParaRPr>
          </a:p>
          <a:p>
            <a:pPr marL="0" indent="0">
              <a:buNone/>
            </a:pPr>
            <a:r>
              <a:rPr lang="ja-JP" altLang="en-US" b="1" dirty="0">
                <a:solidFill>
                  <a:schemeClr val="tx2"/>
                </a:solidFill>
                <a:latin typeface="ＭＳ Ｐゴシック" panose="020B0600070205080204" pitchFamily="50" charset="-128"/>
                <a:ea typeface="ＭＳ Ｐゴシック" panose="020B0600070205080204" pitchFamily="50" charset="-128"/>
              </a:rPr>
              <a:t>国際ロータリー会長　　　　　</a:t>
            </a:r>
            <a:r>
              <a:rPr lang="ja-JP" altLang="en-US" b="1" dirty="0" smtClean="0">
                <a:solidFill>
                  <a:schemeClr val="tx2"/>
                </a:solidFill>
                <a:latin typeface="ＭＳ Ｐゴシック" panose="020B0600070205080204" pitchFamily="50" charset="-128"/>
                <a:ea typeface="ＭＳ Ｐゴシック" panose="020B0600070205080204" pitchFamily="50" charset="-128"/>
              </a:rPr>
              <a:t>　財団</a:t>
            </a:r>
            <a:r>
              <a:rPr lang="ja-JP" altLang="en-US" b="1" dirty="0">
                <a:solidFill>
                  <a:schemeClr val="tx2"/>
                </a:solidFill>
                <a:latin typeface="ＭＳ Ｐゴシック" panose="020B0600070205080204" pitchFamily="50" charset="-128"/>
                <a:ea typeface="ＭＳ Ｐゴシック" panose="020B0600070205080204" pitchFamily="50" charset="-128"/>
              </a:rPr>
              <a:t>管理</a:t>
            </a:r>
            <a:r>
              <a:rPr lang="ja-JP" altLang="en-US" b="1" dirty="0" smtClean="0">
                <a:solidFill>
                  <a:schemeClr val="tx2"/>
                </a:solidFill>
                <a:latin typeface="ＭＳ Ｐゴシック" panose="020B0600070205080204" pitchFamily="50" charset="-128"/>
                <a:ea typeface="ＭＳ Ｐゴシック" panose="020B0600070205080204" pitchFamily="50" charset="-128"/>
              </a:rPr>
              <a:t>委員長</a:t>
            </a:r>
            <a:r>
              <a:rPr lang="ja-JP" altLang="en-US" b="1" dirty="0">
                <a:solidFill>
                  <a:schemeClr val="tx2"/>
                </a:solidFill>
                <a:latin typeface="ＭＳ Ｐゴシック" panose="020B0600070205080204" pitchFamily="50" charset="-128"/>
                <a:ea typeface="ＭＳ Ｐゴシック" panose="020B0600070205080204" pitchFamily="50" charset="-128"/>
              </a:rPr>
              <a:t>　　　</a:t>
            </a:r>
            <a:endParaRPr lang="en-US" altLang="ja-JP" b="1" dirty="0">
              <a:solidFill>
                <a:schemeClr val="tx2"/>
              </a:solidFill>
              <a:latin typeface="ＭＳ Ｐゴシック" panose="020B0600070205080204" pitchFamily="50" charset="-128"/>
              <a:ea typeface="ＭＳ Ｐゴシック" panose="020B0600070205080204" pitchFamily="50" charset="-128"/>
            </a:endParaRPr>
          </a:p>
          <a:p>
            <a:pPr marL="0" indent="0">
              <a:buNone/>
            </a:pPr>
            <a:r>
              <a:rPr lang="ja-JP" altLang="en-US" b="1" dirty="0">
                <a:solidFill>
                  <a:schemeClr val="tx2"/>
                </a:solidFill>
                <a:latin typeface="ＭＳ Ｐゴシック" panose="020B0600070205080204" pitchFamily="50" charset="-128"/>
                <a:ea typeface="ＭＳ Ｐゴシック" panose="020B0600070205080204" pitchFamily="50" charset="-128"/>
              </a:rPr>
              <a:t>ゲーリー・ホァン　　　　　　　　　  ジョン・ケニー</a:t>
            </a:r>
          </a:p>
          <a:p>
            <a:endParaRPr kumimoji="1" lang="ja-JP" altLang="en-US" dirty="0"/>
          </a:p>
        </p:txBody>
      </p:sp>
    </p:spTree>
    <p:extLst>
      <p:ext uri="{BB962C8B-B14F-4D97-AF65-F5344CB8AC3E}">
        <p14:creationId xmlns:p14="http://schemas.microsoft.com/office/powerpoint/2010/main" val="4018467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5891212"/>
          </a:xfrm>
        </p:spPr>
        <p:txBody>
          <a:bodyPr>
            <a:normAutofit fontScale="90000"/>
          </a:bodyPr>
          <a:lstStyle/>
          <a:p>
            <a:pPr algn="l"/>
            <a:r>
              <a:rPr lang="ja-JP" altLang="en-US" sz="4000" b="1" dirty="0" smtClean="0">
                <a:solidFill>
                  <a:schemeClr val="tx2"/>
                </a:solidFill>
              </a:rPr>
              <a:t>ロータリーにおける</a:t>
            </a:r>
            <a:r>
              <a:rPr lang="en-US" altLang="ja-JP" sz="4000" b="1" dirty="0" smtClean="0">
                <a:solidFill>
                  <a:schemeClr val="tx2"/>
                </a:solidFill>
              </a:rPr>
              <a:t>Service</a:t>
            </a:r>
            <a:r>
              <a:rPr lang="ja-JP" altLang="en-US" sz="4000" b="1" dirty="0" smtClean="0">
                <a:solidFill>
                  <a:schemeClr val="tx2"/>
                </a:solidFill>
              </a:rPr>
              <a:t>・奉仕という</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考え方の物語が始まったのです。</a:t>
            </a:r>
            <a:br>
              <a:rPr lang="ja-JP" altLang="en-US" sz="4000" b="1" dirty="0" smtClean="0">
                <a:solidFill>
                  <a:schemeClr val="tx2"/>
                </a:solidFill>
              </a:rPr>
            </a:br>
            <a:r>
              <a:rPr lang="ja-JP" altLang="en-US" sz="4000" b="1" dirty="0" smtClean="0">
                <a:solidFill>
                  <a:schemeClr val="tx2"/>
                </a:solidFill>
              </a:rPr>
              <a:t>同時に、それは、ロータリー拡大の</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始まりでもありました。</a:t>
            </a:r>
            <a:br>
              <a:rPr lang="ja-JP" altLang="en-US" sz="4000" b="1" dirty="0" smtClean="0">
                <a:solidFill>
                  <a:schemeClr val="tx2"/>
                </a:solidFill>
              </a:rPr>
            </a:br>
            <a:r>
              <a:rPr lang="ja-JP" altLang="en-US" sz="4000" b="1" dirty="0" smtClean="0">
                <a:solidFill>
                  <a:schemeClr val="tx2"/>
                </a:solidFill>
              </a:rPr>
              <a:t>何故なら、自分達のことしか考えない</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クラブの親睦からは、「世のため人のための奉仕」という考え方もロータリー拡大の理念も出て来ないから</a:t>
            </a:r>
            <a:r>
              <a:rPr lang="ja-JP" altLang="en-US" b="1" dirty="0" smtClean="0">
                <a:solidFill>
                  <a:schemeClr val="tx2"/>
                </a:solidFill>
              </a:rPr>
              <a:t>です。</a:t>
            </a:r>
          </a:p>
        </p:txBody>
      </p:sp>
      <p:sp>
        <p:nvSpPr>
          <p:cNvPr id="32769"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31B512-2EFF-41A6-84B4-EF6BADCA7FB4}" type="slidenum">
              <a:rPr lang="en-US" altLang="ja-JP">
                <a:solidFill>
                  <a:schemeClr val="tx1"/>
                </a:solidFill>
                <a:latin typeface="Arial" charset="0"/>
              </a:rPr>
              <a:pPr fontAlgn="base">
                <a:spcBef>
                  <a:spcPct val="0"/>
                </a:spcBef>
                <a:spcAft>
                  <a:spcPct val="0"/>
                </a:spcAft>
              </a:pPr>
              <a:t>20</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5962650"/>
          </a:xfrm>
        </p:spPr>
        <p:txBody>
          <a:bodyPr/>
          <a:lstStyle/>
          <a:p>
            <a:pPr algn="l"/>
            <a:r>
              <a:rPr lang="ja-JP" altLang="en-US" sz="4000" b="1" dirty="0" smtClean="0">
                <a:solidFill>
                  <a:schemeClr val="tx2"/>
                </a:solidFill>
              </a:rPr>
              <a:t>１９０６年以前にはロータリーに奉仕という考え方はありませんでした。</a:t>
            </a:r>
            <a:br>
              <a:rPr lang="ja-JP" altLang="en-US" sz="4000" b="1" dirty="0" smtClean="0">
                <a:solidFill>
                  <a:schemeClr val="tx2"/>
                </a:solidFill>
              </a:rPr>
            </a:br>
            <a:r>
              <a:rPr lang="ja-JP" altLang="en-US" sz="4000" b="1" dirty="0" smtClean="0">
                <a:solidFill>
                  <a:schemeClr val="tx2"/>
                </a:solidFill>
              </a:rPr>
              <a:t>「世のため人のため」にという考え方は全く存在しなかったのです。</a:t>
            </a:r>
            <a:br>
              <a:rPr lang="ja-JP" altLang="en-US" sz="4000" b="1" dirty="0" smtClean="0">
                <a:solidFill>
                  <a:schemeClr val="tx2"/>
                </a:solidFill>
              </a:rPr>
            </a:br>
            <a:r>
              <a:rPr lang="ja-JP" altLang="en-US" sz="4000" b="1" dirty="0" smtClean="0">
                <a:solidFill>
                  <a:schemeClr val="tx2"/>
                </a:solidFill>
              </a:rPr>
              <a:t>ただ、職業人の寂しさ、心の渇きを癒すためにロータリークラブを作ったに過ぎなかった・・・。</a:t>
            </a:r>
            <a:br>
              <a:rPr lang="ja-JP" altLang="en-US" sz="4000" b="1" dirty="0" smtClean="0">
                <a:solidFill>
                  <a:schemeClr val="tx2"/>
                </a:solidFill>
              </a:rPr>
            </a:br>
            <a:r>
              <a:rPr lang="ja-JP" altLang="en-US" sz="4000" b="1" dirty="0" smtClean="0">
                <a:solidFill>
                  <a:schemeClr val="tx2"/>
                </a:solidFill>
              </a:rPr>
              <a:t>それは、まさに親睦と相互扶助だけの世界だったのです。</a:t>
            </a:r>
          </a:p>
        </p:txBody>
      </p:sp>
      <p:sp>
        <p:nvSpPr>
          <p:cNvPr id="33793"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5A19EB-846F-43EA-BC25-5DD4FE10190C}" type="slidenum">
              <a:rPr lang="en-US" altLang="ja-JP">
                <a:solidFill>
                  <a:schemeClr val="tx1"/>
                </a:solidFill>
                <a:latin typeface="Arial" charset="0"/>
              </a:rPr>
              <a:pPr fontAlgn="base">
                <a:spcBef>
                  <a:spcPct val="0"/>
                </a:spcBef>
                <a:spcAft>
                  <a:spcPct val="0"/>
                </a:spcAft>
              </a:pPr>
              <a:t>21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68313" y="620713"/>
            <a:ext cx="8229600" cy="5545137"/>
          </a:xfrm>
        </p:spPr>
        <p:txBody>
          <a:bodyPr rtlCol="0">
            <a:normAutofit fontScale="90000"/>
          </a:bodyPr>
          <a:lstStyle/>
          <a:p>
            <a:pPr algn="l" fontAlgn="auto">
              <a:spcAft>
                <a:spcPts val="0"/>
              </a:spcAft>
              <a:defRPr/>
            </a:pPr>
            <a:r>
              <a:rPr lang="ja-JP" altLang="en-US" sz="4000" b="1" dirty="0" smtClean="0">
                <a:solidFill>
                  <a:schemeClr val="tx2"/>
                </a:solidFill>
              </a:rPr>
              <a:t>１９３５年にフィリピンのマニラで開催された第３回太平洋地域会議に出席する途中、日本に立ち寄ったポール・ハリスが、</a:t>
            </a:r>
            <a:r>
              <a:rPr lang="en-US" altLang="ja-JP" sz="4000" b="1" dirty="0">
                <a:solidFill>
                  <a:schemeClr val="tx2"/>
                </a:solidFill>
              </a:rPr>
              <a:t/>
            </a:r>
            <a:br>
              <a:rPr lang="en-US" altLang="ja-JP" sz="4000" b="1" dirty="0">
                <a:solidFill>
                  <a:schemeClr val="tx2"/>
                </a:solidFill>
              </a:rPr>
            </a:br>
            <a:r>
              <a:rPr lang="en-US" altLang="ja-JP" sz="4000" b="1" dirty="0" smtClean="0">
                <a:solidFill>
                  <a:schemeClr val="tx2"/>
                </a:solidFill>
              </a:rPr>
              <a:t>『</a:t>
            </a:r>
            <a:r>
              <a:rPr lang="ja-JP" altLang="en-US" sz="4000" b="1" dirty="0" smtClean="0">
                <a:solidFill>
                  <a:schemeClr val="tx2"/>
                </a:solidFill>
              </a:rPr>
              <a:t>あなたは何故ロータリークラブを作ったのですか</a:t>
            </a:r>
            <a:r>
              <a:rPr lang="en-US" altLang="ja-JP" sz="4000" b="1" dirty="0" smtClean="0">
                <a:solidFill>
                  <a:schemeClr val="tx2"/>
                </a:solidFill>
              </a:rPr>
              <a:t>』</a:t>
            </a:r>
            <a:r>
              <a:rPr lang="ja-JP" altLang="en-US" sz="4000" b="1" dirty="0" smtClean="0">
                <a:solidFill>
                  <a:schemeClr val="tx2"/>
                </a:solidFill>
              </a:rPr>
              <a:t>と聞かれたのに対して、</a:t>
            </a:r>
            <a:br>
              <a:rPr lang="ja-JP" altLang="en-US" sz="4000" b="1" dirty="0" smtClean="0">
                <a:solidFill>
                  <a:schemeClr val="tx2"/>
                </a:solidFill>
              </a:rPr>
            </a:br>
            <a:r>
              <a:rPr lang="en-US" altLang="ja-JP" sz="4000" b="1" dirty="0" smtClean="0">
                <a:solidFill>
                  <a:schemeClr val="tx2"/>
                </a:solidFill>
              </a:rPr>
              <a:t>『</a:t>
            </a:r>
            <a:r>
              <a:rPr lang="ja-JP" altLang="en-US" sz="4000" b="1" dirty="0" smtClean="0">
                <a:solidFill>
                  <a:schemeClr val="tx2"/>
                </a:solidFill>
              </a:rPr>
              <a:t>格別の意味があったわけではないんだよ。ただ、寂しかったからなんだ</a:t>
            </a:r>
            <a:r>
              <a:rPr lang="en-US" altLang="ja-JP" sz="4000" b="1" dirty="0" smtClean="0">
                <a:solidFill>
                  <a:schemeClr val="tx2"/>
                </a:solidFill>
              </a:rPr>
              <a:t>』</a:t>
            </a:r>
            <a:r>
              <a:rPr lang="ja-JP" altLang="en-US" sz="4000" b="1" dirty="0" smtClean="0">
                <a:solidFill>
                  <a:schemeClr val="tx2"/>
                </a:solidFill>
              </a:rPr>
              <a:t>と</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答えたのです。</a:t>
            </a:r>
          </a:p>
        </p:txBody>
      </p:sp>
      <p:sp>
        <p:nvSpPr>
          <p:cNvPr id="34817"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B1E83-4486-4F93-B0ED-D15B7A83750D}" type="slidenum">
              <a:rPr lang="en-US" altLang="ja-JP">
                <a:solidFill>
                  <a:schemeClr val="tx1"/>
                </a:solidFill>
                <a:latin typeface="Arial" charset="0"/>
              </a:rPr>
              <a:pPr fontAlgn="base">
                <a:spcBef>
                  <a:spcPct val="0"/>
                </a:spcBef>
                <a:spcAft>
                  <a:spcPct val="0"/>
                </a:spcAft>
              </a:pPr>
              <a:t>22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457200" y="549275"/>
            <a:ext cx="8229600" cy="5576888"/>
          </a:xfrm>
        </p:spPr>
        <p:txBody>
          <a:bodyPr>
            <a:normAutofit lnSpcReduction="10000"/>
          </a:bodyPr>
          <a:lstStyle/>
          <a:p>
            <a:pPr>
              <a:buFontTx/>
              <a:buNone/>
            </a:pPr>
            <a:r>
              <a:rPr lang="ja-JP" altLang="en-US" sz="4000" dirty="0" smtClean="0"/>
              <a:t>　</a:t>
            </a:r>
            <a:r>
              <a:rPr lang="ja-JP" altLang="en-US" sz="4000" b="1" dirty="0" smtClean="0">
                <a:solidFill>
                  <a:schemeClr val="tx2"/>
                </a:solidFill>
              </a:rPr>
              <a:t>ロータリーの拡大</a:t>
            </a:r>
          </a:p>
          <a:p>
            <a:pPr>
              <a:buFontTx/>
              <a:buNone/>
            </a:pPr>
            <a:r>
              <a:rPr lang="ja-JP" altLang="en-US" sz="4000" b="1" dirty="0" smtClean="0">
                <a:solidFill>
                  <a:schemeClr val="tx2"/>
                </a:solidFill>
              </a:rPr>
              <a:t>　「世のため人のための奉仕のクラブ</a:t>
            </a:r>
            <a:endParaRPr lang="en-US" altLang="ja-JP" sz="4000" b="1" dirty="0" smtClean="0">
              <a:solidFill>
                <a:schemeClr val="tx2"/>
              </a:solidFill>
            </a:endParaRPr>
          </a:p>
          <a:p>
            <a:pPr>
              <a:buFontTx/>
              <a:buNone/>
            </a:pPr>
            <a:r>
              <a:rPr lang="ja-JP" altLang="en-US" sz="4000" b="1" dirty="0">
                <a:solidFill>
                  <a:schemeClr val="tx2"/>
                </a:solidFill>
              </a:rPr>
              <a:t>　</a:t>
            </a:r>
            <a:r>
              <a:rPr lang="ja-JP" altLang="en-US" sz="4000" b="1" dirty="0" smtClean="0">
                <a:solidFill>
                  <a:schemeClr val="tx2"/>
                </a:solidFill>
              </a:rPr>
              <a:t>であれば、何もシカゴの街だけに</a:t>
            </a:r>
            <a:endParaRPr lang="en-US" altLang="ja-JP" sz="4000" b="1" dirty="0" smtClean="0">
              <a:solidFill>
                <a:schemeClr val="tx2"/>
              </a:solidFill>
            </a:endParaRPr>
          </a:p>
          <a:p>
            <a:pPr>
              <a:buFontTx/>
              <a:buNone/>
            </a:pPr>
            <a:r>
              <a:rPr lang="ja-JP" altLang="en-US" sz="4000" b="1" dirty="0">
                <a:solidFill>
                  <a:schemeClr val="tx2"/>
                </a:solidFill>
              </a:rPr>
              <a:t>　</a:t>
            </a:r>
            <a:r>
              <a:rPr lang="ja-JP" altLang="en-US" sz="4000" b="1" dirty="0" smtClean="0">
                <a:solidFill>
                  <a:schemeClr val="tx2"/>
                </a:solidFill>
              </a:rPr>
              <a:t>あるべきものではなく、全米の地域</a:t>
            </a:r>
            <a:endParaRPr lang="en-US" altLang="ja-JP" sz="4000" b="1" dirty="0" smtClean="0">
              <a:solidFill>
                <a:schemeClr val="tx2"/>
              </a:solidFill>
            </a:endParaRPr>
          </a:p>
          <a:p>
            <a:pPr>
              <a:buFontTx/>
              <a:buNone/>
            </a:pPr>
            <a:r>
              <a:rPr lang="ja-JP" altLang="en-US" sz="4000" b="1" dirty="0">
                <a:solidFill>
                  <a:schemeClr val="tx2"/>
                </a:solidFill>
              </a:rPr>
              <a:t>　</a:t>
            </a:r>
            <a:r>
              <a:rPr lang="ja-JP" altLang="en-US" sz="4000" b="1" dirty="0" smtClean="0">
                <a:solidFill>
                  <a:schemeClr val="tx2"/>
                </a:solidFill>
              </a:rPr>
              <a:t>社会にあって然るべきものです。</a:t>
            </a:r>
          </a:p>
          <a:p>
            <a:pPr>
              <a:buFontTx/>
              <a:buNone/>
            </a:pPr>
            <a:r>
              <a:rPr lang="ja-JP" altLang="en-US" sz="4000" b="1" dirty="0" smtClean="0">
                <a:solidFill>
                  <a:schemeClr val="tx2"/>
                </a:solidFill>
              </a:rPr>
              <a:t>　そこで全米の地域社会にロータリー</a:t>
            </a:r>
            <a:endParaRPr lang="en-US" altLang="ja-JP" sz="4000" b="1" dirty="0" smtClean="0">
              <a:solidFill>
                <a:schemeClr val="tx2"/>
              </a:solidFill>
            </a:endParaRPr>
          </a:p>
          <a:p>
            <a:pPr>
              <a:buFontTx/>
              <a:buNone/>
            </a:pPr>
            <a:r>
              <a:rPr lang="ja-JP" altLang="en-US" sz="4000" b="1" dirty="0">
                <a:solidFill>
                  <a:schemeClr val="tx2"/>
                </a:solidFill>
              </a:rPr>
              <a:t>　</a:t>
            </a:r>
            <a:r>
              <a:rPr lang="ja-JP" altLang="en-US" sz="4000" b="1" dirty="0" smtClean="0">
                <a:solidFill>
                  <a:schemeClr val="tx2"/>
                </a:solidFill>
              </a:rPr>
              <a:t>クラブを作ろうということになったの</a:t>
            </a:r>
            <a:endParaRPr lang="en-US" altLang="ja-JP" sz="4000" b="1" dirty="0" smtClean="0">
              <a:solidFill>
                <a:schemeClr val="tx2"/>
              </a:solidFill>
            </a:endParaRPr>
          </a:p>
          <a:p>
            <a:pPr>
              <a:buFontTx/>
              <a:buNone/>
            </a:pPr>
            <a:r>
              <a:rPr lang="ja-JP" altLang="en-US" sz="4000" b="1" dirty="0">
                <a:solidFill>
                  <a:schemeClr val="tx2"/>
                </a:solidFill>
              </a:rPr>
              <a:t>　</a:t>
            </a:r>
            <a:r>
              <a:rPr lang="ja-JP" altLang="en-US" sz="4000" b="1" dirty="0" smtClean="0">
                <a:solidFill>
                  <a:schemeClr val="tx2"/>
                </a:solidFill>
              </a:rPr>
              <a:t>です。</a:t>
            </a:r>
          </a:p>
        </p:txBody>
      </p:sp>
      <p:sp>
        <p:nvSpPr>
          <p:cNvPr id="358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683B6A-8EE7-4CBC-A26C-30D93A8009AA}" type="slidenum">
              <a:rPr lang="en-US" altLang="ja-JP">
                <a:solidFill>
                  <a:schemeClr val="tx1"/>
                </a:solidFill>
                <a:latin typeface="Arial" charset="0"/>
              </a:rPr>
              <a:pPr fontAlgn="base">
                <a:spcBef>
                  <a:spcPct val="0"/>
                </a:spcBef>
                <a:spcAft>
                  <a:spcPct val="0"/>
                </a:spcAft>
              </a:pPr>
              <a:t>23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1"/>
          <p:cNvSpPr>
            <a:spLocks noGrp="1"/>
          </p:cNvSpPr>
          <p:nvPr>
            <p:ph type="title"/>
          </p:nvPr>
        </p:nvSpPr>
        <p:spPr>
          <a:xfrm>
            <a:off x="457200" y="908050"/>
            <a:ext cx="8229600" cy="2016125"/>
          </a:xfrm>
        </p:spPr>
        <p:txBody>
          <a:bodyPr/>
          <a:lstStyle/>
          <a:p>
            <a:r>
              <a:rPr lang="ja-JP" altLang="en-US" smtClean="0">
                <a:latin typeface="Times New Roman" pitchFamily="18" charset="0"/>
              </a:rPr>
              <a:t/>
            </a:r>
            <a:br>
              <a:rPr lang="ja-JP" altLang="en-US" smtClean="0">
                <a:latin typeface="Times New Roman" pitchFamily="18" charset="0"/>
              </a:rPr>
            </a:br>
            <a:endParaRPr lang="ja-JP" altLang="en-US" smtClean="0"/>
          </a:p>
        </p:txBody>
      </p:sp>
      <p:sp>
        <p:nvSpPr>
          <p:cNvPr id="3" name="コンテンツ プレースホルダー 2"/>
          <p:cNvSpPr>
            <a:spLocks noGrp="1"/>
          </p:cNvSpPr>
          <p:nvPr>
            <p:ph idx="1"/>
          </p:nvPr>
        </p:nvSpPr>
        <p:spPr>
          <a:xfrm>
            <a:off x="1331640" y="692150"/>
            <a:ext cx="7355160" cy="5434013"/>
          </a:xfrm>
        </p:spPr>
        <p:txBody>
          <a:bodyPr rtlCol="0">
            <a:normAutofit fontScale="92500" lnSpcReduction="20000"/>
          </a:bodyPr>
          <a:lstStyle/>
          <a:p>
            <a:pPr marL="0" indent="0" fontAlgn="auto">
              <a:spcAft>
                <a:spcPts val="0"/>
              </a:spcAft>
              <a:buFont typeface="Arial" pitchFamily="34" charset="0"/>
              <a:buNone/>
              <a:defRPr/>
            </a:pPr>
            <a:r>
              <a:rPr lang="en-US" altLang="ja-JP" sz="4000" b="1" dirty="0" smtClean="0">
                <a:solidFill>
                  <a:schemeClr val="tx2"/>
                </a:solidFill>
                <a:latin typeface="Times New Roman" pitchFamily="18" charset="0"/>
              </a:rPr>
              <a:t>1907</a:t>
            </a:r>
            <a:r>
              <a:rPr lang="ja-JP" altLang="en-US" sz="4000" b="1" dirty="0" smtClean="0">
                <a:solidFill>
                  <a:schemeClr val="tx2"/>
                </a:solidFill>
                <a:latin typeface="Times New Roman" pitchFamily="18" charset="0"/>
              </a:rPr>
              <a:t>年～</a:t>
            </a:r>
            <a:r>
              <a:rPr lang="en-US" altLang="ja-JP" sz="4000" b="1" dirty="0" smtClean="0">
                <a:solidFill>
                  <a:schemeClr val="tx2"/>
                </a:solidFill>
                <a:latin typeface="Times New Roman" pitchFamily="18" charset="0"/>
              </a:rPr>
              <a:t>1910</a:t>
            </a:r>
            <a:r>
              <a:rPr lang="ja-JP" altLang="en-US" sz="4000" b="1" dirty="0" smtClean="0">
                <a:solidFill>
                  <a:schemeClr val="tx2"/>
                </a:solidFill>
                <a:latin typeface="Times New Roman" pitchFamily="18" charset="0"/>
              </a:rPr>
              <a:t>年</a:t>
            </a:r>
            <a:r>
              <a:rPr lang="en-US" altLang="ja-JP" sz="4000" b="1" dirty="0" smtClean="0">
                <a:solidFill>
                  <a:schemeClr val="tx2"/>
                </a:solidFill>
                <a:latin typeface="Times New Roman" pitchFamily="18" charset="0"/>
              </a:rPr>
              <a:t/>
            </a:r>
            <a:br>
              <a:rPr lang="en-US" altLang="ja-JP" sz="4000" b="1" dirty="0" smtClean="0">
                <a:solidFill>
                  <a:schemeClr val="tx2"/>
                </a:solidFill>
                <a:latin typeface="Times New Roman" pitchFamily="18" charset="0"/>
              </a:rPr>
            </a:br>
            <a:r>
              <a:rPr lang="ja-JP" altLang="en-US" sz="4000" b="1" dirty="0" smtClean="0">
                <a:solidFill>
                  <a:schemeClr val="tx2"/>
                </a:solidFill>
              </a:rPr>
              <a:t>ロータリーの危機</a:t>
            </a:r>
            <a:r>
              <a:rPr lang="en-US" altLang="ja-JP" sz="4000" b="1" dirty="0" smtClean="0">
                <a:solidFill>
                  <a:schemeClr val="tx2"/>
                </a:solidFill>
              </a:rPr>
              <a:t/>
            </a:r>
            <a:br>
              <a:rPr lang="en-US" altLang="ja-JP" sz="4000" b="1" dirty="0" smtClean="0">
                <a:solidFill>
                  <a:schemeClr val="tx2"/>
                </a:solidFill>
              </a:rPr>
            </a:b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latin typeface="Times New Roman" pitchFamily="18" charset="0"/>
              </a:rPr>
              <a:t>親睦・互恵派　　　</a:t>
            </a:r>
            <a:r>
              <a:rPr lang="en-US" altLang="ja-JP" sz="4000" b="1" dirty="0" smtClean="0">
                <a:solidFill>
                  <a:schemeClr val="tx2"/>
                </a:solidFill>
                <a:latin typeface="Times New Roman" pitchFamily="18" charset="0"/>
              </a:rPr>
              <a:t/>
            </a:r>
            <a:br>
              <a:rPr lang="en-US" altLang="ja-JP" sz="4000" b="1" dirty="0" smtClean="0">
                <a:solidFill>
                  <a:schemeClr val="tx2"/>
                </a:solidFill>
                <a:latin typeface="Times New Roman" pitchFamily="18" charset="0"/>
              </a:rPr>
            </a:br>
            <a:r>
              <a:rPr lang="ja-JP" altLang="en-US" sz="4000" b="1" dirty="0" smtClean="0">
                <a:solidFill>
                  <a:schemeClr val="tx2"/>
                </a:solidFill>
                <a:latin typeface="Times New Roman" pitchFamily="18" charset="0"/>
              </a:rPr>
              <a:t>　ハリー・ラグルス　　　　</a:t>
            </a:r>
            <a:endParaRPr lang="en-US" altLang="ja-JP" sz="4000" b="1" dirty="0" smtClean="0">
              <a:solidFill>
                <a:schemeClr val="tx2"/>
              </a:solidFill>
              <a:latin typeface="Times New Roman" pitchFamily="18" charset="0"/>
            </a:endParaRPr>
          </a:p>
          <a:p>
            <a:pPr marL="0" indent="0" fontAlgn="auto">
              <a:spcAft>
                <a:spcPts val="0"/>
              </a:spcAft>
              <a:buFont typeface="Arial" pitchFamily="34" charset="0"/>
              <a:buNone/>
              <a:defRPr/>
            </a:pPr>
            <a:r>
              <a:rPr lang="ja-JP" altLang="en-US" sz="4000" b="1" dirty="0" smtClean="0">
                <a:solidFill>
                  <a:schemeClr val="tx2"/>
                </a:solidFill>
                <a:latin typeface="Times New Roman" pitchFamily="18" charset="0"/>
              </a:rPr>
              <a:t>　シカゴクラブの多数派</a:t>
            </a:r>
            <a:endParaRPr lang="en-US" altLang="ja-JP" sz="4000" b="1" dirty="0" smtClean="0">
              <a:solidFill>
                <a:schemeClr val="tx2"/>
              </a:solidFill>
              <a:latin typeface="Times New Roman" pitchFamily="18" charset="0"/>
            </a:endParaRPr>
          </a:p>
          <a:p>
            <a:pPr marL="0" indent="0" fontAlgn="auto">
              <a:spcAft>
                <a:spcPts val="0"/>
              </a:spcAft>
              <a:buFont typeface="Arial" pitchFamily="34" charset="0"/>
              <a:buNone/>
              <a:defRPr/>
            </a:pPr>
            <a:r>
              <a:rPr lang="en-US" altLang="ja-JP" sz="4000" b="1" dirty="0" smtClean="0">
                <a:solidFill>
                  <a:schemeClr val="tx2"/>
                </a:solidFill>
                <a:latin typeface="Times New Roman" pitchFamily="18" charset="0"/>
              </a:rPr>
              <a:t/>
            </a:r>
            <a:br>
              <a:rPr lang="en-US" altLang="ja-JP" sz="4000" b="1" dirty="0" smtClean="0">
                <a:solidFill>
                  <a:schemeClr val="tx2"/>
                </a:solidFill>
                <a:latin typeface="Times New Roman" pitchFamily="18" charset="0"/>
              </a:rPr>
            </a:br>
            <a:r>
              <a:rPr lang="ja-JP" altLang="en-US" sz="4000" b="1" dirty="0" smtClean="0">
                <a:solidFill>
                  <a:schemeClr val="tx2"/>
                </a:solidFill>
                <a:latin typeface="Times New Roman" pitchFamily="18" charset="0"/>
              </a:rPr>
              <a:t>奉仕</a:t>
            </a:r>
            <a:r>
              <a:rPr lang="ja-JP" altLang="en-US" sz="4000" b="1" dirty="0">
                <a:solidFill>
                  <a:schemeClr val="tx2"/>
                </a:solidFill>
                <a:latin typeface="Times New Roman" pitchFamily="18" charset="0"/>
              </a:rPr>
              <a:t>・拡大派　　　　　　　</a:t>
            </a:r>
            <a:endParaRPr lang="en-US" altLang="ja-JP" sz="4000" b="1" dirty="0" smtClean="0">
              <a:solidFill>
                <a:schemeClr val="tx2"/>
              </a:solidFill>
              <a:latin typeface="Times New Roman" pitchFamily="18" charset="0"/>
            </a:endParaRPr>
          </a:p>
          <a:p>
            <a:pPr marL="0" indent="0" fontAlgn="auto">
              <a:spcAft>
                <a:spcPts val="0"/>
              </a:spcAft>
              <a:buFont typeface="Arial" pitchFamily="34" charset="0"/>
              <a:buNone/>
              <a:defRPr/>
            </a:pPr>
            <a:r>
              <a:rPr lang="ja-JP" altLang="en-US" sz="4000" b="1" dirty="0" smtClean="0">
                <a:solidFill>
                  <a:schemeClr val="tx2"/>
                </a:solidFill>
                <a:latin typeface="Times New Roman" pitchFamily="18" charset="0"/>
              </a:rPr>
              <a:t>　ポール</a:t>
            </a:r>
            <a:r>
              <a:rPr lang="ja-JP" altLang="en-US" sz="4000" b="1" dirty="0">
                <a:solidFill>
                  <a:schemeClr val="tx2"/>
                </a:solidFill>
                <a:latin typeface="Times New Roman" pitchFamily="18" charset="0"/>
              </a:rPr>
              <a:t>・ハリス　　　</a:t>
            </a:r>
            <a:endParaRPr lang="en-US" altLang="ja-JP" sz="4000" b="1" dirty="0" smtClean="0">
              <a:solidFill>
                <a:schemeClr val="tx2"/>
              </a:solidFill>
              <a:latin typeface="Times New Roman" pitchFamily="18" charset="0"/>
            </a:endParaRPr>
          </a:p>
          <a:p>
            <a:pPr marL="0" indent="0" fontAlgn="auto">
              <a:spcAft>
                <a:spcPts val="0"/>
              </a:spcAft>
              <a:buFont typeface="Arial" pitchFamily="34" charset="0"/>
              <a:buNone/>
              <a:defRPr/>
            </a:pPr>
            <a:r>
              <a:rPr lang="ja-JP" altLang="en-US" sz="4000" b="1" dirty="0" smtClean="0">
                <a:solidFill>
                  <a:schemeClr val="tx2"/>
                </a:solidFill>
                <a:latin typeface="Times New Roman" pitchFamily="18" charset="0"/>
              </a:rPr>
              <a:t>　アーサー・Ｆ・シェルドン</a:t>
            </a:r>
            <a:endParaRPr lang="ja-JP" altLang="en-US" sz="4000" b="1" dirty="0">
              <a:solidFill>
                <a:schemeClr val="tx2"/>
              </a:solidFill>
              <a:latin typeface="Times New Roman" pitchFamily="18" charset="0"/>
            </a:endParaRPr>
          </a:p>
          <a:p>
            <a:pPr fontAlgn="auto">
              <a:spcAft>
                <a:spcPts val="0"/>
              </a:spcAft>
              <a:buFont typeface="Arial" pitchFamily="34" charset="0"/>
              <a:buChar char="•"/>
              <a:defRPr/>
            </a:pPr>
            <a:endParaRPr lang="ja-JP" altLang="en-US" sz="4000" dirty="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24</a:t>
            </a:fld>
            <a:endParaRPr lang="ja-JP" altLang="en-US">
              <a:solidFill>
                <a:prstClr val="black">
                  <a:tint val="75000"/>
                </a:prstClr>
              </a:solidFill>
            </a:endParaRPr>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6463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タイトル 1"/>
          <p:cNvSpPr>
            <a:spLocks noGrp="1"/>
          </p:cNvSpPr>
          <p:nvPr>
            <p:ph type="title"/>
          </p:nvPr>
        </p:nvSpPr>
        <p:spPr/>
        <p:txBody>
          <a:bodyPr/>
          <a:lstStyle/>
          <a:p>
            <a:r>
              <a:rPr lang="ja-JP" altLang="en-US" dirty="0" smtClean="0">
                <a:solidFill>
                  <a:schemeClr val="tx2"/>
                </a:solidFill>
              </a:rPr>
              <a:t>全米ロータリークラブ連合会設立</a:t>
            </a:r>
          </a:p>
        </p:txBody>
      </p:sp>
      <p:sp>
        <p:nvSpPr>
          <p:cNvPr id="37890" name="コンテンツ プレースホルダー 2"/>
          <p:cNvSpPr>
            <a:spLocks noGrp="1"/>
          </p:cNvSpPr>
          <p:nvPr>
            <p:ph idx="1"/>
          </p:nvPr>
        </p:nvSpPr>
        <p:spPr/>
        <p:txBody>
          <a:bodyPr/>
          <a:lstStyle/>
          <a:p>
            <a:pPr marL="0" indent="0">
              <a:lnSpc>
                <a:spcPct val="90000"/>
              </a:lnSpc>
              <a:buFont typeface="Arial" charset="0"/>
              <a:buNone/>
            </a:pPr>
            <a:r>
              <a:rPr lang="ja-JP" altLang="en-US" b="1" dirty="0" smtClean="0">
                <a:solidFill>
                  <a:schemeClr val="tx2"/>
                </a:solidFill>
              </a:rPr>
              <a:t>１９１</a:t>
            </a:r>
            <a:r>
              <a:rPr lang="en-US" altLang="ja-JP" b="1" dirty="0" smtClean="0">
                <a:solidFill>
                  <a:schemeClr val="tx2"/>
                </a:solidFill>
              </a:rPr>
              <a:t>0</a:t>
            </a:r>
            <a:r>
              <a:rPr lang="ja-JP" altLang="en-US" b="1" dirty="0" smtClean="0">
                <a:solidFill>
                  <a:schemeClr val="tx2"/>
                </a:solidFill>
              </a:rPr>
              <a:t>年</a:t>
            </a:r>
            <a:r>
              <a:rPr lang="en-US" altLang="ja-JP" b="1" dirty="0" smtClean="0">
                <a:solidFill>
                  <a:schemeClr val="tx2"/>
                </a:solidFill>
              </a:rPr>
              <a:t>8</a:t>
            </a:r>
            <a:r>
              <a:rPr lang="ja-JP" altLang="en-US" b="1" dirty="0" smtClean="0">
                <a:solidFill>
                  <a:schemeClr val="tx2"/>
                </a:solidFill>
              </a:rPr>
              <a:t>月にシカゴに</a:t>
            </a:r>
            <a:r>
              <a:rPr lang="en-US" altLang="ja-JP" b="1" dirty="0" smtClean="0">
                <a:solidFill>
                  <a:schemeClr val="tx2"/>
                </a:solidFill>
              </a:rPr>
              <a:t>16</a:t>
            </a:r>
            <a:r>
              <a:rPr lang="ja-JP" altLang="en-US" b="1" dirty="0" smtClean="0">
                <a:solidFill>
                  <a:schemeClr val="tx2"/>
                </a:solidFill>
              </a:rPr>
              <a:t>のクラブの代表者を</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集め、全米ロータリークラブ連合会を設立。</a:t>
            </a:r>
          </a:p>
          <a:p>
            <a:pPr marL="0" indent="0">
              <a:lnSpc>
                <a:spcPct val="90000"/>
              </a:lnSpc>
              <a:buFont typeface="Arial" charset="0"/>
              <a:buNone/>
            </a:pPr>
            <a:r>
              <a:rPr lang="ja-JP" altLang="en-US" b="1" dirty="0" smtClean="0">
                <a:solidFill>
                  <a:schemeClr val="tx2"/>
                </a:solidFill>
              </a:rPr>
              <a:t>ポール・ハリスが会長、チェスレイ・ペリーが</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幹事に就任。</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これ以降、連合会が中心になってロータリーの</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拡大が始まりました。</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これによって親睦派、奉仕派の分裂の危機を</a:t>
            </a:r>
            <a:endParaRPr lang="en-US" altLang="ja-JP" b="1" dirty="0" smtClean="0">
              <a:solidFill>
                <a:schemeClr val="tx2"/>
              </a:solidFill>
            </a:endParaRPr>
          </a:p>
          <a:p>
            <a:pPr marL="0" indent="0">
              <a:lnSpc>
                <a:spcPct val="90000"/>
              </a:lnSpc>
              <a:buFont typeface="Arial" charset="0"/>
              <a:buNone/>
            </a:pPr>
            <a:r>
              <a:rPr lang="ja-JP" altLang="en-US" b="1" dirty="0" smtClean="0">
                <a:solidFill>
                  <a:schemeClr val="tx2"/>
                </a:solidFill>
              </a:rPr>
              <a:t>回避することができたのです。</a:t>
            </a:r>
            <a:endParaRPr lang="en-US" altLang="ja-JP" b="1" dirty="0" smtClean="0">
              <a:solidFill>
                <a:schemeClr val="tx2"/>
              </a:solidFill>
            </a:endParaRPr>
          </a:p>
          <a:p>
            <a:pPr marL="0" indent="0">
              <a:lnSpc>
                <a:spcPct val="90000"/>
              </a:lnSpc>
              <a:buFont typeface="Arial" charset="0"/>
              <a:buNone/>
            </a:pPr>
            <a:endParaRPr lang="ja-JP" altLang="en-US"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25</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ctrTitle"/>
          </p:nvPr>
        </p:nvSpPr>
        <p:spPr>
          <a:xfrm>
            <a:off x="685800" y="333375"/>
            <a:ext cx="7772400" cy="1079500"/>
          </a:xfrm>
        </p:spPr>
        <p:txBody>
          <a:bodyPr/>
          <a:lstStyle/>
          <a:p>
            <a:r>
              <a:rPr lang="ja-JP" altLang="en-US" sz="3200" b="1" dirty="0" smtClean="0">
                <a:solidFill>
                  <a:schemeClr val="tx2"/>
                </a:solidFill>
              </a:rPr>
              <a:t>第１回ロータリークラブ全米連合会大会</a:t>
            </a:r>
            <a:br>
              <a:rPr lang="ja-JP" altLang="en-US" sz="3200" b="1" dirty="0" smtClean="0">
                <a:solidFill>
                  <a:schemeClr val="tx2"/>
                </a:solidFill>
              </a:rPr>
            </a:br>
            <a:r>
              <a:rPr lang="en-US" altLang="ja-JP" sz="3200" b="1" dirty="0" smtClean="0">
                <a:solidFill>
                  <a:schemeClr val="tx2"/>
                </a:solidFill>
              </a:rPr>
              <a:t>1910.8.15‐17</a:t>
            </a:r>
            <a:r>
              <a:rPr lang="ja-JP" altLang="en-US" sz="3200" b="1" dirty="0" smtClean="0">
                <a:solidFill>
                  <a:schemeClr val="tx2"/>
                </a:solidFill>
              </a:rPr>
              <a:t>　イリノイ州シカゴ</a:t>
            </a:r>
          </a:p>
        </p:txBody>
      </p:sp>
      <p:pic>
        <p:nvPicPr>
          <p:cNvPr id="38915" name="Picture 3"/>
          <p:cNvPicPr>
            <a:picLocks noGrp="1" noChangeAspect="1" noChangeArrowheads="1"/>
          </p:cNvPicPr>
          <p:nvPr>
            <p:ph type="subTitle" idx="1"/>
          </p:nvPr>
        </p:nvPicPr>
        <p:blipFill>
          <a:blip r:embed="rId3"/>
          <a:srcRect/>
          <a:stretch>
            <a:fillRect/>
          </a:stretch>
        </p:blipFill>
        <p:spPr>
          <a:xfrm>
            <a:off x="684213" y="1716088"/>
            <a:ext cx="7559675" cy="4525962"/>
          </a:xfrm>
        </p:spPr>
      </p:pic>
      <p:sp>
        <p:nvSpPr>
          <p:cNvPr id="3891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B1133C-B7EA-4C7F-BDA1-5D428AB8DDB1}" type="slidenum">
              <a:rPr lang="en-US" altLang="ja-JP">
                <a:solidFill>
                  <a:schemeClr val="tx1"/>
                </a:solidFill>
                <a:latin typeface="Arial" charset="0"/>
              </a:rPr>
              <a:pPr fontAlgn="base">
                <a:spcBef>
                  <a:spcPct val="0"/>
                </a:spcBef>
                <a:spcAft>
                  <a:spcPct val="0"/>
                </a:spcAft>
              </a:pPr>
              <a:t>26</a:t>
            </a:fld>
            <a:endParaRPr lang="en-US" altLang="ja-JP">
              <a:solidFill>
                <a:schemeClr val="tx1"/>
              </a:solidFill>
              <a:latin typeface="Arial" charset="0"/>
            </a:endParaRPr>
          </a:p>
        </p:txBody>
      </p:sp>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404813"/>
            <a:ext cx="9144000" cy="738187"/>
          </a:xfrm>
        </p:spPr>
        <p:txBody>
          <a:bodyPr rtlCol="0">
            <a:normAutofit fontScale="90000"/>
          </a:bodyPr>
          <a:lstStyle/>
          <a:p>
            <a:pPr fontAlgn="auto">
              <a:spcAft>
                <a:spcPts val="0"/>
              </a:spcAft>
              <a:defRPr/>
            </a:pPr>
            <a:r>
              <a:rPr lang="en-US" altLang="ja-JP" sz="3200" dirty="0" smtClean="0"/>
              <a:t/>
            </a:r>
            <a:br>
              <a:rPr lang="en-US" altLang="ja-JP" sz="3200" dirty="0" smtClean="0"/>
            </a:br>
            <a:r>
              <a:rPr lang="ja-JP" altLang="en-US" sz="3200" b="1" dirty="0" smtClean="0">
                <a:solidFill>
                  <a:schemeClr val="tx2"/>
                </a:solidFill>
              </a:rPr>
              <a:t>第２回ロータリークラブ全米連合会大会</a:t>
            </a:r>
            <a:br>
              <a:rPr lang="ja-JP" altLang="en-US" sz="3200" b="1" dirty="0" smtClean="0">
                <a:solidFill>
                  <a:schemeClr val="tx2"/>
                </a:solidFill>
              </a:rPr>
            </a:br>
            <a:r>
              <a:rPr lang="en-US" altLang="ja-JP" sz="3200" b="1" dirty="0" smtClean="0">
                <a:solidFill>
                  <a:schemeClr val="tx2"/>
                </a:solidFill>
              </a:rPr>
              <a:t>1911.8.21-23</a:t>
            </a:r>
            <a:r>
              <a:rPr lang="ja-JP" altLang="en-US" sz="3200" b="1" dirty="0" smtClean="0">
                <a:solidFill>
                  <a:schemeClr val="tx2"/>
                </a:solidFill>
              </a:rPr>
              <a:t>　オレゴン州ポートランド</a:t>
            </a:r>
          </a:p>
        </p:txBody>
      </p:sp>
      <p:sp>
        <p:nvSpPr>
          <p:cNvPr id="1052"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4141CD-0C0E-417C-AB2B-892E7B83BEB3}" type="slidenum">
              <a:rPr lang="en-US" altLang="ja-JP">
                <a:solidFill>
                  <a:schemeClr val="tx1"/>
                </a:solidFill>
                <a:latin typeface="Arial" charset="0"/>
              </a:rPr>
              <a:pPr fontAlgn="base">
                <a:spcBef>
                  <a:spcPct val="0"/>
                </a:spcBef>
                <a:spcAft>
                  <a:spcPct val="0"/>
                </a:spcAft>
              </a:pPr>
              <a:t>27</a:t>
            </a:fld>
            <a:endParaRPr lang="en-US" altLang="ja-JP">
              <a:solidFill>
                <a:schemeClr val="tx1"/>
              </a:solidFill>
              <a:latin typeface="Arial" charset="0"/>
            </a:endParaRPr>
          </a:p>
        </p:txBody>
      </p:sp>
      <p:sp>
        <p:nvSpPr>
          <p:cNvPr id="10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ja-JP" altLang="en-US">
              <a:latin typeface="Calibri" pitchFamily="34" charset="0"/>
            </a:endParaRPr>
          </a:p>
        </p:txBody>
      </p:sp>
      <p:graphicFrame>
        <p:nvGraphicFramePr>
          <p:cNvPr id="274437" name="Object 27"/>
          <p:cNvGraphicFramePr>
            <a:graphicFrameLocks noChangeAspect="1"/>
          </p:cNvGraphicFramePr>
          <p:nvPr/>
        </p:nvGraphicFramePr>
        <p:xfrm>
          <a:off x="755650" y="1844675"/>
          <a:ext cx="7777163" cy="4454525"/>
        </p:xfrm>
        <a:graphic>
          <a:graphicData uri="http://schemas.openxmlformats.org/presentationml/2006/ole">
            <mc:AlternateContent xmlns:mc="http://schemas.openxmlformats.org/markup-compatibility/2006">
              <mc:Choice xmlns:v="urn:schemas-microsoft-com:vml" Requires="v">
                <p:oleObj spid="_x0000_s1195" r:id="rId4" imgW="6857143" imgH="3924848" progId="">
                  <p:embed/>
                </p:oleObj>
              </mc:Choice>
              <mc:Fallback>
                <p:oleObj r:id="rId4" imgW="6857143" imgH="3924848" progId="">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844675"/>
                        <a:ext cx="7777163" cy="445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5" name="Rectangle 6"/>
          <p:cNvSpPr>
            <a:spLocks noChangeArrowheads="1"/>
          </p:cNvSpPr>
          <p:nvPr/>
        </p:nvSpPr>
        <p:spPr bwMode="auto">
          <a:xfrm>
            <a:off x="3922713" y="1484313"/>
            <a:ext cx="2462212" cy="366712"/>
          </a:xfrm>
          <a:prstGeom prst="rect">
            <a:avLst/>
          </a:prstGeom>
          <a:noFill/>
          <a:ln w="9525">
            <a:noFill/>
            <a:miter lim="800000"/>
            <a:headEnd/>
            <a:tailEnd/>
          </a:ln>
        </p:spPr>
        <p:txBody>
          <a:bodyPr wrap="none">
            <a:spAutoFit/>
          </a:bodyPr>
          <a:lstStyle/>
          <a:p>
            <a:pPr>
              <a:spcBef>
                <a:spcPct val="50000"/>
              </a:spcBef>
            </a:pPr>
            <a:r>
              <a:rPr lang="ja-JP" altLang="en-US">
                <a:solidFill>
                  <a:srgbClr val="FFFFFF"/>
                </a:solidFill>
                <a:latin typeface="Calibri" pitchFamily="34" charset="0"/>
              </a:rPr>
              <a:t>ポートランド・オレゴン州</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4"/>
                                        </p:tgtEl>
                                        <p:attrNameLst>
                                          <p:attrName>style.visibility</p:attrName>
                                        </p:attrNameLst>
                                      </p:cBhvr>
                                      <p:to>
                                        <p:strVal val="visible"/>
                                      </p:to>
                                    </p:set>
                                    <p:animEffect transition="in" filter="fade">
                                      <p:cBhvr>
                                        <p:cTn id="7" dur="1000"/>
                                        <p:tgtEl>
                                          <p:spTgt spid="274434"/>
                                        </p:tgtEl>
                                      </p:cBhvr>
                                    </p:animEffect>
                                  </p:childTnLst>
                                </p:cTn>
                              </p:par>
                            </p:childTnLst>
                          </p:cTn>
                        </p:par>
                        <p:par>
                          <p:cTn id="8" fill="hold" nodeType="afterGroup">
                            <p:stCondLst>
                              <p:cond delay="1000"/>
                            </p:stCondLst>
                            <p:childTnLst>
                              <p:par>
                                <p:cTn id="9" presetID="8" presetClass="entr" presetSubtype="16" fill="hold" nodeType="afterEffect">
                                  <p:stCondLst>
                                    <p:cond delay="0"/>
                                  </p:stCondLst>
                                  <p:childTnLst>
                                    <p:set>
                                      <p:cBhvr>
                                        <p:cTn id="10" dur="1" fill="hold">
                                          <p:stCondLst>
                                            <p:cond delay="0"/>
                                          </p:stCondLst>
                                        </p:cTn>
                                        <p:tgtEl>
                                          <p:spTgt spid="274437"/>
                                        </p:tgtEl>
                                        <p:attrNameLst>
                                          <p:attrName>style.visibility</p:attrName>
                                        </p:attrNameLst>
                                      </p:cBhvr>
                                      <p:to>
                                        <p:strVal val="visible"/>
                                      </p:to>
                                    </p:set>
                                    <p:animEffect transition="in" filter="diamond(in)">
                                      <p:cBhvr>
                                        <p:cTn id="11" dur="20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1FEA96-3E07-4577-9FCF-CE1344F8783B}" type="slidenum">
              <a:rPr lang="en-US" altLang="ja-JP">
                <a:solidFill>
                  <a:schemeClr val="tx1"/>
                </a:solidFill>
                <a:latin typeface="Arial" charset="0"/>
              </a:rPr>
              <a:pPr fontAlgn="base">
                <a:spcBef>
                  <a:spcPct val="0"/>
                </a:spcBef>
                <a:spcAft>
                  <a:spcPct val="0"/>
                </a:spcAft>
              </a:pPr>
              <a:t>28</a:t>
            </a:fld>
            <a:endParaRPr lang="en-US" altLang="ja-JP">
              <a:solidFill>
                <a:schemeClr val="tx1"/>
              </a:solidFill>
              <a:latin typeface="Arial" charset="0"/>
            </a:endParaRPr>
          </a:p>
        </p:txBody>
      </p:sp>
      <p:pic>
        <p:nvPicPr>
          <p:cNvPr id="41986" name="Picture 5" descr="1911年国際大会"/>
          <p:cNvPicPr>
            <a:picLocks noChangeAspect="1" noChangeArrowheads="1"/>
          </p:cNvPicPr>
          <p:nvPr/>
        </p:nvPicPr>
        <p:blipFill>
          <a:blip r:embed="rId3"/>
          <a:srcRect/>
          <a:stretch>
            <a:fillRect/>
          </a:stretch>
        </p:blipFill>
        <p:spPr bwMode="auto">
          <a:xfrm>
            <a:off x="107950" y="2636838"/>
            <a:ext cx="8785225" cy="1731962"/>
          </a:xfrm>
          <a:prstGeom prst="rect">
            <a:avLst/>
          </a:prstGeom>
          <a:noFill/>
          <a:ln w="9525">
            <a:noFill/>
            <a:miter lim="800000"/>
            <a:headEnd/>
            <a:tailEnd/>
          </a:ln>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p:txBody>
          <a:bodyPr/>
          <a:lstStyle/>
          <a:p>
            <a:r>
              <a:rPr lang="ja-JP" altLang="en-US" dirty="0" smtClean="0">
                <a:solidFill>
                  <a:schemeClr val="tx2"/>
                </a:solidFill>
              </a:rPr>
              <a:t>国際ロータリー</a:t>
            </a:r>
          </a:p>
        </p:txBody>
      </p:sp>
      <p:sp>
        <p:nvSpPr>
          <p:cNvPr id="3" name="コンテンツ プレースホルダー 2"/>
          <p:cNvSpPr>
            <a:spLocks noGrp="1"/>
          </p:cNvSpPr>
          <p:nvPr>
            <p:ph idx="1"/>
          </p:nvPr>
        </p:nvSpPr>
        <p:spPr/>
        <p:txBody>
          <a:bodyPr rtlCol="0">
            <a:normAutofit fontScale="92500" lnSpcReduction="20000"/>
          </a:bodyPr>
          <a:lstStyle/>
          <a:p>
            <a:pPr fontAlgn="auto">
              <a:lnSpc>
                <a:spcPct val="90000"/>
              </a:lnSpc>
              <a:spcAft>
                <a:spcPts val="0"/>
              </a:spcAft>
              <a:buFont typeface="Arial" pitchFamily="34" charset="0"/>
              <a:buChar char="•"/>
              <a:defRPr/>
            </a:pPr>
            <a:r>
              <a:rPr lang="ja-JP" altLang="en-US" b="1" dirty="0" smtClean="0">
                <a:solidFill>
                  <a:schemeClr val="tx2"/>
                </a:solidFill>
              </a:rPr>
              <a:t>１９１２年ロータリークラブ</a:t>
            </a:r>
            <a:r>
              <a:rPr lang="ja-JP" altLang="en-US" b="1" dirty="0">
                <a:solidFill>
                  <a:schemeClr val="tx2"/>
                </a:solidFill>
              </a:rPr>
              <a:t>国際連合会発足</a:t>
            </a:r>
            <a:r>
              <a:rPr lang="ja-JP" altLang="en-US" b="1" dirty="0" smtClean="0">
                <a:solidFill>
                  <a:schemeClr val="tx2"/>
                </a:solidFill>
              </a:rPr>
              <a:t>時</a:t>
            </a:r>
            <a:endParaRPr lang="ja-JP" altLang="en-US" b="1" dirty="0">
              <a:solidFill>
                <a:schemeClr val="tx2"/>
              </a:solidFill>
            </a:endParaRPr>
          </a:p>
          <a:p>
            <a:pPr fontAlgn="auto">
              <a:lnSpc>
                <a:spcPct val="90000"/>
              </a:lnSpc>
              <a:spcAft>
                <a:spcPts val="0"/>
              </a:spcAft>
              <a:buFont typeface="Arial" pitchFamily="34" charset="0"/>
              <a:buNone/>
              <a:defRPr/>
            </a:pPr>
            <a:r>
              <a:rPr lang="ja-JP" altLang="en-US" b="1" dirty="0">
                <a:solidFill>
                  <a:schemeClr val="tx2"/>
                </a:solidFill>
              </a:rPr>
              <a:t>　　世界で５０クラブ</a:t>
            </a:r>
          </a:p>
          <a:p>
            <a:pPr fontAlgn="auto">
              <a:lnSpc>
                <a:spcPct val="90000"/>
              </a:lnSpc>
              <a:spcAft>
                <a:spcPts val="0"/>
              </a:spcAft>
              <a:buFont typeface="Arial" pitchFamily="34" charset="0"/>
              <a:buChar char="•"/>
              <a:defRPr/>
            </a:pPr>
            <a:r>
              <a:rPr lang="ja-JP" altLang="en-US" b="1" dirty="0">
                <a:solidFill>
                  <a:schemeClr val="tx2"/>
                </a:solidFill>
              </a:rPr>
              <a:t>１９１５年サンフランシスコ国際大会</a:t>
            </a:r>
            <a:r>
              <a:rPr lang="ja-JP" altLang="en-US" b="1" dirty="0" smtClean="0">
                <a:solidFill>
                  <a:schemeClr val="tx2"/>
                </a:solidFill>
              </a:rPr>
              <a:t>時、</a:t>
            </a:r>
            <a:endParaRPr lang="en-US" altLang="ja-JP" b="1" dirty="0" smtClean="0">
              <a:solidFill>
                <a:schemeClr val="tx2"/>
              </a:solidFill>
            </a:endParaRPr>
          </a:p>
          <a:p>
            <a:pPr marL="0" indent="0" fontAlgn="auto">
              <a:lnSpc>
                <a:spcPct val="90000"/>
              </a:lnSpc>
              <a:spcAft>
                <a:spcPts val="0"/>
              </a:spcAft>
              <a:buNone/>
              <a:defRPr/>
            </a:pPr>
            <a:r>
              <a:rPr lang="ja-JP" altLang="en-US" b="1" dirty="0">
                <a:solidFill>
                  <a:schemeClr val="tx2"/>
                </a:solidFill>
              </a:rPr>
              <a:t>　</a:t>
            </a:r>
            <a:r>
              <a:rPr lang="ja-JP" altLang="en-US" b="1" dirty="0" smtClean="0">
                <a:solidFill>
                  <a:schemeClr val="tx2"/>
                </a:solidFill>
              </a:rPr>
              <a:t>　１８６クラブ→</a:t>
            </a:r>
            <a:r>
              <a:rPr lang="ja-JP" altLang="en-US" b="1" dirty="0">
                <a:solidFill>
                  <a:schemeClr val="tx2"/>
                </a:solidFill>
              </a:rPr>
              <a:t>１９の地区（ガバナー制度の創設）</a:t>
            </a:r>
          </a:p>
          <a:p>
            <a:pPr fontAlgn="auto">
              <a:lnSpc>
                <a:spcPct val="90000"/>
              </a:lnSpc>
              <a:spcAft>
                <a:spcPts val="0"/>
              </a:spcAft>
              <a:buFont typeface="Arial" pitchFamily="34" charset="0"/>
              <a:buNone/>
              <a:defRPr/>
            </a:pPr>
            <a:r>
              <a:rPr lang="ja-JP" altLang="en-US" b="1" dirty="0">
                <a:solidFill>
                  <a:schemeClr val="tx2"/>
                </a:solidFill>
              </a:rPr>
              <a:t>・１９２１年　１０００クラブを超える</a:t>
            </a:r>
          </a:p>
          <a:p>
            <a:pPr fontAlgn="auto">
              <a:lnSpc>
                <a:spcPct val="90000"/>
              </a:lnSpc>
              <a:spcAft>
                <a:spcPts val="0"/>
              </a:spcAft>
              <a:buFont typeface="Arial" pitchFamily="34" charset="0"/>
              <a:buNone/>
              <a:defRPr/>
            </a:pPr>
            <a:r>
              <a:rPr lang="ja-JP" altLang="en-US" b="1" dirty="0">
                <a:solidFill>
                  <a:schemeClr val="tx2"/>
                </a:solidFill>
              </a:rPr>
              <a:t>・１９２２年　ロサンゼルス国際大会において</a:t>
            </a:r>
          </a:p>
          <a:p>
            <a:pPr fontAlgn="auto">
              <a:lnSpc>
                <a:spcPct val="90000"/>
              </a:lnSpc>
              <a:spcAft>
                <a:spcPts val="0"/>
              </a:spcAft>
              <a:buFont typeface="Arial" pitchFamily="34" charset="0"/>
              <a:buNone/>
              <a:defRPr/>
            </a:pPr>
            <a:r>
              <a:rPr lang="ja-JP" altLang="en-US" b="1" dirty="0">
                <a:solidFill>
                  <a:schemeClr val="tx2"/>
                </a:solidFill>
              </a:rPr>
              <a:t>　　　　　　　「国際ロータリー」（</a:t>
            </a:r>
            <a:r>
              <a:rPr lang="en-US" altLang="ja-JP" b="1" dirty="0">
                <a:solidFill>
                  <a:schemeClr val="tx2"/>
                </a:solidFill>
              </a:rPr>
              <a:t>RI</a:t>
            </a:r>
            <a:r>
              <a:rPr lang="ja-JP" altLang="en-US" b="1" dirty="0">
                <a:solidFill>
                  <a:schemeClr val="tx2"/>
                </a:solidFill>
              </a:rPr>
              <a:t>）　と改称</a:t>
            </a:r>
          </a:p>
          <a:p>
            <a:pPr fontAlgn="auto">
              <a:lnSpc>
                <a:spcPct val="90000"/>
              </a:lnSpc>
              <a:spcAft>
                <a:spcPts val="0"/>
              </a:spcAft>
              <a:buFont typeface="Arial" pitchFamily="34" charset="0"/>
              <a:buNone/>
              <a:defRPr/>
            </a:pPr>
            <a:r>
              <a:rPr lang="ja-JP" altLang="en-US" b="1" dirty="0">
                <a:solidFill>
                  <a:schemeClr val="tx2"/>
                </a:solidFill>
              </a:rPr>
              <a:t>　＊ＲＩ定款・細則・標準ロータリークラブ定款</a:t>
            </a:r>
            <a:r>
              <a:rPr lang="ja-JP" altLang="en-US" b="1" dirty="0" smtClean="0">
                <a:solidFill>
                  <a:schemeClr val="tx2"/>
                </a:solidFill>
              </a:rPr>
              <a:t>を</a:t>
            </a:r>
            <a:endParaRPr lang="en-US" altLang="ja-JP" b="1" dirty="0" smtClean="0">
              <a:solidFill>
                <a:schemeClr val="tx2"/>
              </a:solidFill>
            </a:endParaRPr>
          </a:p>
          <a:p>
            <a:pPr fontAlgn="auto">
              <a:lnSpc>
                <a:spcPct val="90000"/>
              </a:lnSpc>
              <a:spcAft>
                <a:spcPts val="0"/>
              </a:spcAft>
              <a:buFont typeface="Arial" pitchFamily="34" charset="0"/>
              <a:buNone/>
              <a:defRPr/>
            </a:pPr>
            <a:r>
              <a:rPr lang="ja-JP" altLang="en-US" b="1" dirty="0">
                <a:solidFill>
                  <a:schemeClr val="tx2"/>
                </a:solidFill>
              </a:rPr>
              <a:t>　</a:t>
            </a:r>
            <a:r>
              <a:rPr lang="ja-JP" altLang="en-US" b="1" dirty="0" smtClean="0">
                <a:solidFill>
                  <a:schemeClr val="tx2"/>
                </a:solidFill>
              </a:rPr>
              <a:t>　採用</a:t>
            </a:r>
            <a:r>
              <a:rPr lang="ja-JP" altLang="en-US" b="1" dirty="0">
                <a:solidFill>
                  <a:schemeClr val="tx2"/>
                </a:solidFill>
              </a:rPr>
              <a:t>し、以降に設立されるクラブに強制</a:t>
            </a:r>
            <a:r>
              <a:rPr lang="ja-JP" altLang="en-US" b="1" dirty="0" smtClean="0">
                <a:solidFill>
                  <a:schemeClr val="tx2"/>
                </a:solidFill>
              </a:rPr>
              <a:t>適用。</a:t>
            </a:r>
            <a:endParaRPr lang="ja-JP" altLang="en-US" b="1" dirty="0">
              <a:solidFill>
                <a:schemeClr val="tx2"/>
              </a:solidFill>
            </a:endParaRPr>
          </a:p>
          <a:p>
            <a:pPr fontAlgn="auto">
              <a:lnSpc>
                <a:spcPct val="90000"/>
              </a:lnSpc>
              <a:spcAft>
                <a:spcPts val="0"/>
              </a:spcAft>
              <a:buFont typeface="Arial" pitchFamily="34" charset="0"/>
              <a:buNone/>
              <a:defRPr/>
            </a:pPr>
            <a:r>
              <a:rPr lang="ja-JP" altLang="en-US" b="1" dirty="0">
                <a:solidFill>
                  <a:schemeClr val="tx2"/>
                </a:solidFill>
              </a:rPr>
              <a:t>　 </a:t>
            </a:r>
            <a:r>
              <a:rPr lang="ja-JP" altLang="en-US" b="1" dirty="0" smtClean="0">
                <a:solidFill>
                  <a:schemeClr val="tx2"/>
                </a:solidFill>
              </a:rPr>
              <a:t>　メークアップ</a:t>
            </a:r>
            <a:r>
              <a:rPr lang="ja-JP" altLang="en-US" b="1" dirty="0">
                <a:solidFill>
                  <a:schemeClr val="tx2"/>
                </a:solidFill>
              </a:rPr>
              <a:t>制度</a:t>
            </a:r>
            <a:r>
              <a:rPr lang="ja-JP" altLang="en-US" b="1" dirty="0" smtClean="0">
                <a:solidFill>
                  <a:schemeClr val="tx2"/>
                </a:solidFill>
              </a:rPr>
              <a:t>採用。</a:t>
            </a:r>
            <a:endParaRPr lang="ja-JP" altLang="en-US" b="1" dirty="0">
              <a:solidFill>
                <a:schemeClr val="tx2"/>
              </a:solidFill>
            </a:endParaRPr>
          </a:p>
          <a:p>
            <a:pPr fontAlgn="auto">
              <a:spcAft>
                <a:spcPts val="0"/>
              </a:spcAft>
              <a:buFont typeface="Arial" pitchFamily="34" charset="0"/>
              <a:buChar char="•"/>
              <a:defRPr/>
            </a:pPr>
            <a:endParaRPr lang="ja-JP" altLang="en-US" dirty="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29</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3</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rotary.or.jp/rotary_news/2013_08_08_ripresident/15_16ripresidentnomine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4" y="307531"/>
            <a:ext cx="2401128" cy="3121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841542"/>
            <a:ext cx="306705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5780" y="357778"/>
            <a:ext cx="2291603" cy="307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コンテンツ プレースホルダー 2"/>
          <p:cNvSpPr>
            <a:spLocks noGrp="1"/>
          </p:cNvSpPr>
          <p:nvPr>
            <p:ph idx="1"/>
          </p:nvPr>
        </p:nvSpPr>
        <p:spPr>
          <a:xfrm>
            <a:off x="457200" y="2276872"/>
            <a:ext cx="8229600" cy="3849291"/>
          </a:xfrm>
        </p:spPr>
        <p:txBody>
          <a:bodyPr>
            <a:normAutofit fontScale="25000" lnSpcReduction="20000"/>
          </a:bodyPr>
          <a:lstStyle/>
          <a:p>
            <a:pPr marL="0" indent="0">
              <a:lnSpc>
                <a:spcPct val="80000"/>
              </a:lnSpc>
              <a:buFont typeface="Arial" charset="0"/>
              <a:buNone/>
            </a:pPr>
            <a:endParaRPr lang="en-US" altLang="ja-JP" sz="4100" dirty="0" smtClean="0">
              <a:solidFill>
                <a:srgbClr val="FF66CC"/>
              </a:solidFill>
            </a:endParaRPr>
          </a:p>
          <a:p>
            <a:pPr marL="0" indent="0">
              <a:lnSpc>
                <a:spcPct val="90000"/>
              </a:lnSpc>
            </a:pPr>
            <a:endParaRPr lang="en-US" altLang="ja-JP" sz="2700" dirty="0" smtClean="0">
              <a:solidFill>
                <a:schemeClr val="tx2"/>
              </a:solidFill>
            </a:endParaRPr>
          </a:p>
          <a:p>
            <a:pPr marL="0" indent="0">
              <a:lnSpc>
                <a:spcPct val="90000"/>
              </a:lnSpc>
              <a:buFont typeface="Arial" charset="0"/>
              <a:buNone/>
            </a:pPr>
            <a:r>
              <a:rPr lang="ja-JP" altLang="en-US" sz="2700" dirty="0" smtClean="0">
                <a:solidFill>
                  <a:schemeClr val="tx2"/>
                </a:solidFill>
              </a:rPr>
              <a:t>　　　　　　</a:t>
            </a:r>
            <a:endParaRPr lang="en-US" altLang="ja-JP" sz="2700"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endParaRPr lang="en-US" altLang="ja-JP" sz="2700" b="1" dirty="0" smtClean="0">
              <a:solidFill>
                <a:schemeClr val="tx2"/>
              </a:solidFill>
            </a:endParaRPr>
          </a:p>
          <a:p>
            <a:pPr marL="0" indent="0">
              <a:lnSpc>
                <a:spcPct val="90000"/>
              </a:lnSpc>
              <a:buFont typeface="Arial" charset="0"/>
              <a:buNone/>
            </a:pPr>
            <a:r>
              <a:rPr lang="ja-JP" altLang="en-US" sz="2700" b="1" dirty="0" smtClean="0">
                <a:solidFill>
                  <a:schemeClr val="tx2"/>
                </a:solidFill>
              </a:rPr>
              <a:t>　　　　　　　　　　</a:t>
            </a:r>
            <a:endParaRPr lang="en-US" altLang="ja-JP" sz="2700" b="1" dirty="0">
              <a:solidFill>
                <a:schemeClr val="tx2"/>
              </a:solidFill>
            </a:endParaRPr>
          </a:p>
          <a:p>
            <a:pPr marL="0" lvl="0" indent="0">
              <a:spcBef>
                <a:spcPts val="0"/>
              </a:spcBef>
              <a:buNone/>
            </a:pPr>
            <a:endParaRPr lang="en-US" altLang="ja-JP" sz="2600" b="1" dirty="0" smtClean="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endParaRPr lang="en-US" altLang="ja-JP" sz="2600" b="1" dirty="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endParaRPr lang="en-US" altLang="ja-JP" sz="2600" b="1" dirty="0" smtClean="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endParaRPr lang="en-US" altLang="ja-JP" sz="8600" b="1" dirty="0" smtClean="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endParaRPr lang="en-US" altLang="ja-JP" sz="8600" b="1" dirty="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r>
              <a:rPr lang="en-US" altLang="ja-JP" sz="12800" b="1" dirty="0" smtClean="0">
                <a:solidFill>
                  <a:srgbClr val="2F5897"/>
                </a:solidFill>
                <a:latin typeface="ＭＳ Ｐゴシック" panose="020B0600070205080204" pitchFamily="50" charset="-128"/>
                <a:ea typeface="ＭＳ Ｐゴシック" panose="020B0600070205080204" pitchFamily="50" charset="-128"/>
              </a:rPr>
              <a:t>2015‐16</a:t>
            </a:r>
            <a:r>
              <a:rPr lang="ja-JP" altLang="en-US" sz="12800" b="1" dirty="0">
                <a:solidFill>
                  <a:srgbClr val="2F5897"/>
                </a:solidFill>
                <a:latin typeface="ＭＳ Ｐゴシック" panose="020B0600070205080204" pitchFamily="50" charset="-128"/>
                <a:ea typeface="ＭＳ Ｐゴシック" panose="020B0600070205080204" pitchFamily="50" charset="-128"/>
              </a:rPr>
              <a:t>年度                            </a:t>
            </a:r>
            <a:r>
              <a:rPr lang="en-US" altLang="ja-JP" sz="12800" b="1" dirty="0" smtClean="0">
                <a:solidFill>
                  <a:srgbClr val="2F5897"/>
                </a:solidFill>
                <a:latin typeface="ＭＳ Ｐゴシック" panose="020B0600070205080204" pitchFamily="50" charset="-128"/>
                <a:ea typeface="ＭＳ Ｐゴシック" panose="020B0600070205080204" pitchFamily="50" charset="-128"/>
              </a:rPr>
              <a:t>2015‐16</a:t>
            </a:r>
            <a:r>
              <a:rPr lang="ja-JP" altLang="en-US" sz="12800" b="1" dirty="0">
                <a:solidFill>
                  <a:srgbClr val="2F5897"/>
                </a:solidFill>
                <a:latin typeface="ＭＳ Ｐゴシック" panose="020B0600070205080204" pitchFamily="50" charset="-128"/>
                <a:ea typeface="ＭＳ Ｐゴシック" panose="020B0600070205080204" pitchFamily="50" charset="-128"/>
              </a:rPr>
              <a:t>年度</a:t>
            </a:r>
            <a:endParaRPr lang="en-US" altLang="ja-JP" sz="12800" b="1" dirty="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r>
              <a:rPr lang="ja-JP" altLang="en-US" sz="12800" b="1" dirty="0">
                <a:solidFill>
                  <a:srgbClr val="2F5897"/>
                </a:solidFill>
                <a:latin typeface="ＭＳ Ｐゴシック" panose="020B0600070205080204" pitchFamily="50" charset="-128"/>
                <a:ea typeface="ＭＳ Ｐゴシック" panose="020B0600070205080204" pitchFamily="50" charset="-128"/>
              </a:rPr>
              <a:t>国際ロータリー会長　　　　　　</a:t>
            </a:r>
            <a:r>
              <a:rPr lang="ja-JP" altLang="en-US" sz="12800" b="1" dirty="0" smtClean="0">
                <a:solidFill>
                  <a:srgbClr val="2F5897"/>
                </a:solidFill>
                <a:latin typeface="ＭＳ Ｐゴシック" panose="020B0600070205080204" pitchFamily="50" charset="-128"/>
                <a:ea typeface="ＭＳ Ｐゴシック" panose="020B0600070205080204" pitchFamily="50" charset="-128"/>
              </a:rPr>
              <a:t>財団</a:t>
            </a:r>
            <a:r>
              <a:rPr lang="ja-JP" altLang="en-US" sz="12800" b="1" dirty="0">
                <a:solidFill>
                  <a:srgbClr val="2F5897"/>
                </a:solidFill>
                <a:latin typeface="ＭＳ Ｐゴシック" panose="020B0600070205080204" pitchFamily="50" charset="-128"/>
                <a:ea typeface="ＭＳ Ｐゴシック" panose="020B0600070205080204" pitchFamily="50" charset="-128"/>
              </a:rPr>
              <a:t>管理委員長　　</a:t>
            </a:r>
            <a:endParaRPr lang="en-US" altLang="ja-JP" sz="12800" b="1" dirty="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r>
              <a:rPr lang="en-US" altLang="ja-JP" sz="12800" b="1" dirty="0">
                <a:solidFill>
                  <a:srgbClr val="2F5897"/>
                </a:solidFill>
                <a:latin typeface="ＭＳ Ｐゴシック" panose="020B0600070205080204" pitchFamily="50" charset="-128"/>
                <a:ea typeface="ＭＳ Ｐゴシック" panose="020B0600070205080204" pitchFamily="50" charset="-128"/>
              </a:rPr>
              <a:t>K.R. “</a:t>
            </a:r>
            <a:r>
              <a:rPr lang="ja-JP" altLang="en-US" sz="12800" b="1" dirty="0">
                <a:solidFill>
                  <a:srgbClr val="2F5897"/>
                </a:solidFill>
                <a:latin typeface="ＭＳ Ｐゴシック" panose="020B0600070205080204" pitchFamily="50" charset="-128"/>
                <a:ea typeface="ＭＳ Ｐゴシック" panose="020B0600070205080204" pitchFamily="50" charset="-128"/>
              </a:rPr>
              <a:t>ラビ</a:t>
            </a:r>
            <a:r>
              <a:rPr lang="en-US" altLang="ja-JP" sz="12800" b="1" dirty="0">
                <a:solidFill>
                  <a:srgbClr val="2F5897"/>
                </a:solidFill>
                <a:latin typeface="ＭＳ Ｐゴシック" panose="020B0600070205080204" pitchFamily="50" charset="-128"/>
                <a:ea typeface="ＭＳ Ｐゴシック" panose="020B0600070205080204" pitchFamily="50" charset="-128"/>
              </a:rPr>
              <a:t>”</a:t>
            </a:r>
            <a:r>
              <a:rPr lang="ja-JP" altLang="en-US" sz="12800" b="1" dirty="0">
                <a:solidFill>
                  <a:srgbClr val="2F5897"/>
                </a:solidFill>
                <a:latin typeface="ＭＳ Ｐゴシック" panose="020B0600070205080204" pitchFamily="50" charset="-128"/>
                <a:ea typeface="ＭＳ Ｐゴシック" panose="020B0600070205080204" pitchFamily="50" charset="-128"/>
              </a:rPr>
              <a:t>　　　　　　　　　</a:t>
            </a:r>
            <a:r>
              <a:rPr lang="ja-JP" altLang="en-US" sz="12800" b="1" dirty="0" smtClean="0">
                <a:solidFill>
                  <a:srgbClr val="2F5897"/>
                </a:solidFill>
                <a:latin typeface="ＭＳ Ｐゴシック" panose="020B0600070205080204" pitchFamily="50" charset="-128"/>
                <a:ea typeface="ＭＳ Ｐゴシック" panose="020B0600070205080204" pitchFamily="50" charset="-128"/>
              </a:rPr>
              <a:t>レイ</a:t>
            </a:r>
            <a:r>
              <a:rPr lang="ja-JP" altLang="en-US" sz="12800" b="1" dirty="0">
                <a:solidFill>
                  <a:srgbClr val="2F5897"/>
                </a:solidFill>
                <a:latin typeface="ＭＳ Ｐゴシック" panose="020B0600070205080204" pitchFamily="50" charset="-128"/>
                <a:ea typeface="ＭＳ Ｐゴシック" panose="020B0600070205080204" pitchFamily="50" charset="-128"/>
              </a:rPr>
              <a:t>・クリンギンスミス</a:t>
            </a:r>
            <a:endParaRPr lang="en-US" altLang="ja-JP" sz="12800" b="1" dirty="0">
              <a:solidFill>
                <a:srgbClr val="2F5897"/>
              </a:solidFill>
              <a:latin typeface="ＭＳ Ｐゴシック" panose="020B0600070205080204" pitchFamily="50" charset="-128"/>
              <a:ea typeface="ＭＳ Ｐゴシック" panose="020B0600070205080204" pitchFamily="50" charset="-128"/>
            </a:endParaRPr>
          </a:p>
          <a:p>
            <a:pPr marL="0" lvl="0" indent="0">
              <a:spcBef>
                <a:spcPts val="0"/>
              </a:spcBef>
              <a:buNone/>
            </a:pPr>
            <a:r>
              <a:rPr lang="ja-JP" altLang="en-US" sz="12800" b="1" dirty="0">
                <a:solidFill>
                  <a:srgbClr val="2F5897"/>
                </a:solidFill>
                <a:latin typeface="ＭＳ Ｐゴシック" panose="020B0600070205080204" pitchFamily="50" charset="-128"/>
                <a:ea typeface="ＭＳ Ｐゴシック" panose="020B0600070205080204" pitchFamily="50" charset="-128"/>
              </a:rPr>
              <a:t>ラビンドラン　　　　</a:t>
            </a:r>
          </a:p>
          <a:p>
            <a:pPr marL="0" indent="0">
              <a:lnSpc>
                <a:spcPct val="90000"/>
              </a:lnSpc>
              <a:buFont typeface="Arial" charset="0"/>
              <a:buNone/>
            </a:pPr>
            <a:endParaRPr lang="en-US" altLang="ja-JP" sz="5100" b="1" dirty="0" smtClean="0">
              <a:solidFill>
                <a:schemeClr val="tx2"/>
              </a:solidFill>
            </a:endParaRPr>
          </a:p>
          <a:p>
            <a:pPr marL="0" indent="0">
              <a:lnSpc>
                <a:spcPct val="90000"/>
              </a:lnSpc>
              <a:buFont typeface="Arial" charset="0"/>
              <a:buNone/>
            </a:pPr>
            <a:endParaRPr lang="en-US" altLang="ja-JP" sz="5100" b="1"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endParaRPr lang="en-US" altLang="ja-JP" sz="2700" b="1"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endParaRPr lang="en-US" altLang="ja-JP" sz="2700" b="1" dirty="0" smtClean="0">
              <a:solidFill>
                <a:schemeClr val="tx2"/>
              </a:solidFill>
            </a:endParaRPr>
          </a:p>
          <a:p>
            <a:pPr marL="0" indent="0">
              <a:lnSpc>
                <a:spcPct val="90000"/>
              </a:lnSpc>
              <a:buFont typeface="Arial" charset="0"/>
              <a:buNone/>
            </a:pPr>
            <a:endParaRPr lang="en-US" altLang="ja-JP" sz="2700" b="1" dirty="0">
              <a:solidFill>
                <a:schemeClr val="tx2"/>
              </a:solidFill>
            </a:endParaRPr>
          </a:p>
          <a:p>
            <a:pPr marL="0" indent="0">
              <a:lnSpc>
                <a:spcPct val="90000"/>
              </a:lnSpc>
              <a:buFont typeface="Arial" charset="0"/>
              <a:buNone/>
            </a:pPr>
            <a:r>
              <a:rPr lang="ja-JP" altLang="en-US" sz="2700" b="1" dirty="0" smtClean="0">
                <a:solidFill>
                  <a:schemeClr val="tx2"/>
                </a:solidFill>
              </a:rPr>
              <a:t>　　　　　　　　　　　　　</a:t>
            </a:r>
            <a:r>
              <a:rPr lang="ja-JP" altLang="en-US" sz="3400" b="1" dirty="0" smtClean="0">
                <a:solidFill>
                  <a:schemeClr val="tx2"/>
                </a:solidFill>
              </a:rPr>
              <a:t>　</a:t>
            </a:r>
            <a:endParaRPr lang="ja-JP" altLang="en-US" sz="4500" b="1" dirty="0" smtClean="0">
              <a:solidFill>
                <a:schemeClr val="tx2"/>
              </a:solidFill>
            </a:endParaRPr>
          </a:p>
        </p:txBody>
      </p:sp>
    </p:spTree>
    <p:extLst>
      <p:ext uri="{BB962C8B-B14F-4D97-AF65-F5344CB8AC3E}">
        <p14:creationId xmlns:p14="http://schemas.microsoft.com/office/powerpoint/2010/main" val="3028269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idx="1"/>
          </p:nvPr>
        </p:nvSpPr>
        <p:spPr>
          <a:xfrm>
            <a:off x="179388" y="836712"/>
            <a:ext cx="8713787" cy="5832376"/>
          </a:xfrm>
        </p:spPr>
        <p:txBody>
          <a:bodyPr>
            <a:normAutofit fontScale="92500" lnSpcReduction="10000"/>
          </a:bodyPr>
          <a:lstStyle/>
          <a:p>
            <a:pPr>
              <a:lnSpc>
                <a:spcPct val="90000"/>
              </a:lnSpc>
              <a:buFont typeface="Wingdings" pitchFamily="2" charset="2"/>
              <a:buNone/>
            </a:pPr>
            <a:r>
              <a:rPr lang="ja-JP" altLang="en-US" sz="4000" dirty="0" smtClean="0">
                <a:solidFill>
                  <a:srgbClr val="FFFF00"/>
                </a:solidFill>
              </a:rPr>
              <a:t>　</a:t>
            </a:r>
            <a:r>
              <a:rPr lang="ja-JP" altLang="en-US" sz="3600" dirty="0" smtClean="0">
                <a:solidFill>
                  <a:schemeClr val="tx2"/>
                </a:solidFill>
              </a:rPr>
              <a:t>職業人の倫理運動としての理念の深化</a:t>
            </a:r>
          </a:p>
          <a:p>
            <a:pPr>
              <a:lnSpc>
                <a:spcPct val="90000"/>
              </a:lnSpc>
              <a:buFont typeface="Wingdings" pitchFamily="2" charset="2"/>
              <a:buNone/>
            </a:pPr>
            <a:endParaRPr lang="ja-JP" altLang="en-US" sz="1200" dirty="0" smtClean="0">
              <a:solidFill>
                <a:schemeClr val="tx2"/>
              </a:solidFill>
            </a:endParaRPr>
          </a:p>
          <a:p>
            <a:pPr>
              <a:lnSpc>
                <a:spcPct val="90000"/>
              </a:lnSpc>
              <a:buFont typeface="Wingdings" pitchFamily="2" charset="2"/>
              <a:buNone/>
            </a:pPr>
            <a:r>
              <a:rPr lang="ja-JP" altLang="en-US" dirty="0" smtClean="0">
                <a:solidFill>
                  <a:schemeClr val="tx2"/>
                </a:solidFill>
              </a:rPr>
              <a:t>　・</a:t>
            </a:r>
            <a:r>
              <a:rPr lang="ja-JP" altLang="en-US" b="1" dirty="0" smtClean="0">
                <a:solidFill>
                  <a:schemeClr val="tx2"/>
                </a:solidFill>
              </a:rPr>
              <a:t>ロータリーの目的（綱領）に</a:t>
            </a:r>
          </a:p>
          <a:p>
            <a:pPr>
              <a:lnSpc>
                <a:spcPct val="90000"/>
              </a:lnSpc>
              <a:buFont typeface="Wingdings" pitchFamily="2" charset="2"/>
              <a:buNone/>
            </a:pPr>
            <a:r>
              <a:rPr lang="ja-JP" altLang="en-US" b="1" dirty="0" smtClean="0">
                <a:solidFill>
                  <a:schemeClr val="tx2"/>
                </a:solidFill>
              </a:rPr>
              <a:t>　　「事業及び専門職務の道徳的水準の向上の奨励」</a:t>
            </a:r>
          </a:p>
          <a:p>
            <a:pPr>
              <a:lnSpc>
                <a:spcPct val="90000"/>
              </a:lnSpc>
              <a:buFont typeface="Wingdings" pitchFamily="2" charset="2"/>
              <a:buNone/>
            </a:pPr>
            <a:r>
              <a:rPr lang="ja-JP" altLang="en-US" b="1" dirty="0" smtClean="0">
                <a:solidFill>
                  <a:schemeClr val="tx2"/>
                </a:solidFill>
              </a:rPr>
              <a:t>　　→翌１９１２年ダルース大会が初めて</a:t>
            </a:r>
          </a:p>
          <a:p>
            <a:pPr>
              <a:lnSpc>
                <a:spcPct val="90000"/>
              </a:lnSpc>
              <a:buFont typeface="Wingdings" pitchFamily="2" charset="2"/>
              <a:buNone/>
            </a:pPr>
            <a:r>
              <a:rPr lang="ja-JP" altLang="en-US" b="1" dirty="0" smtClean="0">
                <a:solidFill>
                  <a:schemeClr val="tx2"/>
                </a:solidFill>
              </a:rPr>
              <a:t>　　（</a:t>
            </a:r>
            <a:r>
              <a:rPr lang="en-US" altLang="ja-JP" b="1" dirty="0" smtClean="0">
                <a:solidFill>
                  <a:schemeClr val="tx2"/>
                </a:solidFill>
              </a:rPr>
              <a:t>To encourage high ethical standards in business </a:t>
            </a:r>
          </a:p>
          <a:p>
            <a:pPr>
              <a:lnSpc>
                <a:spcPct val="90000"/>
              </a:lnSpc>
              <a:buFont typeface="Wingdings" pitchFamily="2" charset="2"/>
              <a:buNone/>
            </a:pPr>
            <a:r>
              <a:rPr lang="ja-JP" altLang="en-US" b="1" dirty="0" smtClean="0">
                <a:solidFill>
                  <a:schemeClr val="tx2"/>
                </a:solidFill>
              </a:rPr>
              <a:t>　　　</a:t>
            </a:r>
            <a:r>
              <a:rPr lang="en-US" altLang="ja-JP" b="1" dirty="0" smtClean="0">
                <a:solidFill>
                  <a:schemeClr val="tx2"/>
                </a:solidFill>
              </a:rPr>
              <a:t>and professions.)</a:t>
            </a:r>
          </a:p>
          <a:p>
            <a:pPr>
              <a:lnSpc>
                <a:spcPct val="90000"/>
              </a:lnSpc>
              <a:buFont typeface="Wingdings" pitchFamily="2" charset="2"/>
              <a:buNone/>
            </a:pPr>
            <a:endParaRPr lang="en-US" altLang="ja-JP" b="1" dirty="0" smtClean="0">
              <a:solidFill>
                <a:schemeClr val="tx2"/>
              </a:solidFill>
            </a:endParaRPr>
          </a:p>
          <a:p>
            <a:pPr>
              <a:lnSpc>
                <a:spcPct val="90000"/>
              </a:lnSpc>
              <a:buFont typeface="Wingdings" pitchFamily="2" charset="2"/>
              <a:buNone/>
            </a:pPr>
            <a:r>
              <a:rPr lang="ja-JP" altLang="en-US" b="1" dirty="0" smtClean="0">
                <a:solidFill>
                  <a:schemeClr val="tx2"/>
                </a:solidFill>
              </a:rPr>
              <a:t>　・ロータリー道徳律</a:t>
            </a:r>
          </a:p>
          <a:p>
            <a:pPr>
              <a:lnSpc>
                <a:spcPct val="90000"/>
              </a:lnSpc>
              <a:buFont typeface="Wingdings" pitchFamily="2" charset="2"/>
              <a:buNone/>
            </a:pPr>
            <a:r>
              <a:rPr lang="ja-JP" altLang="en-US" b="1" dirty="0" smtClean="0">
                <a:solidFill>
                  <a:schemeClr val="tx2"/>
                </a:solidFill>
              </a:rPr>
              <a:t>　　（全分野の職業人を対象とするロータリー倫理訓）</a:t>
            </a:r>
          </a:p>
          <a:p>
            <a:pPr>
              <a:lnSpc>
                <a:spcPct val="90000"/>
              </a:lnSpc>
              <a:buFont typeface="Wingdings" pitchFamily="2" charset="2"/>
              <a:buNone/>
            </a:pPr>
            <a:r>
              <a:rPr lang="ja-JP" altLang="en-US" b="1" dirty="0" smtClean="0">
                <a:solidFill>
                  <a:schemeClr val="tx2"/>
                </a:solidFill>
              </a:rPr>
              <a:t>　　　（１９１５年サンフランシスコ国際大会採択）</a:t>
            </a:r>
          </a:p>
          <a:p>
            <a:pPr>
              <a:lnSpc>
                <a:spcPct val="90000"/>
              </a:lnSpc>
              <a:buFont typeface="Wingdings" pitchFamily="2" charset="2"/>
              <a:buNone/>
            </a:pPr>
            <a:endParaRPr lang="ja-JP" altLang="en-US" b="1" dirty="0" smtClean="0"/>
          </a:p>
          <a:p>
            <a:pPr>
              <a:lnSpc>
                <a:spcPct val="90000"/>
              </a:lnSpc>
              <a:buFont typeface="Wingdings" pitchFamily="2" charset="2"/>
              <a:buNone/>
            </a:pPr>
            <a:r>
              <a:rPr lang="ja-JP" altLang="en-US" b="1" dirty="0" smtClean="0"/>
              <a:t>　</a:t>
            </a:r>
            <a:endParaRPr lang="ja-JP" altLang="en-US" b="1" dirty="0" smtClean="0">
              <a:solidFill>
                <a:srgbClr val="FF66CC"/>
              </a:solidFill>
            </a:endParaRPr>
          </a:p>
        </p:txBody>
      </p:sp>
      <p:sp>
        <p:nvSpPr>
          <p:cNvPr id="3" name="スライド番号プレースホルダー 5"/>
          <p:cNvSpPr>
            <a:spLocks noGrp="1"/>
          </p:cNvSpPr>
          <p:nvPr>
            <p:ph type="sldNum" sz="quarter" idx="12"/>
          </p:nvPr>
        </p:nvSpPr>
        <p:spPr/>
        <p:txBody>
          <a:bodyPr/>
          <a:lstStyle/>
          <a:p>
            <a:pPr>
              <a:defRPr/>
            </a:pPr>
            <a:fld id="{69EEEF1A-5CF2-4EAE-B034-E65A683C0123}" type="slidenum">
              <a:rPr lang="en-US" altLang="ja-JP"/>
              <a:pPr>
                <a:defRPr/>
              </a:pPr>
              <a:t>30</a:t>
            </a:fld>
            <a:endParaRPr lang="en-US" altLang="ja-JP"/>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31</a:t>
            </a:fld>
            <a:endParaRPr lang="ja-JP" altLang="en-US"/>
          </a:p>
        </p:txBody>
      </p:sp>
      <p:pic>
        <p:nvPicPr>
          <p:cNvPr id="3074" name="Picture 2" descr="thumb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2664296" cy="351577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899592" y="476672"/>
            <a:ext cx="7848872" cy="6167842"/>
          </a:xfrm>
          <a:prstGeom prst="rect">
            <a:avLst/>
          </a:prstGeom>
        </p:spPr>
        <p:txBody>
          <a:bodyPr wrap="square">
            <a:spAutoFit/>
          </a:bodyPr>
          <a:lstStyle/>
          <a:p>
            <a:pPr marL="342900" lvl="0" indent="-342900">
              <a:lnSpc>
                <a:spcPct val="90000"/>
              </a:lnSpc>
              <a:spcBef>
                <a:spcPct val="20000"/>
              </a:spcBef>
            </a:pPr>
            <a:r>
              <a:rPr lang="ja-JP" altLang="en-US" sz="2800" dirty="0" smtClean="0">
                <a:solidFill>
                  <a:srgbClr val="FFFF00"/>
                </a:solidFill>
                <a:latin typeface="Calibri"/>
                <a:ea typeface="ＭＳ Ｐゴシック"/>
              </a:rPr>
              <a:t>　　　　　　　　　　　　</a:t>
            </a:r>
            <a:r>
              <a:rPr lang="ja-JP" altLang="en-US" sz="2800" dirty="0" smtClean="0">
                <a:solidFill>
                  <a:schemeClr val="tx2"/>
                </a:solidFill>
                <a:latin typeface="Calibri"/>
                <a:ea typeface="ＭＳ Ｐゴシック"/>
              </a:rPr>
              <a:t>　　</a:t>
            </a:r>
            <a:r>
              <a:rPr lang="ja-JP" altLang="en-US" sz="2800" b="1" dirty="0" smtClean="0">
                <a:solidFill>
                  <a:schemeClr val="tx2"/>
                </a:solidFill>
                <a:latin typeface="Calibri"/>
                <a:ea typeface="ＭＳ Ｐゴシック"/>
              </a:rPr>
              <a:t>ガイ</a:t>
            </a:r>
            <a:r>
              <a:rPr lang="ja-JP" altLang="en-US" sz="2800" b="1" dirty="0">
                <a:solidFill>
                  <a:schemeClr val="tx2"/>
                </a:solidFill>
                <a:latin typeface="Calibri"/>
                <a:ea typeface="ＭＳ Ｐゴシック"/>
              </a:rPr>
              <a:t>・ガンデイカー　</a:t>
            </a:r>
            <a:endParaRPr lang="en-US" altLang="ja-JP" sz="2800" b="1" dirty="0" smtClean="0">
              <a:solidFill>
                <a:schemeClr val="tx2"/>
              </a:solidFill>
              <a:latin typeface="Calibri"/>
              <a:ea typeface="ＭＳ Ｐゴシック"/>
            </a:endParaRPr>
          </a:p>
          <a:p>
            <a:pPr marL="342900" lvl="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Ｇｕｙ</a:t>
            </a:r>
            <a:r>
              <a:rPr lang="ja-JP" altLang="en-US" sz="2800" b="1" dirty="0">
                <a:solidFill>
                  <a:schemeClr val="tx2"/>
                </a:solidFill>
                <a:latin typeface="Calibri"/>
                <a:ea typeface="ＭＳ Ｐゴシック"/>
              </a:rPr>
              <a:t>　Ｇｕｎｄａｋｅｒ　</a:t>
            </a:r>
            <a:endParaRPr lang="en-US" altLang="ja-JP" sz="2800" b="1" dirty="0" smtClean="0">
              <a:solidFill>
                <a:schemeClr val="tx2"/>
              </a:solidFill>
              <a:latin typeface="Calibri"/>
              <a:ea typeface="ＭＳ Ｐゴシック"/>
            </a:endParaRPr>
          </a:p>
          <a:p>
            <a:pPr marL="342900" lvl="0" indent="-342900">
              <a:lnSpc>
                <a:spcPct val="90000"/>
              </a:lnSpc>
              <a:spcBef>
                <a:spcPct val="20000"/>
              </a:spcBef>
            </a:pPr>
            <a:r>
              <a:rPr lang="ja-JP" altLang="en-US" sz="2800" b="1" dirty="0" smtClean="0">
                <a:solidFill>
                  <a:schemeClr val="tx2"/>
                </a:solidFill>
                <a:latin typeface="Calibri"/>
                <a:ea typeface="ＭＳ Ｐゴシック"/>
              </a:rPr>
              <a:t>　　　　　　　　　　　　１９２３～２４年度　ＲＩ</a:t>
            </a:r>
            <a:r>
              <a:rPr lang="ja-JP" altLang="en-US" sz="2800" b="1" dirty="0">
                <a:solidFill>
                  <a:schemeClr val="tx2"/>
                </a:solidFill>
                <a:latin typeface="Calibri"/>
                <a:ea typeface="ＭＳ Ｐゴシック"/>
              </a:rPr>
              <a:t>会長</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smtClean="0">
                <a:solidFill>
                  <a:schemeClr val="tx2"/>
                </a:solidFill>
                <a:latin typeface="Calibri"/>
                <a:ea typeface="ＭＳ Ｐゴシック"/>
              </a:rPr>
              <a:t>　　　　　　</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a:t>
            </a:r>
            <a:r>
              <a:rPr lang="en-US" altLang="ja-JP" sz="2800" b="1" dirty="0" smtClean="0">
                <a:solidFill>
                  <a:schemeClr val="tx2"/>
                </a:solidFill>
                <a:latin typeface="Calibri"/>
                <a:ea typeface="ＭＳ Ｐゴシック"/>
              </a:rPr>
              <a:t>1915‐16</a:t>
            </a:r>
            <a:r>
              <a:rPr lang="ja-JP" altLang="en-US" sz="2800" b="1" dirty="0" smtClean="0">
                <a:solidFill>
                  <a:schemeClr val="tx2"/>
                </a:solidFill>
                <a:latin typeface="Calibri"/>
                <a:ea typeface="ＭＳ Ｐゴシック"/>
              </a:rPr>
              <a:t>年度ロータリークラブ</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国際連合会哲学及び教育</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委員会により編集され１９１６年　　</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の年次大会</a:t>
            </a:r>
            <a:r>
              <a:rPr lang="ja-JP" altLang="en-US" sz="2800" b="1" dirty="0">
                <a:solidFill>
                  <a:schemeClr val="tx2"/>
                </a:solidFill>
                <a:latin typeface="Calibri"/>
                <a:ea typeface="ＭＳ Ｐゴシック"/>
              </a:rPr>
              <a:t>で採択</a:t>
            </a:r>
            <a:r>
              <a:rPr lang="ja-JP" altLang="en-US" sz="2800" b="1" dirty="0" smtClean="0">
                <a:solidFill>
                  <a:schemeClr val="tx2"/>
                </a:solidFill>
                <a:latin typeface="Calibri"/>
                <a:ea typeface="ＭＳ Ｐゴシック"/>
              </a:rPr>
              <a:t>された</a:t>
            </a:r>
            <a:r>
              <a:rPr lang="en-US" altLang="ja-JP" sz="2800" b="1" dirty="0" smtClean="0">
                <a:solidFill>
                  <a:schemeClr val="tx2"/>
                </a:solidFill>
                <a:latin typeface="Calibri"/>
                <a:ea typeface="ＭＳ Ｐゴシック"/>
              </a:rPr>
              <a:t>4</a:t>
            </a:r>
            <a:r>
              <a:rPr lang="ja-JP" altLang="en-US" sz="2800" b="1" dirty="0">
                <a:solidFill>
                  <a:schemeClr val="tx2"/>
                </a:solidFill>
                <a:latin typeface="Calibri"/>
                <a:ea typeface="ＭＳ Ｐゴシック"/>
              </a:rPr>
              <a:t>冊</a:t>
            </a:r>
            <a:r>
              <a:rPr lang="ja-JP" altLang="en-US" sz="2800" b="1" dirty="0" smtClean="0">
                <a:solidFill>
                  <a:schemeClr val="tx2"/>
                </a:solidFill>
                <a:latin typeface="Calibri"/>
                <a:ea typeface="ＭＳ Ｐゴシック"/>
              </a:rPr>
              <a:t>の</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r>
              <a:rPr lang="ja-JP" altLang="en-US" sz="2800" b="1" dirty="0">
                <a:solidFill>
                  <a:schemeClr val="tx2"/>
                </a:solidFill>
                <a:latin typeface="Calibri"/>
                <a:ea typeface="ＭＳ Ｐゴシック"/>
              </a:rPr>
              <a:t>　</a:t>
            </a:r>
            <a:r>
              <a:rPr lang="ja-JP" altLang="en-US" sz="2800" b="1" dirty="0" smtClean="0">
                <a:solidFill>
                  <a:schemeClr val="tx2"/>
                </a:solidFill>
                <a:latin typeface="Calibri"/>
                <a:ea typeface="ＭＳ Ｐゴシック"/>
              </a:rPr>
              <a:t>　　　　　　　　教育パンフレットの編集委員長</a:t>
            </a:r>
            <a:endParaRPr lang="en-US" altLang="ja-JP" sz="2800" b="1" dirty="0">
              <a:solidFill>
                <a:schemeClr val="tx2"/>
              </a:solidFill>
              <a:latin typeface="Calibri"/>
              <a:ea typeface="ＭＳ Ｐゴシック"/>
            </a:endParaRPr>
          </a:p>
          <a:p>
            <a:pPr marL="342900" indent="-342900">
              <a:lnSpc>
                <a:spcPct val="90000"/>
              </a:lnSpc>
              <a:spcBef>
                <a:spcPct val="20000"/>
              </a:spcBef>
            </a:pPr>
            <a:endParaRPr lang="en-US" altLang="ja-JP" sz="2800" b="1" dirty="0">
              <a:solidFill>
                <a:schemeClr val="tx2"/>
              </a:solidFill>
              <a:latin typeface="Calibri"/>
              <a:ea typeface="ＭＳ Ｐゴシック"/>
            </a:endParaRPr>
          </a:p>
          <a:p>
            <a:pPr marL="342900" indent="-342900">
              <a:lnSpc>
                <a:spcPct val="90000"/>
              </a:lnSpc>
              <a:spcBef>
                <a:spcPct val="20000"/>
              </a:spcBef>
            </a:pPr>
            <a:r>
              <a:rPr lang="ja-JP" altLang="en-US" sz="2800" b="1" dirty="0" smtClean="0">
                <a:solidFill>
                  <a:schemeClr val="tx2"/>
                </a:solidFill>
                <a:latin typeface="Calibri"/>
                <a:ea typeface="ＭＳ Ｐゴシック"/>
              </a:rPr>
              <a:t>　　　　　　</a:t>
            </a:r>
            <a:r>
              <a:rPr lang="en-US" altLang="ja-JP" sz="2800" b="1" dirty="0" smtClean="0">
                <a:solidFill>
                  <a:schemeClr val="tx2"/>
                </a:solidFill>
                <a:latin typeface="Calibri"/>
                <a:ea typeface="ＭＳ Ｐゴシック"/>
              </a:rPr>
              <a:t>“A Talking Knowledge of Rotary”</a:t>
            </a:r>
          </a:p>
          <a:p>
            <a:pPr marL="342900" indent="-342900">
              <a:lnSpc>
                <a:spcPct val="90000"/>
              </a:lnSpc>
              <a:spcBef>
                <a:spcPct val="20000"/>
              </a:spcBef>
            </a:pPr>
            <a:r>
              <a:rPr lang="ja-JP" altLang="en-US" sz="2800" b="1" dirty="0" smtClean="0">
                <a:solidFill>
                  <a:schemeClr val="tx2"/>
                </a:solidFill>
                <a:latin typeface="Calibri"/>
                <a:ea typeface="ＭＳ Ｐゴシック"/>
              </a:rPr>
              <a:t>　　　　　　　　「ロータリーの日常の知識」</a:t>
            </a:r>
            <a:endParaRPr lang="en-US" altLang="ja-JP" sz="2800" b="1" dirty="0" smtClean="0">
              <a:solidFill>
                <a:schemeClr val="tx2"/>
              </a:solidFill>
              <a:latin typeface="Calibri"/>
              <a:ea typeface="ＭＳ Ｐゴシック"/>
            </a:endParaRPr>
          </a:p>
          <a:p>
            <a:pPr marL="342900" indent="-342900">
              <a:lnSpc>
                <a:spcPct val="90000"/>
              </a:lnSpc>
              <a:spcBef>
                <a:spcPct val="20000"/>
              </a:spcBef>
            </a:pPr>
            <a:endParaRPr lang="en-US" altLang="ja-JP" sz="2800" b="1" dirty="0" smtClean="0">
              <a:solidFill>
                <a:srgbClr val="FFFF00"/>
              </a:solidFill>
              <a:latin typeface="Calibri"/>
              <a:ea typeface="ＭＳ Ｐゴシック"/>
            </a:endParaRPr>
          </a:p>
        </p:txBody>
      </p:sp>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985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a:xfrm>
            <a:off x="611560" y="1556792"/>
            <a:ext cx="8136904" cy="4640736"/>
          </a:xfrm>
        </p:spPr>
        <p:txBody>
          <a:bodyPr rtlCol="0">
            <a:normAutofit fontScale="90000"/>
          </a:bodyPr>
          <a:lstStyle/>
          <a:p>
            <a:pPr algn="l" fontAlgn="auto">
              <a:spcAft>
                <a:spcPts val="0"/>
              </a:spcAft>
              <a:defRPr/>
            </a:pPr>
            <a:r>
              <a:rPr lang="ja-JP" altLang="en-US" sz="3100" dirty="0">
                <a:solidFill>
                  <a:schemeClr val="tx2"/>
                </a:solidFill>
              </a:rPr>
              <a:t>「お互いに自分を磨き合うという教育的機能がロータリー運動の本体である。</a:t>
            </a:r>
            <a:br>
              <a:rPr lang="ja-JP" altLang="en-US" sz="3100" dirty="0">
                <a:solidFill>
                  <a:schemeClr val="tx2"/>
                </a:solidFill>
              </a:rPr>
            </a:br>
            <a:r>
              <a:rPr lang="ja-JP" altLang="en-US" sz="3100" dirty="0">
                <a:solidFill>
                  <a:schemeClr val="tx2"/>
                </a:solidFill>
              </a:rPr>
              <a:t>「切磋琢磨」がロータリー運動の本体である。</a:t>
            </a:r>
            <a:br>
              <a:rPr lang="ja-JP" altLang="en-US" sz="3100" dirty="0">
                <a:solidFill>
                  <a:schemeClr val="tx2"/>
                </a:solidFill>
              </a:rPr>
            </a:br>
            <a:r>
              <a:rPr lang="ja-JP" altLang="en-US" sz="3100" dirty="0">
                <a:solidFill>
                  <a:schemeClr val="tx2"/>
                </a:solidFill>
              </a:rPr>
              <a:t>つまり、ロータリアンが、クラブの中でお互いに切磋琢磨することにより磨かれていくのです。ロータリーの奉仕は、まずロータリアン自身がロータリーの中で人を作る。まず、自らが自己研鑽、切磋琢磨によって人格を磨き、自分を高める。そして、例会を出たらロータリアン以外の人々にこの人格の功徳を施し、その人達の人格を高める。これがロータリーの奉仕の本体なのです。</a:t>
            </a:r>
            <a:br>
              <a:rPr lang="ja-JP" altLang="en-US" sz="3100" dirty="0">
                <a:solidFill>
                  <a:schemeClr val="tx2"/>
                </a:solidFill>
              </a:rPr>
            </a:br>
            <a:r>
              <a:rPr lang="en-US" altLang="ja-JP" dirty="0" smtClean="0">
                <a:solidFill>
                  <a:schemeClr val="tx2"/>
                </a:solidFill>
              </a:rPr>
              <a:t/>
            </a:r>
            <a:br>
              <a:rPr lang="en-US" altLang="ja-JP" dirty="0" smtClean="0">
                <a:solidFill>
                  <a:schemeClr val="tx2"/>
                </a:solidFill>
              </a:rPr>
            </a:br>
            <a:r>
              <a:rPr lang="en-US" altLang="ja-JP" dirty="0">
                <a:solidFill>
                  <a:schemeClr val="tx2"/>
                </a:solidFill>
              </a:rPr>
              <a:t/>
            </a:r>
            <a:br>
              <a:rPr lang="en-US" altLang="ja-JP" dirty="0">
                <a:solidFill>
                  <a:schemeClr val="tx2"/>
                </a:solidFill>
              </a:rPr>
            </a:br>
            <a:endParaRPr lang="ja-JP" altLang="en-US" sz="4000" b="1" dirty="0" smtClean="0">
              <a:solidFill>
                <a:schemeClr val="tx2"/>
              </a:solidFill>
            </a:endParaRPr>
          </a:p>
        </p:txBody>
      </p:sp>
      <p:sp>
        <p:nvSpPr>
          <p:cNvPr id="4710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12052-0246-4A2B-AB36-F3CF0D7445B2}" type="slidenum">
              <a:rPr lang="en-US" altLang="ja-JP">
                <a:solidFill>
                  <a:schemeClr val="tx1"/>
                </a:solidFill>
                <a:latin typeface="Arial" charset="0"/>
              </a:rPr>
              <a:pPr fontAlgn="base">
                <a:spcBef>
                  <a:spcPct val="0"/>
                </a:spcBef>
                <a:spcAft>
                  <a:spcPct val="0"/>
                </a:spcAft>
              </a:pPr>
              <a:t>32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a:xfrm>
            <a:off x="611560" y="1556792"/>
            <a:ext cx="8136904" cy="4640736"/>
          </a:xfrm>
        </p:spPr>
        <p:txBody>
          <a:bodyPr rtlCol="0">
            <a:normAutofit/>
          </a:bodyPr>
          <a:lstStyle/>
          <a:p>
            <a:pPr algn="l" fontAlgn="auto">
              <a:spcAft>
                <a:spcPts val="0"/>
              </a:spcAft>
              <a:defRPr/>
            </a:pPr>
            <a:r>
              <a:rPr lang="ja-JP" altLang="en-US" sz="4000" b="1" dirty="0">
                <a:solidFill>
                  <a:schemeClr val="tx2"/>
                </a:solidFill>
              </a:rPr>
              <a:t>ロータリーは、奉仕哲学を理論的に形成する時、即物的な奉仕、つまり困っている人たちが求めているものを与えるというような行動は、ロータリーに本体的な奉仕にならない。その元になる「奉仕の心」を作ることが大切だ」と言ったのです。</a:t>
            </a:r>
            <a:endParaRPr lang="ja-JP" altLang="en-US" sz="4000" b="1" dirty="0" smtClean="0">
              <a:solidFill>
                <a:schemeClr val="tx2"/>
              </a:solidFill>
            </a:endParaRPr>
          </a:p>
        </p:txBody>
      </p:sp>
      <p:sp>
        <p:nvSpPr>
          <p:cNvPr id="4710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12052-0246-4A2B-AB36-F3CF0D7445B2}" type="slidenum">
              <a:rPr lang="en-US" altLang="ja-JP">
                <a:solidFill>
                  <a:schemeClr val="tx1"/>
                </a:solidFill>
                <a:latin typeface="Arial" charset="0"/>
              </a:rPr>
              <a:pPr fontAlgn="base">
                <a:spcBef>
                  <a:spcPct val="0"/>
                </a:spcBef>
                <a:spcAft>
                  <a:spcPct val="0"/>
                </a:spcAft>
              </a:pPr>
              <a:t>33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279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a:xfrm>
            <a:off x="611560" y="306316"/>
            <a:ext cx="8136904" cy="5891212"/>
          </a:xfrm>
        </p:spPr>
        <p:txBody>
          <a:bodyPr rtlCol="0">
            <a:normAutofit fontScale="90000"/>
          </a:bodyPr>
          <a:lstStyle/>
          <a:p>
            <a:pPr algn="l" fontAlgn="auto">
              <a:spcAft>
                <a:spcPts val="0"/>
              </a:spcAft>
              <a:defRPr/>
            </a:pPr>
            <a:r>
              <a:rPr lang="en-US" altLang="ja-JP" dirty="0" smtClean="0">
                <a:solidFill>
                  <a:schemeClr val="tx2"/>
                </a:solidFill>
              </a:rPr>
              <a:t/>
            </a:r>
            <a:br>
              <a:rPr lang="en-US" altLang="ja-JP" dirty="0" smtClean="0">
                <a:solidFill>
                  <a:schemeClr val="tx2"/>
                </a:solidFill>
              </a:rPr>
            </a:br>
            <a:r>
              <a:rPr lang="en-US" altLang="ja-JP" dirty="0">
                <a:solidFill>
                  <a:schemeClr val="tx2"/>
                </a:solidFill>
              </a:rPr>
              <a:t/>
            </a:r>
            <a:br>
              <a:rPr lang="en-US" altLang="ja-JP" dirty="0">
                <a:solidFill>
                  <a:schemeClr val="tx2"/>
                </a:solidFill>
              </a:rPr>
            </a:br>
            <a:r>
              <a:rPr lang="ja-JP" altLang="en-US" dirty="0" smtClean="0">
                <a:solidFill>
                  <a:schemeClr val="tx2"/>
                </a:solidFill>
              </a:rPr>
              <a:t>土屋大夢（大阪</a:t>
            </a:r>
            <a:r>
              <a:rPr lang="en-US" altLang="ja-JP" dirty="0" smtClean="0">
                <a:solidFill>
                  <a:schemeClr val="tx2"/>
                </a:solidFill>
              </a:rPr>
              <a:t>RC</a:t>
            </a:r>
            <a:r>
              <a:rPr lang="ja-JP" altLang="en-US" dirty="0" smtClean="0">
                <a:solidFill>
                  <a:schemeClr val="tx2"/>
                </a:solidFill>
              </a:rPr>
              <a:t>）</a:t>
            </a:r>
            <a:r>
              <a:rPr lang="en-US" altLang="ja-JP" dirty="0" smtClean="0">
                <a:solidFill>
                  <a:schemeClr val="tx2"/>
                </a:solidFill>
              </a:rPr>
              <a:t/>
            </a:r>
            <a:br>
              <a:rPr lang="en-US" altLang="ja-JP" dirty="0" smtClean="0">
                <a:solidFill>
                  <a:schemeClr val="tx2"/>
                </a:solidFill>
              </a:rPr>
            </a:br>
            <a:r>
              <a:rPr lang="ja-JP" altLang="en-US" sz="4000" dirty="0" smtClean="0">
                <a:solidFill>
                  <a:schemeClr val="tx2"/>
                </a:solidFill>
              </a:rPr>
              <a:t>ロータリー以前の日本のロータリアン・・・二宮尊徳</a:t>
            </a:r>
            <a:br>
              <a:rPr lang="ja-JP" altLang="en-US" sz="4000" dirty="0" smtClean="0">
                <a:solidFill>
                  <a:schemeClr val="tx2"/>
                </a:solidFill>
              </a:rPr>
            </a:br>
            <a:r>
              <a:rPr lang="ja-JP" altLang="en-US" dirty="0" smtClean="0">
                <a:solidFill>
                  <a:schemeClr val="tx2"/>
                </a:solidFill>
              </a:rPr>
              <a:t>　　</a:t>
            </a:r>
            <a:r>
              <a:rPr lang="en-US" altLang="ja-JP" dirty="0" smtClean="0">
                <a:solidFill>
                  <a:schemeClr val="tx2"/>
                </a:solidFill>
              </a:rPr>
              <a:t/>
            </a:r>
            <a:br>
              <a:rPr lang="en-US" altLang="ja-JP" dirty="0" smtClean="0">
                <a:solidFill>
                  <a:schemeClr val="tx2"/>
                </a:solidFill>
              </a:rPr>
            </a:br>
            <a:r>
              <a:rPr lang="ja-JP" altLang="en-US" b="1" dirty="0" smtClean="0">
                <a:solidFill>
                  <a:schemeClr val="tx2"/>
                </a:solidFill>
              </a:rPr>
              <a:t>「田畑を耕す前に</a:t>
            </a:r>
            <a:br>
              <a:rPr lang="ja-JP" altLang="en-US" b="1" dirty="0" smtClean="0">
                <a:solidFill>
                  <a:schemeClr val="tx2"/>
                </a:solidFill>
              </a:rPr>
            </a:br>
            <a:r>
              <a:rPr lang="ja-JP" altLang="en-US" b="1" dirty="0" smtClean="0">
                <a:solidFill>
                  <a:schemeClr val="tx2"/>
                </a:solidFill>
              </a:rPr>
              <a:t>　　　　　　先ず心の田畑を耕せ」</a:t>
            </a:r>
            <a:br>
              <a:rPr lang="ja-JP" altLang="en-US" b="1" dirty="0" smtClean="0">
                <a:solidFill>
                  <a:schemeClr val="tx2"/>
                </a:solidFill>
              </a:rPr>
            </a:br>
            <a:r>
              <a:rPr lang="ja-JP" altLang="en-US" b="1" dirty="0" smtClean="0">
                <a:solidFill>
                  <a:schemeClr val="tx2"/>
                </a:solidFill>
              </a:rPr>
              <a:t>　</a:t>
            </a:r>
            <a:r>
              <a:rPr lang="ja-JP" altLang="en-US" sz="4000" b="1" dirty="0" smtClean="0">
                <a:solidFill>
                  <a:schemeClr val="tx2"/>
                </a:solidFill>
              </a:rPr>
              <a:t>奉仕の実践をする前に、</a:t>
            </a:r>
            <a:br>
              <a:rPr lang="ja-JP" altLang="en-US" sz="4000" b="1" dirty="0" smtClean="0">
                <a:solidFill>
                  <a:schemeClr val="tx2"/>
                </a:solidFill>
              </a:rPr>
            </a:br>
            <a:r>
              <a:rPr lang="ja-JP" altLang="en-US" sz="4000" b="1" dirty="0" smtClean="0">
                <a:solidFill>
                  <a:schemeClr val="tx2"/>
                </a:solidFill>
              </a:rPr>
              <a:t>　先ず心を磨いて奉仕の心を作れ</a:t>
            </a:r>
            <a:r>
              <a:rPr lang="ja-JP" altLang="en-US" sz="4000" b="1" dirty="0">
                <a:solidFill>
                  <a:schemeClr val="tx2"/>
                </a:solidFill>
              </a:rPr>
              <a:t>。</a:t>
            </a:r>
            <a:r>
              <a:rPr lang="ja-JP" altLang="en-US" sz="4000" b="1" dirty="0" smtClean="0">
                <a:solidFill>
                  <a:schemeClr val="tx2"/>
                </a:solidFill>
              </a:rPr>
              <a:t/>
            </a:r>
            <a:br>
              <a:rPr lang="ja-JP" altLang="en-US" sz="4000" b="1" dirty="0" smtClean="0">
                <a:solidFill>
                  <a:schemeClr val="tx2"/>
                </a:solidFill>
              </a:rPr>
            </a:br>
            <a:endParaRPr lang="ja-JP" altLang="en-US" sz="4000" b="1" dirty="0" smtClean="0">
              <a:solidFill>
                <a:schemeClr val="tx2"/>
              </a:solidFill>
            </a:endParaRPr>
          </a:p>
        </p:txBody>
      </p:sp>
      <p:sp>
        <p:nvSpPr>
          <p:cNvPr id="4710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12052-0246-4A2B-AB36-F3CF0D7445B2}" type="slidenum">
              <a:rPr lang="en-US" altLang="ja-JP">
                <a:solidFill>
                  <a:schemeClr val="tx1"/>
                </a:solidFill>
                <a:latin typeface="Arial" charset="0"/>
              </a:rPr>
              <a:pPr fontAlgn="base">
                <a:spcBef>
                  <a:spcPct val="0"/>
                </a:spcBef>
                <a:spcAft>
                  <a:spcPct val="0"/>
                </a:spcAft>
              </a:pPr>
              <a:t>34</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221238"/>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464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35</a:t>
            </a:fld>
            <a:endParaRPr lang="ja-JP" altLang="en-US"/>
          </a:p>
        </p:txBody>
      </p:sp>
      <p:sp>
        <p:nvSpPr>
          <p:cNvPr id="3" name="正方形/長方形 2"/>
          <p:cNvSpPr/>
          <p:nvPr/>
        </p:nvSpPr>
        <p:spPr>
          <a:xfrm>
            <a:off x="899592" y="548680"/>
            <a:ext cx="7632848" cy="5509200"/>
          </a:xfrm>
          <a:prstGeom prst="rect">
            <a:avLst/>
          </a:prstGeom>
        </p:spPr>
        <p:txBody>
          <a:bodyPr wrap="square">
            <a:spAutoFit/>
          </a:bodyPr>
          <a:lstStyle/>
          <a:p>
            <a:r>
              <a:rPr lang="ja-JP" altLang="en-US" sz="3200" b="1" dirty="0">
                <a:solidFill>
                  <a:schemeClr val="tx2"/>
                </a:solidFill>
              </a:rPr>
              <a:t>二宮尊徳　にのみや</a:t>
            </a:r>
            <a:r>
              <a:rPr lang="ja-JP" altLang="en-US" sz="3200" b="1" dirty="0" err="1">
                <a:solidFill>
                  <a:schemeClr val="tx2"/>
                </a:solidFill>
              </a:rPr>
              <a:t>そん</a:t>
            </a:r>
            <a:r>
              <a:rPr lang="ja-JP" altLang="en-US" sz="3200" b="1" dirty="0">
                <a:solidFill>
                  <a:schemeClr val="tx2"/>
                </a:solidFill>
              </a:rPr>
              <a:t>とく　（たかのり）</a:t>
            </a:r>
            <a:r>
              <a:rPr lang="en-US" altLang="ja-JP" sz="3200" b="1" dirty="0">
                <a:solidFill>
                  <a:schemeClr val="tx2"/>
                </a:solidFill>
              </a:rPr>
              <a:t/>
            </a:r>
            <a:br>
              <a:rPr lang="en-US" altLang="ja-JP" sz="3200" b="1" dirty="0">
                <a:solidFill>
                  <a:schemeClr val="tx2"/>
                </a:solidFill>
              </a:rPr>
            </a:br>
            <a:r>
              <a:rPr lang="ja-JP" altLang="en-US" sz="3200" b="1" dirty="0" smtClean="0">
                <a:solidFill>
                  <a:schemeClr val="tx2"/>
                </a:solidFill>
              </a:rPr>
              <a:t>天明</a:t>
            </a:r>
            <a:r>
              <a:rPr lang="ja-JP" altLang="en-US" sz="3200" b="1" dirty="0">
                <a:solidFill>
                  <a:schemeClr val="tx2"/>
                </a:solidFill>
              </a:rPr>
              <a:t>７年（</a:t>
            </a:r>
            <a:r>
              <a:rPr lang="en-US" altLang="ja-JP" sz="3200" b="1" dirty="0">
                <a:solidFill>
                  <a:schemeClr val="tx2"/>
                </a:solidFill>
              </a:rPr>
              <a:t>1787</a:t>
            </a:r>
            <a:r>
              <a:rPr lang="ja-JP" altLang="en-US" sz="3200" b="1" dirty="0">
                <a:solidFill>
                  <a:schemeClr val="tx2"/>
                </a:solidFill>
              </a:rPr>
              <a:t>）相模の国足柄上郡生まれ</a:t>
            </a:r>
            <a:r>
              <a:rPr lang="en-US" altLang="ja-JP" sz="3200" b="1" dirty="0">
                <a:solidFill>
                  <a:schemeClr val="tx2"/>
                </a:solidFill>
              </a:rPr>
              <a:t/>
            </a:r>
            <a:br>
              <a:rPr lang="en-US" altLang="ja-JP" sz="3200" b="1" dirty="0">
                <a:solidFill>
                  <a:schemeClr val="tx2"/>
                </a:solidFill>
              </a:rPr>
            </a:b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「世のため人のために尽くそう」</a:t>
            </a:r>
            <a:r>
              <a:rPr lang="en-US" altLang="ja-JP" sz="3200" b="1" dirty="0">
                <a:solidFill>
                  <a:schemeClr val="tx2"/>
                </a:solidFill>
              </a:rPr>
              <a:t/>
            </a:r>
            <a:br>
              <a:rPr lang="en-US" altLang="ja-JP" sz="3200" b="1" dirty="0">
                <a:solidFill>
                  <a:schemeClr val="tx2"/>
                </a:solidFill>
              </a:rPr>
            </a:b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「たらいの水の話」・・・</a:t>
            </a: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水を自分の方に引き寄せようとすると</a:t>
            </a: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向こうへ逃げてしまう。</a:t>
            </a: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相手にあげようと押しやれば</a:t>
            </a: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自分の方に戻ってくる。</a:t>
            </a:r>
            <a:r>
              <a:rPr lang="en-US" altLang="ja-JP" sz="3200" b="1" dirty="0">
                <a:solidFill>
                  <a:schemeClr val="tx2"/>
                </a:solidFill>
              </a:rPr>
              <a:t/>
            </a:r>
            <a:br>
              <a:rPr lang="en-US" altLang="ja-JP" sz="3200" b="1" dirty="0">
                <a:solidFill>
                  <a:schemeClr val="tx2"/>
                </a:solidFill>
              </a:rPr>
            </a:br>
            <a:r>
              <a:rPr lang="ja-JP" altLang="en-US" sz="3200" b="1" dirty="0">
                <a:solidFill>
                  <a:schemeClr val="tx2"/>
                </a:solidFill>
              </a:rPr>
              <a:t>　　だから人に譲らなければならない。</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5946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36</a:t>
            </a:fld>
            <a:endParaRPr lang="ja-JP" altLang="en-US"/>
          </a:p>
        </p:txBody>
      </p:sp>
      <p:sp>
        <p:nvSpPr>
          <p:cNvPr id="3" name="正方形/長方形 2"/>
          <p:cNvSpPr/>
          <p:nvPr/>
        </p:nvSpPr>
        <p:spPr>
          <a:xfrm>
            <a:off x="1259632" y="1412776"/>
            <a:ext cx="6624736" cy="3170099"/>
          </a:xfrm>
          <a:prstGeom prst="rect">
            <a:avLst/>
          </a:prstGeom>
        </p:spPr>
        <p:txBody>
          <a:bodyPr wrap="square">
            <a:spAutoFit/>
          </a:bodyPr>
          <a:lstStyle/>
          <a:p>
            <a:pPr marL="0" indent="0" eaLnBrk="1" fontAlgn="auto" hangingPunct="1">
              <a:spcAft>
                <a:spcPts val="0"/>
              </a:spcAft>
              <a:buFontTx/>
              <a:buNone/>
              <a:defRPr/>
            </a:pPr>
            <a:r>
              <a:rPr lang="ja-JP" altLang="en-US" sz="4000" b="1" dirty="0">
                <a:solidFill>
                  <a:schemeClr val="tx2"/>
                </a:solidFill>
              </a:rPr>
              <a:t>自分が報われるために・・・</a:t>
            </a:r>
            <a:endParaRPr lang="en-US" altLang="ja-JP" sz="4000" b="1" dirty="0">
              <a:solidFill>
                <a:schemeClr val="tx2"/>
              </a:solidFill>
            </a:endParaRPr>
          </a:p>
          <a:p>
            <a:pPr marL="0" indent="0" eaLnBrk="1" fontAlgn="auto" hangingPunct="1">
              <a:spcAft>
                <a:spcPts val="0"/>
              </a:spcAft>
              <a:buFontTx/>
              <a:buNone/>
              <a:defRPr/>
            </a:pPr>
            <a:r>
              <a:rPr lang="ja-JP" altLang="en-US" sz="4000" b="1" dirty="0" smtClean="0">
                <a:solidFill>
                  <a:schemeClr val="tx2"/>
                </a:solidFill>
              </a:rPr>
              <a:t>　　　　　　　　　　　　では</a:t>
            </a:r>
            <a:r>
              <a:rPr lang="ja-JP" altLang="en-US" sz="4000" b="1" dirty="0">
                <a:solidFill>
                  <a:schemeClr val="tx2"/>
                </a:solidFill>
              </a:rPr>
              <a:t>なく、</a:t>
            </a:r>
            <a:endParaRPr lang="en-US" altLang="ja-JP" sz="4000" b="1" dirty="0">
              <a:solidFill>
                <a:schemeClr val="tx2"/>
              </a:solidFill>
            </a:endParaRPr>
          </a:p>
          <a:p>
            <a:pPr marL="0" indent="0" eaLnBrk="1" fontAlgn="auto" hangingPunct="1">
              <a:spcAft>
                <a:spcPts val="0"/>
              </a:spcAft>
              <a:buFontTx/>
              <a:buNone/>
              <a:defRPr/>
            </a:pPr>
            <a:endParaRPr lang="en-US" altLang="ja-JP" sz="4000" b="1" dirty="0">
              <a:solidFill>
                <a:schemeClr val="tx2"/>
              </a:solidFill>
            </a:endParaRPr>
          </a:p>
          <a:p>
            <a:pPr marL="0" indent="0" eaLnBrk="1" fontAlgn="auto" hangingPunct="1">
              <a:spcAft>
                <a:spcPts val="0"/>
              </a:spcAft>
              <a:buFontTx/>
              <a:buNone/>
              <a:defRPr/>
            </a:pPr>
            <a:r>
              <a:rPr lang="ja-JP" altLang="en-US" sz="4000" b="1" dirty="0" smtClean="0">
                <a:solidFill>
                  <a:schemeClr val="tx2"/>
                </a:solidFill>
              </a:rPr>
              <a:t>自分</a:t>
            </a:r>
            <a:r>
              <a:rPr lang="ja-JP" altLang="en-US" sz="4000" b="1" dirty="0">
                <a:solidFill>
                  <a:schemeClr val="tx2"/>
                </a:solidFill>
              </a:rPr>
              <a:t>が報いるためには・・・。</a:t>
            </a:r>
            <a:r>
              <a:rPr lang="en-US" altLang="ja-JP" sz="4000" b="1" dirty="0">
                <a:solidFill>
                  <a:schemeClr val="tx2"/>
                </a:solidFill>
              </a:rPr>
              <a:t/>
            </a:r>
            <a:br>
              <a:rPr lang="en-US" altLang="ja-JP" sz="4000" b="1" dirty="0">
                <a:solidFill>
                  <a:schemeClr val="tx2"/>
                </a:solidFill>
              </a:rPr>
            </a:br>
            <a:endParaRPr lang="ja-JP" altLang="en-US" sz="4000" dirty="0">
              <a:solidFill>
                <a:schemeClr val="tx2"/>
              </a:solidFill>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503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37</a:t>
            </a:fld>
            <a:endParaRPr lang="ja-JP" altLang="en-US"/>
          </a:p>
        </p:txBody>
      </p:sp>
      <p:sp>
        <p:nvSpPr>
          <p:cNvPr id="3" name="正方形/長方形 2"/>
          <p:cNvSpPr/>
          <p:nvPr/>
        </p:nvSpPr>
        <p:spPr>
          <a:xfrm>
            <a:off x="683568" y="476672"/>
            <a:ext cx="7920880" cy="5632311"/>
          </a:xfrm>
          <a:prstGeom prst="rect">
            <a:avLst/>
          </a:prstGeom>
        </p:spPr>
        <p:txBody>
          <a:bodyPr wrap="square">
            <a:spAutoFit/>
          </a:bodyPr>
          <a:lstStyle/>
          <a:p>
            <a:r>
              <a:rPr lang="ja-JP" altLang="en-US" sz="4000" b="1" dirty="0">
                <a:solidFill>
                  <a:schemeClr val="tx2"/>
                </a:solidFill>
              </a:rPr>
              <a:t>幸せというものは、「自分</a:t>
            </a:r>
            <a:r>
              <a:rPr lang="ja-JP" altLang="en-US" sz="4000" b="1" dirty="0" smtClean="0">
                <a:solidFill>
                  <a:schemeClr val="tx2"/>
                </a:solidFill>
              </a:rPr>
              <a:t>は、もう</a:t>
            </a:r>
            <a:r>
              <a:rPr lang="ja-JP" altLang="en-US" sz="4000" b="1" dirty="0">
                <a:solidFill>
                  <a:schemeClr val="tx2"/>
                </a:solidFill>
              </a:rPr>
              <a:t>いりません」</a:t>
            </a:r>
            <a:r>
              <a:rPr lang="ja-JP" altLang="en-US" sz="4000" b="1" dirty="0" smtClean="0">
                <a:solidFill>
                  <a:schemeClr val="tx2"/>
                </a:solidFill>
              </a:rPr>
              <a:t>、と</a:t>
            </a:r>
            <a:r>
              <a:rPr lang="ja-JP" altLang="en-US" sz="4000" b="1" dirty="0">
                <a:solidFill>
                  <a:schemeClr val="tx2"/>
                </a:solidFill>
              </a:rPr>
              <a:t>他人に譲ってもまた戻ってくるし</a:t>
            </a:r>
            <a:r>
              <a:rPr lang="ja-JP" altLang="en-US" sz="4000" b="1" dirty="0" smtClean="0">
                <a:solidFill>
                  <a:schemeClr val="tx2"/>
                </a:solidFill>
              </a:rPr>
              <a:t>、絶対</a:t>
            </a:r>
            <a:r>
              <a:rPr lang="ja-JP" altLang="en-US" sz="4000" b="1" dirty="0">
                <a:solidFill>
                  <a:schemeClr val="tx2"/>
                </a:solidFill>
              </a:rPr>
              <a:t>に自分から離れないもの。</a:t>
            </a:r>
            <a:r>
              <a:rPr lang="en-US" altLang="ja-JP" sz="4000" b="1" dirty="0">
                <a:solidFill>
                  <a:schemeClr val="tx2"/>
                </a:solidFill>
              </a:rPr>
              <a:t/>
            </a:r>
            <a:br>
              <a:rPr lang="en-US" altLang="ja-JP" sz="4000" b="1" dirty="0">
                <a:solidFill>
                  <a:schemeClr val="tx2"/>
                </a:solidFill>
              </a:rPr>
            </a:br>
            <a:r>
              <a:rPr lang="ja-JP" altLang="en-US" sz="4000" b="1" dirty="0">
                <a:solidFill>
                  <a:schemeClr val="tx2"/>
                </a:solidFill>
              </a:rPr>
              <a:t>その水を自分のものだと考えたり、</a:t>
            </a:r>
            <a:r>
              <a:rPr lang="en-US" altLang="ja-JP" sz="4000" b="1" dirty="0">
                <a:solidFill>
                  <a:schemeClr val="tx2"/>
                </a:solidFill>
              </a:rPr>
              <a:t/>
            </a:r>
            <a:br>
              <a:rPr lang="en-US" altLang="ja-JP" sz="4000" b="1" dirty="0">
                <a:solidFill>
                  <a:schemeClr val="tx2"/>
                </a:solidFill>
              </a:rPr>
            </a:br>
            <a:r>
              <a:rPr lang="ja-JP" altLang="en-US" sz="4000" b="1" dirty="0">
                <a:solidFill>
                  <a:schemeClr val="tx2"/>
                </a:solidFill>
              </a:rPr>
              <a:t>水を満たしてもらうことが当たり前の</a:t>
            </a:r>
            <a:r>
              <a:rPr lang="ja-JP" altLang="en-US" sz="4000" b="1" dirty="0" smtClean="0">
                <a:solidFill>
                  <a:schemeClr val="tx2"/>
                </a:solidFill>
              </a:rPr>
              <a:t>ことだ</a:t>
            </a:r>
            <a:r>
              <a:rPr lang="ja-JP" altLang="en-US" sz="4000" b="1" dirty="0">
                <a:solidFill>
                  <a:schemeClr val="tx2"/>
                </a:solidFill>
              </a:rPr>
              <a:t>と錯覚して</a:t>
            </a:r>
            <a:r>
              <a:rPr lang="ja-JP" altLang="en-US" sz="4000" b="1" dirty="0" smtClean="0">
                <a:solidFill>
                  <a:schemeClr val="tx2"/>
                </a:solidFill>
              </a:rPr>
              <a:t>、「足りない、足りない</a:t>
            </a:r>
            <a:r>
              <a:rPr lang="ja-JP" altLang="en-US" sz="4000" b="1" dirty="0">
                <a:solidFill>
                  <a:schemeClr val="tx2"/>
                </a:solidFill>
              </a:rPr>
              <a:t>」、「もっともっと」、</a:t>
            </a:r>
            <a:r>
              <a:rPr lang="ja-JP" altLang="en-US" sz="4000" b="1" dirty="0" smtClean="0">
                <a:solidFill>
                  <a:schemeClr val="tx2"/>
                </a:solidFill>
              </a:rPr>
              <a:t>とかき集めよう</a:t>
            </a:r>
            <a:endParaRPr lang="en-US" altLang="ja-JP" sz="4000" b="1" dirty="0" smtClean="0">
              <a:solidFill>
                <a:schemeClr val="tx2"/>
              </a:solidFill>
            </a:endParaRPr>
          </a:p>
          <a:p>
            <a:r>
              <a:rPr lang="ja-JP" altLang="en-US" sz="4000" b="1" dirty="0" smtClean="0">
                <a:solidFill>
                  <a:schemeClr val="tx2"/>
                </a:solidFill>
              </a:rPr>
              <a:t>と</a:t>
            </a:r>
            <a:r>
              <a:rPr lang="ja-JP" altLang="en-US" sz="4000" b="1" dirty="0">
                <a:solidFill>
                  <a:schemeClr val="tx2"/>
                </a:solidFill>
              </a:rPr>
              <a:t>する</a:t>
            </a:r>
            <a:r>
              <a:rPr lang="ja-JP" altLang="en-US" sz="4000" b="1" dirty="0" smtClean="0">
                <a:solidFill>
                  <a:schemeClr val="tx2"/>
                </a:solidFill>
              </a:rPr>
              <a:t>と幸せ</a:t>
            </a:r>
            <a:r>
              <a:rPr lang="ja-JP" altLang="en-US" sz="4000" b="1" dirty="0">
                <a:solidFill>
                  <a:schemeClr val="tx2"/>
                </a:solidFill>
              </a:rPr>
              <a:t>が逃げていくのです。</a:t>
            </a:r>
            <a:endParaRPr lang="ja-JP" altLang="en-US" sz="4000" dirty="0">
              <a:solidFill>
                <a:schemeClr val="tx2"/>
              </a:solidFill>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809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38</a:t>
            </a:fld>
            <a:endParaRPr lang="ja-JP" altLang="en-US"/>
          </a:p>
        </p:txBody>
      </p:sp>
      <p:sp>
        <p:nvSpPr>
          <p:cNvPr id="3" name="正方形/長方形 2"/>
          <p:cNvSpPr/>
          <p:nvPr/>
        </p:nvSpPr>
        <p:spPr>
          <a:xfrm>
            <a:off x="1043608" y="692696"/>
            <a:ext cx="7200800" cy="5632311"/>
          </a:xfrm>
          <a:prstGeom prst="rect">
            <a:avLst/>
          </a:prstGeom>
        </p:spPr>
        <p:txBody>
          <a:bodyPr wrap="square">
            <a:spAutoFit/>
          </a:bodyPr>
          <a:lstStyle/>
          <a:p>
            <a:r>
              <a:rPr lang="ja-JP" altLang="en-US" sz="4000" b="1" dirty="0">
                <a:solidFill>
                  <a:schemeClr val="tx2"/>
                </a:solidFill>
                <a:latin typeface="Tahoma" pitchFamily="34" charset="0"/>
              </a:rPr>
              <a:t>「心田」</a:t>
            </a:r>
            <a:endParaRPr lang="en-US" altLang="ja-JP" sz="4000" b="1" dirty="0">
              <a:solidFill>
                <a:schemeClr val="tx2"/>
              </a:solidFill>
              <a:latin typeface="Tahoma" pitchFamily="34" charset="0"/>
            </a:endParaRPr>
          </a:p>
          <a:p>
            <a:r>
              <a:rPr lang="ja-JP" altLang="en-US" sz="4000" b="1" dirty="0">
                <a:solidFill>
                  <a:schemeClr val="tx2"/>
                </a:solidFill>
                <a:latin typeface="Tahoma" pitchFamily="34" charset="0"/>
              </a:rPr>
              <a:t>「あらゆる荒廃は心の荒蕪から起こる</a:t>
            </a:r>
            <a:r>
              <a:rPr lang="ja-JP" altLang="en-US" sz="4000" b="1" dirty="0" smtClean="0">
                <a:solidFill>
                  <a:schemeClr val="tx2"/>
                </a:solidFill>
                <a:latin typeface="Tahoma" pitchFamily="34" charset="0"/>
              </a:rPr>
              <a:t>」「</a:t>
            </a:r>
            <a:r>
              <a:rPr lang="ja-JP" altLang="en-US" sz="4000" b="1" dirty="0">
                <a:solidFill>
                  <a:schemeClr val="tx2"/>
                </a:solidFill>
                <a:latin typeface="Tahoma" pitchFamily="34" charset="0"/>
              </a:rPr>
              <a:t>心の荒蕪さえ耕したら、あらゆるもの</a:t>
            </a:r>
            <a:r>
              <a:rPr lang="ja-JP" altLang="en-US" sz="4000" b="1" dirty="0" smtClean="0">
                <a:solidFill>
                  <a:schemeClr val="tx2"/>
                </a:solidFill>
                <a:latin typeface="Tahoma" pitchFamily="34" charset="0"/>
              </a:rPr>
              <a:t>が</a:t>
            </a:r>
            <a:r>
              <a:rPr lang="en-US" altLang="ja-JP" sz="4000" b="1" dirty="0" smtClean="0">
                <a:solidFill>
                  <a:schemeClr val="tx2"/>
                </a:solidFill>
                <a:latin typeface="Tahoma" pitchFamily="34" charset="0"/>
              </a:rPr>
              <a:t> </a:t>
            </a:r>
            <a:r>
              <a:rPr lang="ja-JP" altLang="en-US" sz="4000" b="1" dirty="0">
                <a:solidFill>
                  <a:schemeClr val="tx2"/>
                </a:solidFill>
                <a:latin typeface="Tahoma" pitchFamily="34" charset="0"/>
              </a:rPr>
              <a:t>豊かになる」</a:t>
            </a:r>
            <a:endParaRPr lang="en-US" altLang="ja-JP" sz="4000" b="1" dirty="0">
              <a:solidFill>
                <a:schemeClr val="tx2"/>
              </a:solidFill>
              <a:latin typeface="Tahoma" pitchFamily="34" charset="0"/>
            </a:endParaRPr>
          </a:p>
          <a:p>
            <a:r>
              <a:rPr lang="ja-JP" altLang="en-US" sz="4000" b="1" dirty="0">
                <a:solidFill>
                  <a:schemeClr val="tx2"/>
                </a:solidFill>
                <a:latin typeface="Tahoma" pitchFamily="34" charset="0"/>
              </a:rPr>
              <a:t>「心田の荒蕪を開く、それは、</a:t>
            </a:r>
            <a:endParaRPr lang="en-US" altLang="ja-JP" sz="4000" b="1" dirty="0">
              <a:solidFill>
                <a:schemeClr val="tx2"/>
              </a:solidFill>
              <a:latin typeface="Tahoma" pitchFamily="34" charset="0"/>
            </a:endParaRPr>
          </a:p>
          <a:p>
            <a:r>
              <a:rPr lang="ja-JP" altLang="en-US" sz="4000" b="1" dirty="0" smtClean="0">
                <a:solidFill>
                  <a:schemeClr val="tx2"/>
                </a:solidFill>
                <a:latin typeface="Tahoma" pitchFamily="34" charset="0"/>
              </a:rPr>
              <a:t>足りない</a:t>
            </a:r>
            <a:r>
              <a:rPr lang="ja-JP" altLang="en-US" sz="4000" b="1" dirty="0">
                <a:solidFill>
                  <a:schemeClr val="tx2"/>
                </a:solidFill>
                <a:latin typeface="Tahoma" pitchFamily="34" charset="0"/>
              </a:rPr>
              <a:t>、足りないと</a:t>
            </a:r>
            <a:r>
              <a:rPr lang="ja-JP" altLang="en-US" sz="4000" b="1" dirty="0" smtClean="0">
                <a:solidFill>
                  <a:schemeClr val="tx2"/>
                </a:solidFill>
                <a:latin typeface="Tahoma" pitchFamily="34" charset="0"/>
              </a:rPr>
              <a:t>言って追い求める</a:t>
            </a:r>
            <a:r>
              <a:rPr lang="ja-JP" altLang="en-US" sz="4000" b="1" dirty="0">
                <a:solidFill>
                  <a:schemeClr val="tx2"/>
                </a:solidFill>
                <a:latin typeface="Tahoma" pitchFamily="34" charset="0"/>
              </a:rPr>
              <a:t>のではなく</a:t>
            </a:r>
            <a:r>
              <a:rPr lang="ja-JP" altLang="en-US" sz="4000" b="1" dirty="0" smtClean="0">
                <a:solidFill>
                  <a:schemeClr val="tx2"/>
                </a:solidFill>
                <a:latin typeface="Tahoma" pitchFamily="34" charset="0"/>
              </a:rPr>
              <a:t>、生きて</a:t>
            </a:r>
            <a:r>
              <a:rPr lang="ja-JP" altLang="en-US" sz="4000" b="1" dirty="0">
                <a:solidFill>
                  <a:schemeClr val="tx2"/>
                </a:solidFill>
                <a:latin typeface="Tahoma" pitchFamily="34" charset="0"/>
              </a:rPr>
              <a:t>いることそのものがすで</a:t>
            </a:r>
            <a:r>
              <a:rPr lang="ja-JP" altLang="en-US" sz="4000" b="1" dirty="0" smtClean="0">
                <a:solidFill>
                  <a:schemeClr val="tx2"/>
                </a:solidFill>
                <a:latin typeface="Tahoma" pitchFamily="34" charset="0"/>
              </a:rPr>
              <a:t>に満ち足りているのである」</a:t>
            </a:r>
            <a:endParaRPr lang="en-US" altLang="ja-JP" sz="4000" b="1" dirty="0">
              <a:solidFill>
                <a:schemeClr val="tx2"/>
              </a:solidFill>
              <a:latin typeface="Tahoma" pitchFamily="34"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0636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39</a:t>
            </a:fld>
            <a:endParaRPr lang="ja-JP" altLang="en-US"/>
          </a:p>
        </p:txBody>
      </p:sp>
      <p:sp>
        <p:nvSpPr>
          <p:cNvPr id="3" name="正方形/長方形 2"/>
          <p:cNvSpPr/>
          <p:nvPr/>
        </p:nvSpPr>
        <p:spPr>
          <a:xfrm>
            <a:off x="683568" y="404664"/>
            <a:ext cx="8064896" cy="5632311"/>
          </a:xfrm>
          <a:prstGeom prst="rect">
            <a:avLst/>
          </a:prstGeom>
        </p:spPr>
        <p:txBody>
          <a:bodyPr wrap="square">
            <a:spAutoFit/>
          </a:bodyPr>
          <a:lstStyle/>
          <a:p>
            <a:pPr marL="0" indent="0" eaLnBrk="1" fontAlgn="auto" hangingPunct="1">
              <a:spcAft>
                <a:spcPts val="0"/>
              </a:spcAft>
              <a:buFontTx/>
              <a:buNone/>
              <a:defRPr/>
            </a:pPr>
            <a:r>
              <a:rPr lang="ja-JP" altLang="en-US" sz="4000" b="1" dirty="0">
                <a:solidFill>
                  <a:schemeClr val="tx2"/>
                </a:solidFill>
              </a:rPr>
              <a:t>「心田を耕す」</a:t>
            </a:r>
            <a:endParaRPr lang="en-US" altLang="ja-JP" sz="4000" b="1" dirty="0">
              <a:solidFill>
                <a:schemeClr val="tx2"/>
              </a:solidFill>
            </a:endParaRPr>
          </a:p>
          <a:p>
            <a:pPr marL="0" indent="0" eaLnBrk="1" fontAlgn="auto" hangingPunct="1">
              <a:spcAft>
                <a:spcPts val="0"/>
              </a:spcAft>
              <a:buFontTx/>
              <a:buNone/>
              <a:defRPr/>
            </a:pPr>
            <a:r>
              <a:rPr lang="ja-JP" altLang="en-US" sz="4000" b="1" dirty="0" smtClean="0">
                <a:solidFill>
                  <a:schemeClr val="tx2"/>
                </a:solidFill>
              </a:rPr>
              <a:t>心</a:t>
            </a:r>
            <a:r>
              <a:rPr lang="ja-JP" altLang="en-US" sz="4000" b="1" dirty="0">
                <a:solidFill>
                  <a:schemeClr val="tx2"/>
                </a:solidFill>
              </a:rPr>
              <a:t>も田んぼである</a:t>
            </a:r>
            <a:r>
              <a:rPr lang="ja-JP" altLang="en-US" sz="4000" b="1" dirty="0" smtClean="0">
                <a:solidFill>
                  <a:schemeClr val="tx2"/>
                </a:solidFill>
              </a:rPr>
              <a:t>。田んぼ</a:t>
            </a:r>
            <a:r>
              <a:rPr lang="ja-JP" altLang="en-US" sz="4000" b="1" dirty="0">
                <a:solidFill>
                  <a:schemeClr val="tx2"/>
                </a:solidFill>
              </a:rPr>
              <a:t>は人の手でなければ開闢できない。</a:t>
            </a:r>
            <a:endParaRPr lang="en-US" altLang="ja-JP" sz="4000" b="1" dirty="0">
              <a:solidFill>
                <a:schemeClr val="tx2"/>
              </a:solidFill>
            </a:endParaRPr>
          </a:p>
          <a:p>
            <a:pPr marL="0" indent="0" eaLnBrk="1" fontAlgn="auto" hangingPunct="1">
              <a:spcAft>
                <a:spcPts val="0"/>
              </a:spcAft>
              <a:buFontTx/>
              <a:buNone/>
              <a:defRPr/>
            </a:pPr>
            <a:r>
              <a:rPr lang="ja-JP" altLang="en-US" sz="4000" b="1" dirty="0">
                <a:solidFill>
                  <a:schemeClr val="tx2"/>
                </a:solidFill>
              </a:rPr>
              <a:t>その心田は、もともと両親が</a:t>
            </a:r>
            <a:r>
              <a:rPr lang="ja-JP" altLang="en-US" sz="4000" b="1" dirty="0" smtClean="0">
                <a:solidFill>
                  <a:schemeClr val="tx2"/>
                </a:solidFill>
              </a:rPr>
              <a:t>耕して</a:t>
            </a:r>
            <a:endParaRPr lang="en-US" altLang="ja-JP" sz="4000" b="1" dirty="0" smtClean="0">
              <a:solidFill>
                <a:schemeClr val="tx2"/>
              </a:solidFill>
            </a:endParaRPr>
          </a:p>
          <a:p>
            <a:pPr marL="0" indent="0" eaLnBrk="1" fontAlgn="auto" hangingPunct="1">
              <a:spcAft>
                <a:spcPts val="0"/>
              </a:spcAft>
              <a:buFontTx/>
              <a:buNone/>
              <a:defRPr/>
            </a:pPr>
            <a:r>
              <a:rPr lang="ja-JP" altLang="en-US" sz="4000" b="1" dirty="0" smtClean="0">
                <a:solidFill>
                  <a:schemeClr val="tx2"/>
                </a:solidFill>
              </a:rPr>
              <a:t>くれていた</a:t>
            </a:r>
            <a:r>
              <a:rPr lang="ja-JP" altLang="en-US" sz="4000" b="1" dirty="0">
                <a:solidFill>
                  <a:schemeClr val="tx2"/>
                </a:solidFill>
              </a:rPr>
              <a:t>もの。</a:t>
            </a:r>
            <a:endParaRPr lang="en-US" altLang="ja-JP" sz="4000" b="1" dirty="0">
              <a:solidFill>
                <a:schemeClr val="tx2"/>
              </a:solidFill>
            </a:endParaRPr>
          </a:p>
          <a:p>
            <a:pPr marL="0" indent="0" eaLnBrk="1" fontAlgn="auto" hangingPunct="1">
              <a:spcAft>
                <a:spcPts val="0"/>
              </a:spcAft>
              <a:buFontTx/>
              <a:buNone/>
              <a:defRPr/>
            </a:pPr>
            <a:r>
              <a:rPr lang="ja-JP" altLang="en-US" sz="4000" b="1" dirty="0">
                <a:solidFill>
                  <a:schemeClr val="tx2"/>
                </a:solidFill>
              </a:rPr>
              <a:t>自分を世のため人のために</a:t>
            </a:r>
            <a:r>
              <a:rPr lang="ja-JP" altLang="en-US" sz="4000" b="1" dirty="0" smtClean="0">
                <a:solidFill>
                  <a:schemeClr val="tx2"/>
                </a:solidFill>
              </a:rPr>
              <a:t>使いたい</a:t>
            </a:r>
            <a:endParaRPr lang="en-US" altLang="ja-JP" sz="4000" b="1" dirty="0" smtClean="0">
              <a:solidFill>
                <a:schemeClr val="tx2"/>
              </a:solidFill>
            </a:endParaRPr>
          </a:p>
          <a:p>
            <a:pPr marL="0" indent="0" eaLnBrk="1" fontAlgn="auto" hangingPunct="1">
              <a:spcAft>
                <a:spcPts val="0"/>
              </a:spcAft>
              <a:buFontTx/>
              <a:buNone/>
              <a:defRPr/>
            </a:pPr>
            <a:r>
              <a:rPr lang="ja-JP" altLang="en-US" sz="4000" b="1" dirty="0" smtClean="0">
                <a:solidFill>
                  <a:schemeClr val="tx2"/>
                </a:solidFill>
              </a:rPr>
              <a:t>と</a:t>
            </a:r>
            <a:r>
              <a:rPr lang="ja-JP" altLang="en-US" sz="4000" b="1" dirty="0">
                <a:solidFill>
                  <a:schemeClr val="tx2"/>
                </a:solidFill>
              </a:rPr>
              <a:t>いう意欲は、自分たちよりも前</a:t>
            </a:r>
            <a:r>
              <a:rPr lang="ja-JP" altLang="en-US" sz="4000" b="1" dirty="0" smtClean="0">
                <a:solidFill>
                  <a:schemeClr val="tx2"/>
                </a:solidFill>
              </a:rPr>
              <a:t>に</a:t>
            </a:r>
            <a:endParaRPr lang="en-US" altLang="ja-JP" sz="4000" b="1" dirty="0" smtClean="0">
              <a:solidFill>
                <a:schemeClr val="tx2"/>
              </a:solidFill>
            </a:endParaRPr>
          </a:p>
          <a:p>
            <a:pPr marL="0" indent="0" eaLnBrk="1" fontAlgn="auto" hangingPunct="1">
              <a:spcAft>
                <a:spcPts val="0"/>
              </a:spcAft>
              <a:buFontTx/>
              <a:buNone/>
              <a:defRPr/>
            </a:pPr>
            <a:r>
              <a:rPr lang="ja-JP" altLang="en-US" sz="4000" b="1" dirty="0" smtClean="0">
                <a:solidFill>
                  <a:schemeClr val="tx2"/>
                </a:solidFill>
              </a:rPr>
              <a:t>開闢して</a:t>
            </a:r>
            <a:r>
              <a:rPr lang="ja-JP" altLang="en-US" sz="4000" b="1" dirty="0">
                <a:solidFill>
                  <a:schemeClr val="tx2"/>
                </a:solidFill>
              </a:rPr>
              <a:t>きた人たちがいることを知り</a:t>
            </a:r>
            <a:r>
              <a:rPr lang="ja-JP" altLang="en-US" sz="4000" b="1" dirty="0" smtClean="0">
                <a:solidFill>
                  <a:schemeClr val="tx2"/>
                </a:solidFill>
              </a:rPr>
              <a:t>、</a:t>
            </a:r>
            <a:endParaRPr lang="en-US" altLang="ja-JP" sz="4000" b="1" dirty="0" smtClean="0">
              <a:solidFill>
                <a:schemeClr val="tx2"/>
              </a:solidFill>
            </a:endParaRPr>
          </a:p>
          <a:p>
            <a:pPr marL="0" indent="0" eaLnBrk="1" fontAlgn="auto" hangingPunct="1">
              <a:spcAft>
                <a:spcPts val="0"/>
              </a:spcAft>
              <a:buFontTx/>
              <a:buNone/>
              <a:defRPr/>
            </a:pPr>
            <a:r>
              <a:rPr lang="ja-JP" altLang="en-US" sz="4000" b="1" dirty="0" smtClean="0">
                <a:solidFill>
                  <a:schemeClr val="tx2"/>
                </a:solidFill>
              </a:rPr>
              <a:t>そこ</a:t>
            </a:r>
            <a:r>
              <a:rPr lang="ja-JP" altLang="en-US" sz="4000" b="1" dirty="0">
                <a:solidFill>
                  <a:schemeClr val="tx2"/>
                </a:solidFill>
              </a:rPr>
              <a:t>に鍬を入れ、種を蒔こう。</a:t>
            </a:r>
          </a:p>
        </p:txBody>
      </p:sp>
    </p:spTree>
    <p:extLst>
      <p:ext uri="{BB962C8B-B14F-4D97-AF65-F5344CB8AC3E}">
        <p14:creationId xmlns:p14="http://schemas.microsoft.com/office/powerpoint/2010/main" val="3890550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433366" y="5085184"/>
            <a:ext cx="7099074" cy="1080666"/>
          </a:xfrm>
        </p:spPr>
        <p:txBody>
          <a:bodyPr rtlCol="0">
            <a:normAutofit fontScale="25000" lnSpcReduction="20000"/>
          </a:bodyPr>
          <a:lstStyle/>
          <a:p>
            <a:pPr marL="0" indent="0">
              <a:buNone/>
              <a:defRPr/>
            </a:pPr>
            <a:endParaRPr lang="en-US" altLang="ja-JP" sz="4000" b="1" dirty="0" smtClean="0">
              <a:solidFill>
                <a:schemeClr val="tx2"/>
              </a:solidFill>
            </a:endParaRPr>
          </a:p>
          <a:p>
            <a:pPr marL="0" indent="0">
              <a:buNone/>
              <a:defRPr/>
            </a:pPr>
            <a:endParaRPr lang="en-US" altLang="ja-JP" sz="4000" b="1" dirty="0">
              <a:solidFill>
                <a:schemeClr val="tx2"/>
              </a:solidFill>
            </a:endParaRPr>
          </a:p>
          <a:p>
            <a:pPr marL="0" indent="0">
              <a:buNone/>
              <a:defRPr/>
            </a:pPr>
            <a:r>
              <a:rPr lang="en-US" altLang="ja-JP" sz="11200" b="1" dirty="0" smtClean="0">
                <a:solidFill>
                  <a:schemeClr val="tx2"/>
                </a:solidFill>
              </a:rPr>
              <a:t>K.R</a:t>
            </a:r>
            <a:r>
              <a:rPr lang="en-US" altLang="ja-JP" sz="11200" b="1" dirty="0">
                <a:solidFill>
                  <a:schemeClr val="tx2"/>
                </a:solidFill>
              </a:rPr>
              <a:t>. </a:t>
            </a:r>
            <a:r>
              <a:rPr lang="ja-JP" altLang="en-US" sz="11200" b="1" dirty="0">
                <a:solidFill>
                  <a:schemeClr val="tx2"/>
                </a:solidFill>
              </a:rPr>
              <a:t>ラビンドラン国際ロータリー会長エレクト</a:t>
            </a:r>
          </a:p>
          <a:p>
            <a:pPr marL="0" indent="0">
              <a:buNone/>
              <a:defRPr/>
            </a:pPr>
            <a:r>
              <a:rPr lang="ja-JP" altLang="en-US" sz="11200" b="1" dirty="0">
                <a:solidFill>
                  <a:schemeClr val="tx2"/>
                </a:solidFill>
              </a:rPr>
              <a:t>（スリランカ、　コロンボ・ロータリークラブ）</a:t>
            </a:r>
          </a:p>
          <a:p>
            <a:pPr marL="0" indent="0" fontAlgn="auto">
              <a:spcAft>
                <a:spcPts val="0"/>
              </a:spcAft>
              <a:buFont typeface="Arial" pitchFamily="34" charset="0"/>
              <a:buNone/>
              <a:defRPr/>
            </a:pPr>
            <a:endParaRPr lang="ja-JP" altLang="en-US" sz="4000" b="1" dirty="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4</a:t>
            </a:fld>
            <a:endParaRPr lang="ja-JP" alt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8640"/>
            <a:ext cx="7704856"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Miki\Desktop\_D9A3684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366" y="1532357"/>
            <a:ext cx="6316138" cy="3552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正方形/長方形 1"/>
          <p:cNvSpPr/>
          <p:nvPr/>
        </p:nvSpPr>
        <p:spPr>
          <a:xfrm>
            <a:off x="971600" y="980728"/>
            <a:ext cx="7400312" cy="4154984"/>
          </a:xfrm>
          <a:prstGeom prst="rect">
            <a:avLst/>
          </a:prstGeom>
        </p:spPr>
        <p:txBody>
          <a:bodyPr wrap="square">
            <a:spAutoFit/>
          </a:bodyPr>
          <a:lstStyle/>
          <a:p>
            <a:r>
              <a:rPr lang="ja-JP" altLang="en-US" sz="4400" dirty="0" smtClean="0">
                <a:solidFill>
                  <a:schemeClr val="tx2"/>
                </a:solidFill>
              </a:rPr>
              <a:t>日本ロータリーの創始者</a:t>
            </a:r>
            <a:endParaRPr lang="en-US" altLang="ja-JP" sz="4400" dirty="0" smtClean="0">
              <a:solidFill>
                <a:schemeClr val="tx2"/>
              </a:solidFill>
            </a:endParaRPr>
          </a:p>
          <a:p>
            <a:r>
              <a:rPr lang="ja-JP" altLang="ja-JP" sz="4400" dirty="0" smtClean="0">
                <a:solidFill>
                  <a:schemeClr val="tx2"/>
                </a:solidFill>
              </a:rPr>
              <a:t>米山</a:t>
            </a:r>
            <a:r>
              <a:rPr lang="ja-JP" altLang="ja-JP" sz="4400" dirty="0">
                <a:solidFill>
                  <a:schemeClr val="tx2"/>
                </a:solidFill>
              </a:rPr>
              <a:t>梅吉翁は、「奉仕を</a:t>
            </a:r>
            <a:r>
              <a:rPr lang="ja-JP" altLang="ja-JP" sz="4400" dirty="0" smtClean="0">
                <a:solidFill>
                  <a:schemeClr val="tx2"/>
                </a:solidFill>
              </a:rPr>
              <a:t>する</a:t>
            </a:r>
            <a:endParaRPr lang="en-US" altLang="ja-JP" sz="4400" dirty="0" smtClean="0">
              <a:solidFill>
                <a:schemeClr val="tx2"/>
              </a:solidFill>
            </a:endParaRPr>
          </a:p>
          <a:p>
            <a:r>
              <a:rPr lang="ja-JP" altLang="ja-JP" sz="4400" dirty="0" smtClean="0">
                <a:solidFill>
                  <a:schemeClr val="tx2"/>
                </a:solidFill>
              </a:rPr>
              <a:t>のは</a:t>
            </a:r>
            <a:r>
              <a:rPr lang="ja-JP" altLang="ja-JP" sz="4400" dirty="0">
                <a:solidFill>
                  <a:schemeClr val="tx2"/>
                </a:solidFill>
              </a:rPr>
              <a:t>、個々のロータリアン</a:t>
            </a:r>
            <a:r>
              <a:rPr lang="ja-JP" altLang="ja-JP" sz="4400" dirty="0" smtClean="0">
                <a:solidFill>
                  <a:schemeClr val="tx2"/>
                </a:solidFill>
              </a:rPr>
              <a:t>で</a:t>
            </a:r>
            <a:endParaRPr lang="en-US" altLang="ja-JP" sz="4400" dirty="0" smtClean="0">
              <a:solidFill>
                <a:schemeClr val="tx2"/>
              </a:solidFill>
            </a:endParaRPr>
          </a:p>
          <a:p>
            <a:r>
              <a:rPr lang="ja-JP" altLang="ja-JP" sz="4400" dirty="0" smtClean="0">
                <a:solidFill>
                  <a:schemeClr val="tx2"/>
                </a:solidFill>
              </a:rPr>
              <a:t>あり、クラブ</a:t>
            </a:r>
            <a:r>
              <a:rPr lang="ja-JP" altLang="ja-JP" sz="4400" dirty="0">
                <a:solidFill>
                  <a:schemeClr val="tx2"/>
                </a:solidFill>
              </a:rPr>
              <a:t>ではありません。</a:t>
            </a:r>
          </a:p>
          <a:p>
            <a:r>
              <a:rPr lang="ja-JP" altLang="ja-JP" sz="4400" dirty="0">
                <a:solidFill>
                  <a:schemeClr val="tx2"/>
                </a:solidFill>
              </a:rPr>
              <a:t>クラブは、奉仕をする</a:t>
            </a:r>
            <a:r>
              <a:rPr lang="ja-JP" altLang="ja-JP" sz="4400" dirty="0" smtClean="0">
                <a:solidFill>
                  <a:schemeClr val="tx2"/>
                </a:solidFill>
              </a:rPr>
              <a:t>ロータリ</a:t>
            </a:r>
            <a:endParaRPr lang="en-US" altLang="ja-JP" sz="4400" dirty="0" smtClean="0">
              <a:solidFill>
                <a:schemeClr val="tx2"/>
              </a:solidFill>
            </a:endParaRPr>
          </a:p>
          <a:p>
            <a:r>
              <a:rPr lang="ja-JP" altLang="ja-JP" sz="4400" dirty="0" smtClean="0">
                <a:solidFill>
                  <a:schemeClr val="tx2"/>
                </a:solidFill>
              </a:rPr>
              <a:t>アンの心</a:t>
            </a:r>
            <a:r>
              <a:rPr lang="ja-JP" altLang="ja-JP" sz="4400" dirty="0">
                <a:solidFill>
                  <a:schemeClr val="tx2"/>
                </a:solidFill>
              </a:rPr>
              <a:t>を育てるところ</a:t>
            </a:r>
            <a:r>
              <a:rPr lang="ja-JP" altLang="ja-JP" sz="4400" dirty="0" smtClean="0">
                <a:solidFill>
                  <a:schemeClr val="tx2"/>
                </a:solidFill>
              </a:rPr>
              <a:t>です</a:t>
            </a:r>
            <a:r>
              <a:rPr lang="ja-JP" altLang="en-US" sz="4400" dirty="0" smtClean="0">
                <a:solidFill>
                  <a:schemeClr val="tx2"/>
                </a:solidFill>
              </a:rPr>
              <a:t>」</a:t>
            </a:r>
            <a:r>
              <a:rPr lang="ja-JP" altLang="ja-JP" sz="4400" dirty="0" smtClean="0">
                <a:solidFill>
                  <a:schemeClr val="tx2"/>
                </a:solidFill>
              </a:rPr>
              <a:t>。</a:t>
            </a:r>
            <a:endParaRPr lang="ja-JP" altLang="ja-JP" sz="4400" dirty="0">
              <a:solidFill>
                <a:schemeClr val="tx2"/>
              </a:solidFill>
            </a:endParaRPr>
          </a:p>
        </p:txBody>
      </p:sp>
      <p:sp>
        <p:nvSpPr>
          <p:cNvPr id="3" name="スライド番号プレースホルダー 2"/>
          <p:cNvSpPr>
            <a:spLocks noGrp="1"/>
          </p:cNvSpPr>
          <p:nvPr>
            <p:ph type="sldNum" sz="quarter" idx="12"/>
          </p:nvPr>
        </p:nvSpPr>
        <p:spPr/>
        <p:txBody>
          <a:bodyPr/>
          <a:lstStyle/>
          <a:p>
            <a:fld id="{4E7E092E-4772-47AA-969D-D560CEEB99E8}" type="slidenum">
              <a:rPr kumimoji="1" lang="ja-JP" altLang="en-US" smtClean="0"/>
              <a:t>40</a:t>
            </a:fld>
            <a:endParaRPr kumimoji="1" lang="ja-JP" altLang="en-US"/>
          </a:p>
        </p:txBody>
      </p:sp>
    </p:spTree>
    <p:extLst>
      <p:ext uri="{BB962C8B-B14F-4D97-AF65-F5344CB8AC3E}">
        <p14:creationId xmlns:p14="http://schemas.microsoft.com/office/powerpoint/2010/main" val="1507146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41</a:t>
            </a:fld>
            <a:endParaRPr lang="ja-JP" altLang="en-US"/>
          </a:p>
        </p:txBody>
      </p:sp>
      <p:sp>
        <p:nvSpPr>
          <p:cNvPr id="3" name="正方形/長方形 2"/>
          <p:cNvSpPr/>
          <p:nvPr/>
        </p:nvSpPr>
        <p:spPr>
          <a:xfrm>
            <a:off x="899592" y="1052736"/>
            <a:ext cx="7704856" cy="3785652"/>
          </a:xfrm>
          <a:prstGeom prst="rect">
            <a:avLst/>
          </a:prstGeom>
        </p:spPr>
        <p:txBody>
          <a:bodyPr wrap="square">
            <a:spAutoFit/>
          </a:bodyPr>
          <a:lstStyle/>
          <a:p>
            <a:pPr lvl="0"/>
            <a:r>
              <a:rPr lang="ja-JP" altLang="ja-JP" sz="5400" dirty="0" smtClean="0">
                <a:solidFill>
                  <a:srgbClr val="1F497D"/>
                </a:solidFill>
              </a:rPr>
              <a:t>米山</a:t>
            </a:r>
            <a:r>
              <a:rPr lang="ja-JP" altLang="en-US" sz="5400" dirty="0" smtClean="0">
                <a:solidFill>
                  <a:srgbClr val="1F497D"/>
                </a:solidFill>
              </a:rPr>
              <a:t>梅吉翁</a:t>
            </a:r>
            <a:r>
              <a:rPr lang="ja-JP" altLang="ja-JP" sz="5400" dirty="0" smtClean="0">
                <a:solidFill>
                  <a:srgbClr val="1F497D"/>
                </a:solidFill>
              </a:rPr>
              <a:t>、</a:t>
            </a:r>
            <a:endParaRPr lang="en-US" altLang="ja-JP" sz="5400" dirty="0" smtClean="0">
              <a:solidFill>
                <a:srgbClr val="1F497D"/>
              </a:solidFill>
            </a:endParaRPr>
          </a:p>
          <a:p>
            <a:pPr lvl="0"/>
            <a:endParaRPr lang="en-US" altLang="ja-JP" sz="5400" dirty="0">
              <a:solidFill>
                <a:srgbClr val="1F497D"/>
              </a:solidFill>
            </a:endParaRPr>
          </a:p>
          <a:p>
            <a:pPr lvl="0"/>
            <a:r>
              <a:rPr lang="ja-JP" altLang="ja-JP" sz="6600" dirty="0">
                <a:solidFill>
                  <a:srgbClr val="1F497D"/>
                </a:solidFill>
              </a:rPr>
              <a:t>「例会は、人生</a:t>
            </a:r>
            <a:r>
              <a:rPr lang="ja-JP" altLang="ja-JP" sz="6600" dirty="0" smtClean="0">
                <a:solidFill>
                  <a:srgbClr val="1F497D"/>
                </a:solidFill>
              </a:rPr>
              <a:t>の</a:t>
            </a:r>
            <a:endParaRPr lang="en-US" altLang="ja-JP" sz="6600" dirty="0" smtClean="0">
              <a:solidFill>
                <a:srgbClr val="1F497D"/>
              </a:solidFill>
            </a:endParaRPr>
          </a:p>
          <a:p>
            <a:pPr lvl="0"/>
            <a:r>
              <a:rPr lang="ja-JP" altLang="en-US" sz="6600" dirty="0">
                <a:solidFill>
                  <a:srgbClr val="1F497D"/>
                </a:solidFill>
              </a:rPr>
              <a:t>　</a:t>
            </a:r>
            <a:r>
              <a:rPr lang="ja-JP" altLang="en-US" sz="6600" dirty="0" smtClean="0">
                <a:solidFill>
                  <a:srgbClr val="1F497D"/>
                </a:solidFill>
              </a:rPr>
              <a:t>　　　　</a:t>
            </a:r>
            <a:r>
              <a:rPr lang="ja-JP" altLang="ja-JP" sz="6600" dirty="0" smtClean="0">
                <a:solidFill>
                  <a:srgbClr val="1F497D"/>
                </a:solidFill>
              </a:rPr>
              <a:t>道場で</a:t>
            </a:r>
            <a:r>
              <a:rPr lang="ja-JP" altLang="ja-JP" sz="6600" dirty="0">
                <a:solidFill>
                  <a:srgbClr val="1F497D"/>
                </a:solidFill>
              </a:rPr>
              <a:t>ある</a:t>
            </a:r>
            <a:r>
              <a:rPr lang="ja-JP" altLang="ja-JP" sz="6600" dirty="0" smtClean="0">
                <a:solidFill>
                  <a:srgbClr val="1F497D"/>
                </a:solidFill>
              </a:rPr>
              <a:t>」</a:t>
            </a:r>
            <a:endParaRPr lang="ja-JP" altLang="ja-JP" sz="6600" dirty="0">
              <a:solidFill>
                <a:srgbClr val="1F497D"/>
              </a:solidFill>
            </a:endParaRPr>
          </a:p>
        </p:txBody>
      </p:sp>
      <p:pic>
        <p:nvPicPr>
          <p:cNvPr id="5"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3993024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正方形/長方形 1"/>
          <p:cNvSpPr/>
          <p:nvPr/>
        </p:nvSpPr>
        <p:spPr>
          <a:xfrm>
            <a:off x="1043608" y="548680"/>
            <a:ext cx="7344816" cy="5570756"/>
          </a:xfrm>
          <a:prstGeom prst="rect">
            <a:avLst/>
          </a:prstGeom>
        </p:spPr>
        <p:txBody>
          <a:bodyPr wrap="square">
            <a:spAutoFit/>
          </a:bodyPr>
          <a:lstStyle/>
          <a:p>
            <a:r>
              <a:rPr lang="ja-JP" altLang="en-US" sz="3600" dirty="0" smtClean="0">
                <a:solidFill>
                  <a:schemeClr val="tx2"/>
                </a:solidFill>
              </a:rPr>
              <a:t>国際協議会</a:t>
            </a:r>
            <a:r>
              <a:rPr lang="ja-JP" altLang="ja-JP" sz="3600" dirty="0" smtClean="0">
                <a:solidFill>
                  <a:schemeClr val="tx2"/>
                </a:solidFill>
              </a:rPr>
              <a:t>本</a:t>
            </a:r>
            <a:r>
              <a:rPr lang="ja-JP" altLang="ja-JP" sz="3600" dirty="0">
                <a:solidFill>
                  <a:schemeClr val="tx2"/>
                </a:solidFill>
              </a:rPr>
              <a:t>会議場の</a:t>
            </a:r>
            <a:r>
              <a:rPr lang="ja-JP" altLang="ja-JP" sz="3600" dirty="0" smtClean="0">
                <a:solidFill>
                  <a:schemeClr val="tx2"/>
                </a:solidFill>
              </a:rPr>
              <a:t>入り口</a:t>
            </a:r>
            <a:r>
              <a:rPr lang="ja-JP" altLang="en-US" sz="3600" dirty="0" smtClean="0">
                <a:solidFill>
                  <a:schemeClr val="tx2"/>
                </a:solidFill>
              </a:rPr>
              <a:t>に</a:t>
            </a:r>
            <a:endParaRPr lang="en-US" altLang="ja-JP" sz="3600" dirty="0" smtClean="0">
              <a:solidFill>
                <a:schemeClr val="tx2"/>
              </a:solidFill>
            </a:endParaRPr>
          </a:p>
          <a:p>
            <a:endParaRPr lang="en-US" altLang="ja-JP" sz="3600" dirty="0">
              <a:solidFill>
                <a:schemeClr val="tx2"/>
              </a:solidFill>
            </a:endParaRPr>
          </a:p>
          <a:p>
            <a:r>
              <a:rPr lang="en-US" altLang="ja-JP" sz="4400" b="1" dirty="0" smtClean="0">
                <a:solidFill>
                  <a:schemeClr val="tx2"/>
                </a:solidFill>
              </a:rPr>
              <a:t>”</a:t>
            </a:r>
            <a:r>
              <a:rPr lang="en-US" altLang="ja-JP" sz="4400" b="1" dirty="0">
                <a:solidFill>
                  <a:schemeClr val="tx2"/>
                </a:solidFill>
              </a:rPr>
              <a:t>Enter to Learn and </a:t>
            </a:r>
            <a:endParaRPr lang="en-US" altLang="ja-JP" sz="4400" b="1" dirty="0" smtClean="0">
              <a:solidFill>
                <a:schemeClr val="tx2"/>
              </a:solidFill>
            </a:endParaRPr>
          </a:p>
          <a:p>
            <a:r>
              <a:rPr lang="ja-JP" altLang="en-US" sz="4400" b="1" dirty="0">
                <a:solidFill>
                  <a:schemeClr val="tx2"/>
                </a:solidFill>
              </a:rPr>
              <a:t>　</a:t>
            </a:r>
            <a:r>
              <a:rPr lang="ja-JP" altLang="en-US" sz="4400" b="1" dirty="0" smtClean="0">
                <a:solidFill>
                  <a:schemeClr val="tx2"/>
                </a:solidFill>
              </a:rPr>
              <a:t>　　　　</a:t>
            </a:r>
            <a:r>
              <a:rPr lang="en-US" altLang="ja-JP" sz="4400" b="1" dirty="0" smtClean="0">
                <a:solidFill>
                  <a:schemeClr val="tx2"/>
                </a:solidFill>
              </a:rPr>
              <a:t>Go </a:t>
            </a:r>
            <a:r>
              <a:rPr lang="en-US" altLang="ja-JP" sz="4400" b="1" dirty="0">
                <a:solidFill>
                  <a:schemeClr val="tx2"/>
                </a:solidFill>
              </a:rPr>
              <a:t>forth to Serve.”</a:t>
            </a:r>
            <a:endParaRPr lang="ja-JP" altLang="ja-JP" sz="4400" b="1" dirty="0">
              <a:solidFill>
                <a:schemeClr val="tx2"/>
              </a:solidFill>
            </a:endParaRPr>
          </a:p>
          <a:p>
            <a:r>
              <a:rPr lang="ja-JP" altLang="ja-JP" sz="4400" b="1" dirty="0">
                <a:solidFill>
                  <a:schemeClr val="tx2"/>
                </a:solidFill>
              </a:rPr>
              <a:t>「入り</a:t>
            </a:r>
            <a:r>
              <a:rPr lang="ja-JP" altLang="ja-JP" sz="4400" b="1" dirty="0" err="1">
                <a:solidFill>
                  <a:schemeClr val="tx2"/>
                </a:solidFill>
              </a:rPr>
              <a:t>て</a:t>
            </a:r>
            <a:r>
              <a:rPr lang="ja-JP" altLang="ja-JP" sz="4400" b="1" dirty="0">
                <a:solidFill>
                  <a:schemeClr val="tx2"/>
                </a:solidFill>
              </a:rPr>
              <a:t>学び</a:t>
            </a:r>
            <a:r>
              <a:rPr lang="ja-JP" altLang="ja-JP" sz="4400" b="1" dirty="0" smtClean="0">
                <a:solidFill>
                  <a:schemeClr val="tx2"/>
                </a:solidFill>
              </a:rPr>
              <a:t>、</a:t>
            </a:r>
            <a:endParaRPr lang="en-US" altLang="ja-JP" sz="4400" b="1" dirty="0" smtClean="0">
              <a:solidFill>
                <a:schemeClr val="tx2"/>
              </a:solidFill>
            </a:endParaRPr>
          </a:p>
          <a:p>
            <a:r>
              <a:rPr lang="ja-JP" altLang="en-US" sz="4400" b="1" dirty="0">
                <a:solidFill>
                  <a:schemeClr val="tx2"/>
                </a:solidFill>
              </a:rPr>
              <a:t>　</a:t>
            </a:r>
            <a:r>
              <a:rPr lang="ja-JP" altLang="en-US" sz="4400" b="1" dirty="0" smtClean="0">
                <a:solidFill>
                  <a:schemeClr val="tx2"/>
                </a:solidFill>
              </a:rPr>
              <a:t>　　　　　</a:t>
            </a:r>
            <a:r>
              <a:rPr lang="ja-JP" altLang="ja-JP" sz="4400" b="1" dirty="0" smtClean="0">
                <a:solidFill>
                  <a:schemeClr val="tx2"/>
                </a:solidFill>
              </a:rPr>
              <a:t>出でて</a:t>
            </a:r>
            <a:r>
              <a:rPr lang="ja-JP" altLang="ja-JP" sz="4400" b="1" dirty="0">
                <a:solidFill>
                  <a:schemeClr val="tx2"/>
                </a:solidFill>
              </a:rPr>
              <a:t>奉仕せよ</a:t>
            </a:r>
            <a:r>
              <a:rPr lang="ja-JP" altLang="ja-JP" sz="4400" b="1" dirty="0" smtClean="0">
                <a:solidFill>
                  <a:schemeClr val="tx2"/>
                </a:solidFill>
              </a:rPr>
              <a:t>」</a:t>
            </a:r>
            <a:endParaRPr lang="en-US" altLang="ja-JP" sz="4400" b="1" dirty="0" smtClean="0">
              <a:solidFill>
                <a:schemeClr val="tx2"/>
              </a:solidFill>
            </a:endParaRPr>
          </a:p>
          <a:p>
            <a:endParaRPr lang="en-US" altLang="ja-JP" sz="3600" b="1" dirty="0">
              <a:solidFill>
                <a:schemeClr val="tx2"/>
              </a:solidFill>
            </a:endParaRPr>
          </a:p>
          <a:p>
            <a:r>
              <a:rPr lang="ja-JP" altLang="ja-JP" sz="3600" dirty="0" smtClean="0">
                <a:solidFill>
                  <a:schemeClr val="tx2"/>
                </a:solidFill>
              </a:rPr>
              <a:t>大きな</a:t>
            </a:r>
            <a:r>
              <a:rPr lang="ja-JP" altLang="ja-JP" sz="3600" dirty="0">
                <a:solidFill>
                  <a:schemeClr val="tx2"/>
                </a:solidFill>
              </a:rPr>
              <a:t>看板が</a:t>
            </a:r>
            <a:r>
              <a:rPr lang="ja-JP" altLang="ja-JP" sz="3600" dirty="0" smtClean="0">
                <a:solidFill>
                  <a:schemeClr val="tx2"/>
                </a:solidFill>
              </a:rPr>
              <a:t>立てられて</a:t>
            </a:r>
            <a:r>
              <a:rPr lang="ja-JP" altLang="ja-JP" sz="3600" dirty="0">
                <a:solidFill>
                  <a:schemeClr val="tx2"/>
                </a:solidFill>
              </a:rPr>
              <a:t>います。</a:t>
            </a:r>
          </a:p>
          <a:p>
            <a:endParaRPr lang="ja-JP" altLang="ja-JP" sz="3600" dirty="0"/>
          </a:p>
        </p:txBody>
      </p:sp>
      <p:sp>
        <p:nvSpPr>
          <p:cNvPr id="3" name="スライド番号プレースホルダー 2"/>
          <p:cNvSpPr>
            <a:spLocks noGrp="1"/>
          </p:cNvSpPr>
          <p:nvPr>
            <p:ph type="sldNum" sz="quarter" idx="12"/>
          </p:nvPr>
        </p:nvSpPr>
        <p:spPr/>
        <p:txBody>
          <a:bodyPr/>
          <a:lstStyle/>
          <a:p>
            <a:fld id="{4E7E092E-4772-47AA-969D-D560CEEB99E8}" type="slidenum">
              <a:rPr kumimoji="1" lang="ja-JP" altLang="en-US" smtClean="0"/>
              <a:t>42</a:t>
            </a:fld>
            <a:endParaRPr kumimoji="1" lang="ja-JP" altLang="en-US"/>
          </a:p>
        </p:txBody>
      </p:sp>
    </p:spTree>
    <p:extLst>
      <p:ext uri="{BB962C8B-B14F-4D97-AF65-F5344CB8AC3E}">
        <p14:creationId xmlns:p14="http://schemas.microsoft.com/office/powerpoint/2010/main" val="6596037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p:nvPr/>
        </p:nvPicPr>
        <p:blipFill>
          <a:blip r:embed="rId2" cstate="print">
            <a:extLst>
              <a:ext uri="{28A0092B-C50C-407E-A947-70E740481C1C}">
                <a14:useLocalDpi xmlns:a14="http://schemas.microsoft.com/office/drawing/2010/main" val="0"/>
              </a:ext>
            </a:extLst>
          </a:blip>
          <a:stretch>
            <a:fillRect/>
          </a:stretch>
        </p:blipFill>
        <p:spPr>
          <a:xfrm>
            <a:off x="395536" y="6021288"/>
            <a:ext cx="1577340" cy="592455"/>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
        <p:nvSpPr>
          <p:cNvPr id="2" name="正方形/長方形 1"/>
          <p:cNvSpPr/>
          <p:nvPr/>
        </p:nvSpPr>
        <p:spPr>
          <a:xfrm>
            <a:off x="899592" y="548680"/>
            <a:ext cx="7560840" cy="5047536"/>
          </a:xfrm>
          <a:prstGeom prst="rect">
            <a:avLst/>
          </a:prstGeom>
        </p:spPr>
        <p:txBody>
          <a:bodyPr wrap="square">
            <a:spAutoFit/>
          </a:bodyPr>
          <a:lstStyle/>
          <a:p>
            <a:r>
              <a:rPr lang="ja-JP" altLang="ja-JP" sz="3600" dirty="0" smtClean="0">
                <a:solidFill>
                  <a:schemeClr val="tx2"/>
                </a:solidFill>
              </a:rPr>
              <a:t>例会</a:t>
            </a:r>
            <a:r>
              <a:rPr lang="ja-JP" altLang="en-US" sz="3600" dirty="0" smtClean="0">
                <a:solidFill>
                  <a:schemeClr val="tx2"/>
                </a:solidFill>
              </a:rPr>
              <a:t>をはじめ、様々な会合</a:t>
            </a:r>
            <a:r>
              <a:rPr lang="ja-JP" altLang="ja-JP" sz="3600" dirty="0" smtClean="0">
                <a:solidFill>
                  <a:schemeClr val="tx2"/>
                </a:solidFill>
              </a:rPr>
              <a:t>に</a:t>
            </a:r>
            <a:endParaRPr lang="en-US" altLang="ja-JP" sz="3600" dirty="0" smtClean="0">
              <a:solidFill>
                <a:schemeClr val="tx2"/>
              </a:solidFill>
            </a:endParaRPr>
          </a:p>
          <a:p>
            <a:r>
              <a:rPr lang="ja-JP" altLang="ja-JP" sz="3600" dirty="0" smtClean="0">
                <a:solidFill>
                  <a:schemeClr val="tx2"/>
                </a:solidFill>
              </a:rPr>
              <a:t>おいて、</a:t>
            </a:r>
            <a:r>
              <a:rPr lang="ja-JP" altLang="ja-JP" sz="3600" dirty="0">
                <a:solidFill>
                  <a:schemeClr val="tx2"/>
                </a:solidFill>
              </a:rPr>
              <a:t>仲間と切磋琢磨し</a:t>
            </a:r>
            <a:r>
              <a:rPr lang="ja-JP" altLang="ja-JP" sz="3600" dirty="0" smtClean="0">
                <a:solidFill>
                  <a:schemeClr val="tx2"/>
                </a:solidFill>
              </a:rPr>
              <a:t>、</a:t>
            </a:r>
            <a:endParaRPr lang="en-US" altLang="ja-JP" sz="3600" dirty="0" smtClean="0">
              <a:solidFill>
                <a:schemeClr val="tx2"/>
              </a:solidFill>
            </a:endParaRPr>
          </a:p>
          <a:p>
            <a:r>
              <a:rPr lang="ja-JP" altLang="ja-JP" sz="3600" dirty="0" smtClean="0">
                <a:solidFill>
                  <a:schemeClr val="tx2"/>
                </a:solidFill>
              </a:rPr>
              <a:t>それぞれ</a:t>
            </a:r>
            <a:r>
              <a:rPr lang="ja-JP" altLang="ja-JP" sz="3600" dirty="0">
                <a:solidFill>
                  <a:schemeClr val="tx2"/>
                </a:solidFill>
              </a:rPr>
              <a:t>の社会に</a:t>
            </a:r>
            <a:r>
              <a:rPr lang="ja-JP" altLang="ja-JP" sz="3600" dirty="0" smtClean="0">
                <a:solidFill>
                  <a:schemeClr val="tx2"/>
                </a:solidFill>
              </a:rPr>
              <a:t>もどって</a:t>
            </a:r>
            <a:endParaRPr lang="en-US" altLang="ja-JP" sz="3600" dirty="0" smtClean="0">
              <a:solidFill>
                <a:schemeClr val="tx2"/>
              </a:solidFill>
            </a:endParaRPr>
          </a:p>
          <a:p>
            <a:r>
              <a:rPr lang="ja-JP" altLang="ja-JP" sz="3600" dirty="0" smtClean="0">
                <a:solidFill>
                  <a:schemeClr val="tx2"/>
                </a:solidFill>
              </a:rPr>
              <a:t>そのエネルギーを</a:t>
            </a:r>
            <a:r>
              <a:rPr lang="ja-JP" altLang="en-US" sz="3600" dirty="0" smtClean="0">
                <a:solidFill>
                  <a:schemeClr val="tx2"/>
                </a:solidFill>
              </a:rPr>
              <a:t>社会に</a:t>
            </a:r>
            <a:r>
              <a:rPr lang="ja-JP" altLang="ja-JP" sz="3600" dirty="0" smtClean="0">
                <a:solidFill>
                  <a:schemeClr val="tx2"/>
                </a:solidFill>
              </a:rPr>
              <a:t>放出しなさい</a:t>
            </a:r>
            <a:r>
              <a:rPr lang="ja-JP" altLang="en-US" sz="3600" dirty="0" smtClean="0">
                <a:solidFill>
                  <a:schemeClr val="tx2"/>
                </a:solidFill>
              </a:rPr>
              <a:t>。</a:t>
            </a:r>
            <a:endParaRPr lang="en-US" altLang="ja-JP" sz="3600" dirty="0" smtClean="0">
              <a:solidFill>
                <a:schemeClr val="tx2"/>
              </a:solidFill>
            </a:endParaRPr>
          </a:p>
          <a:p>
            <a:endParaRPr lang="en-US" altLang="ja-JP" sz="3600" dirty="0" smtClean="0">
              <a:solidFill>
                <a:schemeClr val="tx2"/>
              </a:solidFill>
            </a:endParaRPr>
          </a:p>
          <a:p>
            <a:r>
              <a:rPr lang="ja-JP" altLang="ja-JP" sz="4400" b="1" dirty="0" smtClean="0">
                <a:solidFill>
                  <a:schemeClr val="tx2"/>
                </a:solidFill>
              </a:rPr>
              <a:t>「</a:t>
            </a:r>
            <a:r>
              <a:rPr lang="ja-JP" altLang="ja-JP" sz="4400" b="1" dirty="0">
                <a:solidFill>
                  <a:schemeClr val="tx2"/>
                </a:solidFill>
              </a:rPr>
              <a:t>心を求めて例会にいたり</a:t>
            </a:r>
            <a:r>
              <a:rPr lang="ja-JP" altLang="ja-JP" sz="4400" b="1" dirty="0" smtClean="0">
                <a:solidFill>
                  <a:schemeClr val="tx2"/>
                </a:solidFill>
              </a:rPr>
              <a:t>、</a:t>
            </a:r>
            <a:r>
              <a:rPr lang="ja-JP" altLang="en-US" sz="4400" b="1" dirty="0" smtClean="0">
                <a:solidFill>
                  <a:schemeClr val="tx2"/>
                </a:solidFill>
              </a:rPr>
              <a:t>　　　</a:t>
            </a:r>
            <a:endParaRPr lang="en-US" altLang="ja-JP" sz="4400" b="1" dirty="0" smtClean="0">
              <a:solidFill>
                <a:schemeClr val="tx2"/>
              </a:solidFill>
            </a:endParaRPr>
          </a:p>
          <a:p>
            <a:r>
              <a:rPr lang="ja-JP" altLang="en-US" sz="4400" b="1" dirty="0">
                <a:solidFill>
                  <a:schemeClr val="tx2"/>
                </a:solidFill>
              </a:rPr>
              <a:t>　</a:t>
            </a:r>
            <a:r>
              <a:rPr lang="ja-JP" altLang="en-US" sz="4400" b="1" dirty="0" smtClean="0">
                <a:solidFill>
                  <a:schemeClr val="tx2"/>
                </a:solidFill>
              </a:rPr>
              <a:t>　　</a:t>
            </a:r>
            <a:r>
              <a:rPr lang="ja-JP" altLang="ja-JP" sz="4400" b="1" dirty="0" smtClean="0">
                <a:solidFill>
                  <a:schemeClr val="tx2"/>
                </a:solidFill>
              </a:rPr>
              <a:t>境地を得て</a:t>
            </a:r>
            <a:r>
              <a:rPr lang="ja-JP" altLang="ja-JP" sz="4400" b="1" dirty="0">
                <a:solidFill>
                  <a:schemeClr val="tx2"/>
                </a:solidFill>
              </a:rPr>
              <a:t>例会を去る</a:t>
            </a:r>
            <a:r>
              <a:rPr lang="ja-JP" altLang="ja-JP" sz="4400" b="1" dirty="0" smtClean="0">
                <a:solidFill>
                  <a:schemeClr val="tx2"/>
                </a:solidFill>
              </a:rPr>
              <a:t>」</a:t>
            </a:r>
            <a:endParaRPr lang="en-US" altLang="ja-JP" sz="4400" b="1" dirty="0" smtClean="0">
              <a:solidFill>
                <a:schemeClr val="tx2"/>
              </a:solidFill>
            </a:endParaRPr>
          </a:p>
          <a:p>
            <a:endParaRPr lang="ja-JP" altLang="ja-JP" sz="3600" dirty="0">
              <a:solidFill>
                <a:schemeClr val="tx2"/>
              </a:solidFill>
            </a:endParaRPr>
          </a:p>
          <a:p>
            <a:r>
              <a:rPr lang="en-US" altLang="ja-JP" dirty="0"/>
              <a:t> </a:t>
            </a:r>
            <a:endParaRPr lang="ja-JP" altLang="ja-JP" dirty="0"/>
          </a:p>
        </p:txBody>
      </p:sp>
      <p:sp>
        <p:nvSpPr>
          <p:cNvPr id="3" name="スライド番号プレースホルダー 2"/>
          <p:cNvSpPr>
            <a:spLocks noGrp="1"/>
          </p:cNvSpPr>
          <p:nvPr>
            <p:ph type="sldNum" sz="quarter" idx="12"/>
          </p:nvPr>
        </p:nvSpPr>
        <p:spPr/>
        <p:txBody>
          <a:bodyPr/>
          <a:lstStyle/>
          <a:p>
            <a:fld id="{4E7E092E-4772-47AA-969D-D560CEEB99E8}" type="slidenum">
              <a:rPr kumimoji="1" lang="ja-JP" altLang="en-US" smtClean="0"/>
              <a:t>43</a:t>
            </a:fld>
            <a:endParaRPr kumimoji="1" lang="ja-JP" altLang="en-US"/>
          </a:p>
        </p:txBody>
      </p:sp>
    </p:spTree>
    <p:extLst>
      <p:ext uri="{BB962C8B-B14F-4D97-AF65-F5344CB8AC3E}">
        <p14:creationId xmlns:p14="http://schemas.microsoft.com/office/powerpoint/2010/main" val="1252790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44</a:t>
            </a:fld>
            <a:endParaRPr lang="ja-JP" altLang="en-US"/>
          </a:p>
        </p:txBody>
      </p:sp>
      <p:sp>
        <p:nvSpPr>
          <p:cNvPr id="3" name="正方形/長方形 2"/>
          <p:cNvSpPr/>
          <p:nvPr/>
        </p:nvSpPr>
        <p:spPr>
          <a:xfrm>
            <a:off x="1043608" y="1556792"/>
            <a:ext cx="6480720" cy="4247317"/>
          </a:xfrm>
          <a:prstGeom prst="rect">
            <a:avLst/>
          </a:prstGeom>
        </p:spPr>
        <p:txBody>
          <a:bodyPr wrap="square">
            <a:spAutoFit/>
          </a:bodyPr>
          <a:lstStyle/>
          <a:p>
            <a:pPr marL="723900" lvl="4" indent="76200" eaLnBrk="1" fontAlgn="auto" hangingPunct="1">
              <a:spcAft>
                <a:spcPts val="0"/>
              </a:spcAft>
              <a:buFont typeface="Wingdings" pitchFamily="2" charset="2"/>
              <a:buNone/>
              <a:defRPr/>
            </a:pPr>
            <a:r>
              <a:rPr lang="ja-JP" altLang="en-US" sz="5400" b="1" dirty="0">
                <a:solidFill>
                  <a:schemeClr val="tx2"/>
                </a:solidFill>
              </a:rPr>
              <a:t>ロータリークラブは、</a:t>
            </a:r>
          </a:p>
          <a:p>
            <a:pPr marL="723900" lvl="4" indent="76200" eaLnBrk="1" fontAlgn="auto" hangingPunct="1">
              <a:spcAft>
                <a:spcPts val="0"/>
              </a:spcAft>
              <a:buFont typeface="Wingdings" pitchFamily="2" charset="2"/>
              <a:buNone/>
              <a:defRPr/>
            </a:pPr>
            <a:r>
              <a:rPr lang="ja-JP" altLang="en-US" sz="5400" b="1" dirty="0">
                <a:solidFill>
                  <a:schemeClr val="tx2"/>
                </a:solidFill>
              </a:rPr>
              <a:t>ロータリアンが、</a:t>
            </a:r>
          </a:p>
          <a:p>
            <a:pPr marL="723900" lvl="4" indent="76200" eaLnBrk="1" fontAlgn="auto" hangingPunct="1">
              <a:spcAft>
                <a:spcPts val="0"/>
              </a:spcAft>
              <a:buFont typeface="Wingdings" pitchFamily="2" charset="2"/>
              <a:buNone/>
              <a:defRPr/>
            </a:pPr>
            <a:r>
              <a:rPr lang="ja-JP" altLang="en-US" sz="5400" b="1" dirty="0">
                <a:solidFill>
                  <a:schemeClr val="tx2"/>
                </a:solidFill>
              </a:rPr>
              <a:t>奉仕の心を</a:t>
            </a:r>
            <a:r>
              <a:rPr lang="ja-JP" altLang="en-US" sz="5400" b="1" dirty="0" smtClean="0">
                <a:solidFill>
                  <a:schemeClr val="tx2"/>
                </a:solidFill>
              </a:rPr>
              <a:t>磨く</a:t>
            </a:r>
            <a:endParaRPr lang="en-US" altLang="ja-JP" sz="5400" b="1" dirty="0" smtClean="0">
              <a:solidFill>
                <a:schemeClr val="tx2"/>
              </a:solidFill>
            </a:endParaRPr>
          </a:p>
          <a:p>
            <a:pPr marL="723900" lvl="4" indent="76200" eaLnBrk="1" fontAlgn="auto" hangingPunct="1">
              <a:spcAft>
                <a:spcPts val="0"/>
              </a:spcAft>
              <a:buFont typeface="Wingdings" pitchFamily="2" charset="2"/>
              <a:buNone/>
              <a:defRPr/>
            </a:pPr>
            <a:r>
              <a:rPr lang="ja-JP" altLang="en-US" sz="5400" b="1" dirty="0" smtClean="0">
                <a:solidFill>
                  <a:schemeClr val="tx2"/>
                </a:solidFill>
              </a:rPr>
              <a:t>ところな</a:t>
            </a:r>
            <a:r>
              <a:rPr lang="ja-JP" altLang="en-US" sz="5400" b="1" dirty="0">
                <a:solidFill>
                  <a:schemeClr val="tx2"/>
                </a:solidFill>
              </a:rPr>
              <a:t>のです。</a:t>
            </a:r>
            <a:r>
              <a:rPr lang="ja-JP" altLang="en-US" sz="5400" b="1" dirty="0">
                <a:solidFill>
                  <a:srgbClr val="FFC000"/>
                </a:solidFill>
              </a:rPr>
              <a:t/>
            </a:r>
            <a:br>
              <a:rPr lang="ja-JP" altLang="en-US" sz="5400" b="1" dirty="0">
                <a:solidFill>
                  <a:srgbClr val="FFC000"/>
                </a:solidFill>
              </a:rPr>
            </a:br>
            <a:endParaRPr lang="ja-JP" altLang="en-US" sz="5400" b="1" dirty="0">
              <a:solidFill>
                <a:srgbClr val="FFC000"/>
              </a:solidFill>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638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45</a:t>
            </a:fld>
            <a:endParaRPr lang="ja-JP" altLang="en-US"/>
          </a:p>
        </p:txBody>
      </p:sp>
      <p:sp>
        <p:nvSpPr>
          <p:cNvPr id="3" name="正方形/長方形 2"/>
          <p:cNvSpPr/>
          <p:nvPr/>
        </p:nvSpPr>
        <p:spPr>
          <a:xfrm>
            <a:off x="683568" y="620688"/>
            <a:ext cx="7632848" cy="5262979"/>
          </a:xfrm>
          <a:prstGeom prst="rect">
            <a:avLst/>
          </a:prstGeom>
        </p:spPr>
        <p:txBody>
          <a:bodyPr wrap="square">
            <a:spAutoFit/>
          </a:bodyPr>
          <a:lstStyle/>
          <a:p>
            <a:r>
              <a:rPr lang="ja-JP" altLang="en-US" sz="4800" b="1" dirty="0">
                <a:solidFill>
                  <a:schemeClr val="tx2"/>
                </a:solidFill>
              </a:rPr>
              <a:t>ロータリアンが奉仕の心</a:t>
            </a:r>
            <a:r>
              <a:rPr lang="ja-JP" altLang="en-US" sz="4800" b="1" dirty="0" smtClean="0">
                <a:solidFill>
                  <a:schemeClr val="tx2"/>
                </a:solidFill>
              </a:rPr>
              <a:t>を</a:t>
            </a:r>
            <a:endParaRPr lang="en-US" altLang="ja-JP" sz="4800" b="1" dirty="0" smtClean="0">
              <a:solidFill>
                <a:schemeClr val="tx2"/>
              </a:solidFill>
            </a:endParaRPr>
          </a:p>
          <a:p>
            <a:r>
              <a:rPr lang="ja-JP" altLang="en-US" sz="4800" b="1" dirty="0" smtClean="0">
                <a:solidFill>
                  <a:schemeClr val="tx2"/>
                </a:solidFill>
              </a:rPr>
              <a:t>磨く。</a:t>
            </a:r>
            <a:endParaRPr lang="en-US" altLang="ja-JP" sz="4800" b="1" dirty="0" smtClean="0">
              <a:solidFill>
                <a:schemeClr val="tx2"/>
              </a:solidFill>
            </a:endParaRPr>
          </a:p>
          <a:p>
            <a:r>
              <a:rPr lang="ja-JP" altLang="en-US" sz="4800" b="1" dirty="0" smtClean="0">
                <a:solidFill>
                  <a:schemeClr val="tx2"/>
                </a:solidFill>
              </a:rPr>
              <a:t>一人</a:t>
            </a:r>
            <a:r>
              <a:rPr lang="ja-JP" altLang="en-US" sz="4800" b="1" dirty="0">
                <a:solidFill>
                  <a:schemeClr val="tx2"/>
                </a:solidFill>
              </a:rPr>
              <a:t>で磨くのではありません。</a:t>
            </a:r>
            <a:br>
              <a:rPr lang="ja-JP" altLang="en-US" sz="4800" b="1" dirty="0">
                <a:solidFill>
                  <a:schemeClr val="tx2"/>
                </a:solidFill>
              </a:rPr>
            </a:br>
            <a:r>
              <a:rPr lang="ja-JP" altLang="en-US" sz="4800" b="1" dirty="0" smtClean="0">
                <a:solidFill>
                  <a:schemeClr val="tx2"/>
                </a:solidFill>
              </a:rPr>
              <a:t>ロータリアンが</a:t>
            </a:r>
            <a:r>
              <a:rPr lang="ja-JP" altLang="en-US" sz="4800" b="1" dirty="0">
                <a:solidFill>
                  <a:schemeClr val="tx2"/>
                </a:solidFill>
              </a:rPr>
              <a:t>毎週例会</a:t>
            </a:r>
            <a:r>
              <a:rPr lang="ja-JP" altLang="en-US" sz="4800" b="1" dirty="0" smtClean="0">
                <a:solidFill>
                  <a:schemeClr val="tx2"/>
                </a:solidFill>
              </a:rPr>
              <a:t>に</a:t>
            </a:r>
            <a:endParaRPr lang="en-US" altLang="ja-JP" sz="4800" b="1" dirty="0" smtClean="0">
              <a:solidFill>
                <a:schemeClr val="tx2"/>
              </a:solidFill>
            </a:endParaRPr>
          </a:p>
          <a:p>
            <a:r>
              <a:rPr lang="ja-JP" altLang="en-US" sz="4800" b="1" dirty="0" smtClean="0">
                <a:solidFill>
                  <a:schemeClr val="tx2"/>
                </a:solidFill>
              </a:rPr>
              <a:t>集まって</a:t>
            </a:r>
            <a:r>
              <a:rPr lang="ja-JP" altLang="en-US" sz="4800" b="1" dirty="0">
                <a:solidFill>
                  <a:schemeClr val="tx2"/>
                </a:solidFill>
              </a:rPr>
              <a:t>集団で磨く。</a:t>
            </a:r>
            <a:br>
              <a:rPr lang="ja-JP" altLang="en-US" sz="4800" b="1" dirty="0">
                <a:solidFill>
                  <a:schemeClr val="tx2"/>
                </a:solidFill>
              </a:rPr>
            </a:br>
            <a:r>
              <a:rPr lang="ja-JP" altLang="en-US" sz="4800" b="1" dirty="0" smtClean="0">
                <a:solidFill>
                  <a:schemeClr val="tx2"/>
                </a:solidFill>
              </a:rPr>
              <a:t>切磋琢磨</a:t>
            </a:r>
            <a:r>
              <a:rPr lang="ja-JP" altLang="en-US" sz="4800" b="1" dirty="0">
                <a:solidFill>
                  <a:schemeClr val="tx2"/>
                </a:solidFill>
              </a:rPr>
              <a:t>するのです。</a:t>
            </a:r>
            <a:r>
              <a:rPr lang="ja-JP" altLang="en-US" sz="4800" dirty="0">
                <a:solidFill>
                  <a:schemeClr val="tx2"/>
                </a:solidFill>
              </a:rPr>
              <a:t/>
            </a:r>
            <a:br>
              <a:rPr lang="ja-JP" altLang="en-US" sz="4800" dirty="0">
                <a:solidFill>
                  <a:schemeClr val="tx2"/>
                </a:solidFill>
              </a:rPr>
            </a:br>
            <a:r>
              <a:rPr lang="ja-JP" altLang="en-US" sz="4800" dirty="0">
                <a:solidFill>
                  <a:schemeClr val="tx2"/>
                </a:solidFill>
              </a:rPr>
              <a:t>　</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59241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46</a:t>
            </a:fld>
            <a:endParaRPr lang="ja-JP" altLang="en-US"/>
          </a:p>
        </p:txBody>
      </p:sp>
      <p:sp>
        <p:nvSpPr>
          <p:cNvPr id="3" name="正方形/長方形 2"/>
          <p:cNvSpPr/>
          <p:nvPr/>
        </p:nvSpPr>
        <p:spPr>
          <a:xfrm>
            <a:off x="899592" y="620688"/>
            <a:ext cx="7056784" cy="5410712"/>
          </a:xfrm>
          <a:prstGeom prst="rect">
            <a:avLst/>
          </a:prstGeom>
        </p:spPr>
        <p:txBody>
          <a:bodyPr wrap="square">
            <a:spAutoFit/>
          </a:bodyPr>
          <a:lstStyle/>
          <a:p>
            <a:pPr eaLnBrk="1" fontAlgn="auto" hangingPunct="1">
              <a:lnSpc>
                <a:spcPct val="90000"/>
              </a:lnSpc>
              <a:spcAft>
                <a:spcPts val="0"/>
              </a:spcAft>
              <a:buFontTx/>
              <a:buNone/>
              <a:defRPr/>
            </a:pPr>
            <a:r>
              <a:rPr lang="ja-JP" altLang="en-US" sz="4800" b="1" dirty="0" smtClean="0">
                <a:solidFill>
                  <a:schemeClr val="tx2"/>
                </a:solidFill>
              </a:rPr>
              <a:t>ロータリアンが</a:t>
            </a:r>
            <a:r>
              <a:rPr lang="ja-JP" altLang="en-US" sz="4800" b="1" dirty="0">
                <a:solidFill>
                  <a:schemeClr val="tx2"/>
                </a:solidFill>
              </a:rPr>
              <a:t>例会</a:t>
            </a:r>
            <a:r>
              <a:rPr lang="ja-JP" altLang="en-US" sz="4800" b="1" dirty="0" smtClean="0">
                <a:solidFill>
                  <a:schemeClr val="tx2"/>
                </a:solidFill>
              </a:rPr>
              <a:t>で</a:t>
            </a:r>
            <a:endParaRPr lang="en-US" altLang="ja-JP" sz="4800" b="1" dirty="0" smtClean="0">
              <a:solidFill>
                <a:schemeClr val="tx2"/>
              </a:solidFill>
            </a:endParaRPr>
          </a:p>
          <a:p>
            <a:pPr eaLnBrk="1" fontAlgn="auto" hangingPunct="1">
              <a:lnSpc>
                <a:spcPct val="90000"/>
              </a:lnSpc>
              <a:spcAft>
                <a:spcPts val="0"/>
              </a:spcAft>
              <a:buFontTx/>
              <a:buNone/>
              <a:defRPr/>
            </a:pPr>
            <a:r>
              <a:rPr lang="ja-JP" altLang="en-US" sz="4800" b="1" dirty="0" smtClean="0">
                <a:solidFill>
                  <a:schemeClr val="tx2"/>
                </a:solidFill>
              </a:rPr>
              <a:t>切磋琢磨</a:t>
            </a:r>
            <a:r>
              <a:rPr lang="ja-JP" altLang="en-US" sz="4800" b="1" dirty="0">
                <a:solidFill>
                  <a:schemeClr val="tx2"/>
                </a:solidFill>
              </a:rPr>
              <a:t>することによって</a:t>
            </a:r>
            <a:r>
              <a:rPr lang="ja-JP" altLang="en-US" sz="4800" b="1" dirty="0" smtClean="0">
                <a:solidFill>
                  <a:schemeClr val="tx2"/>
                </a:solidFill>
              </a:rPr>
              <a:t>、</a:t>
            </a:r>
            <a:endParaRPr lang="en-US" altLang="ja-JP" sz="4800" b="1" dirty="0" smtClean="0">
              <a:solidFill>
                <a:schemeClr val="tx2"/>
              </a:solidFill>
            </a:endParaRPr>
          </a:p>
          <a:p>
            <a:pPr eaLnBrk="1" fontAlgn="auto" hangingPunct="1">
              <a:lnSpc>
                <a:spcPct val="90000"/>
              </a:lnSpc>
              <a:spcAft>
                <a:spcPts val="0"/>
              </a:spcAft>
              <a:buFontTx/>
              <a:buNone/>
              <a:defRPr/>
            </a:pPr>
            <a:r>
              <a:rPr lang="ja-JP" altLang="en-US" sz="4800" b="1" dirty="0" smtClean="0">
                <a:solidFill>
                  <a:schemeClr val="tx2"/>
                </a:solidFill>
              </a:rPr>
              <a:t>心が磨かれて</a:t>
            </a:r>
            <a:r>
              <a:rPr lang="ja-JP" altLang="en-US" sz="4800" b="1" dirty="0">
                <a:solidFill>
                  <a:schemeClr val="tx2"/>
                </a:solidFill>
              </a:rPr>
              <a:t>行くのです。</a:t>
            </a:r>
          </a:p>
          <a:p>
            <a:pPr eaLnBrk="1" fontAlgn="auto" hangingPunct="1">
              <a:lnSpc>
                <a:spcPct val="90000"/>
              </a:lnSpc>
              <a:spcAft>
                <a:spcPts val="0"/>
              </a:spcAft>
              <a:buFontTx/>
              <a:buNone/>
              <a:defRPr/>
            </a:pPr>
            <a:r>
              <a:rPr lang="ja-JP" altLang="en-US" sz="4800" b="1" dirty="0" smtClean="0">
                <a:solidFill>
                  <a:schemeClr val="tx2"/>
                </a:solidFill>
              </a:rPr>
              <a:t>ロータリアン</a:t>
            </a:r>
            <a:r>
              <a:rPr lang="ja-JP" altLang="en-US" sz="4800" b="1" dirty="0">
                <a:solidFill>
                  <a:schemeClr val="tx2"/>
                </a:solidFill>
              </a:rPr>
              <a:t>がお互い</a:t>
            </a:r>
            <a:r>
              <a:rPr lang="ja-JP" altLang="en-US" sz="4800" b="1" dirty="0" smtClean="0">
                <a:solidFill>
                  <a:schemeClr val="tx2"/>
                </a:solidFill>
              </a:rPr>
              <a:t>に</a:t>
            </a:r>
            <a:endParaRPr lang="en-US" altLang="ja-JP" sz="4800" b="1" dirty="0" smtClean="0">
              <a:solidFill>
                <a:schemeClr val="tx2"/>
              </a:solidFill>
            </a:endParaRPr>
          </a:p>
          <a:p>
            <a:pPr eaLnBrk="1" fontAlgn="auto" hangingPunct="1">
              <a:lnSpc>
                <a:spcPct val="90000"/>
              </a:lnSpc>
              <a:spcAft>
                <a:spcPts val="0"/>
              </a:spcAft>
              <a:buFontTx/>
              <a:buNone/>
              <a:defRPr/>
            </a:pPr>
            <a:r>
              <a:rPr lang="ja-JP" altLang="en-US" sz="4800" b="1" dirty="0" smtClean="0">
                <a:solidFill>
                  <a:schemeClr val="tx2"/>
                </a:solidFill>
              </a:rPr>
              <a:t>心を磨き合う</a:t>
            </a:r>
            <a:r>
              <a:rPr lang="ja-JP" altLang="en-US" sz="4800" b="1" dirty="0">
                <a:solidFill>
                  <a:schemeClr val="tx2"/>
                </a:solidFill>
              </a:rPr>
              <a:t>こと</a:t>
            </a:r>
            <a:r>
              <a:rPr lang="ja-JP" altLang="en-US" sz="4800" b="1" dirty="0" smtClean="0">
                <a:solidFill>
                  <a:schemeClr val="tx2"/>
                </a:solidFill>
              </a:rPr>
              <a:t>、</a:t>
            </a:r>
            <a:endParaRPr lang="en-US" altLang="ja-JP" sz="4800" b="1" dirty="0" smtClean="0">
              <a:solidFill>
                <a:schemeClr val="tx2"/>
              </a:solidFill>
            </a:endParaRPr>
          </a:p>
          <a:p>
            <a:pPr eaLnBrk="1" fontAlgn="auto" hangingPunct="1">
              <a:lnSpc>
                <a:spcPct val="90000"/>
              </a:lnSpc>
              <a:spcAft>
                <a:spcPts val="0"/>
              </a:spcAft>
              <a:buFontTx/>
              <a:buNone/>
              <a:defRPr/>
            </a:pPr>
            <a:r>
              <a:rPr lang="ja-JP" altLang="en-US" sz="4800" b="1" dirty="0" smtClean="0">
                <a:solidFill>
                  <a:schemeClr val="tx2"/>
                </a:solidFill>
              </a:rPr>
              <a:t>これ</a:t>
            </a:r>
            <a:r>
              <a:rPr lang="ja-JP" altLang="en-US" sz="4800" b="1" dirty="0">
                <a:solidFill>
                  <a:schemeClr val="tx2"/>
                </a:solidFill>
              </a:rPr>
              <a:t>が「</a:t>
            </a:r>
            <a:r>
              <a:rPr lang="ja-JP" altLang="en-US" sz="4800" b="1" dirty="0" smtClean="0">
                <a:solidFill>
                  <a:schemeClr val="tx2"/>
                </a:solidFill>
              </a:rPr>
              <a:t>ロータリー</a:t>
            </a:r>
            <a:r>
              <a:rPr lang="ja-JP" altLang="en-US" sz="4800" b="1" dirty="0">
                <a:solidFill>
                  <a:schemeClr val="tx2"/>
                </a:solidFill>
              </a:rPr>
              <a:t>の核」に</a:t>
            </a:r>
            <a:r>
              <a:rPr lang="ja-JP" altLang="en-US" sz="4800" b="1" dirty="0" smtClean="0">
                <a:solidFill>
                  <a:schemeClr val="tx2"/>
                </a:solidFill>
              </a:rPr>
              <a:t>あるひとつの考え方</a:t>
            </a:r>
            <a:r>
              <a:rPr lang="ja-JP" altLang="en-US" sz="4800" b="1" dirty="0">
                <a:solidFill>
                  <a:schemeClr val="tx2"/>
                </a:solidFill>
              </a:rPr>
              <a:t>な</a:t>
            </a:r>
            <a:r>
              <a:rPr lang="ja-JP" altLang="en-US" sz="4800" b="1" dirty="0" smtClean="0">
                <a:solidFill>
                  <a:schemeClr val="tx2"/>
                </a:solidFill>
              </a:rPr>
              <a:t>の</a:t>
            </a:r>
            <a:endParaRPr lang="en-US" altLang="ja-JP" sz="4800" b="1" dirty="0" smtClean="0">
              <a:solidFill>
                <a:schemeClr val="tx2"/>
              </a:solidFill>
            </a:endParaRPr>
          </a:p>
          <a:p>
            <a:pPr eaLnBrk="1" fontAlgn="auto" hangingPunct="1">
              <a:lnSpc>
                <a:spcPct val="90000"/>
              </a:lnSpc>
              <a:spcAft>
                <a:spcPts val="0"/>
              </a:spcAft>
              <a:buFontTx/>
              <a:buNone/>
              <a:defRPr/>
            </a:pPr>
            <a:r>
              <a:rPr lang="ja-JP" altLang="en-US" sz="4800" b="1" dirty="0" smtClean="0">
                <a:solidFill>
                  <a:schemeClr val="tx2"/>
                </a:solidFill>
              </a:rPr>
              <a:t>です</a:t>
            </a:r>
            <a:r>
              <a:rPr lang="ja-JP" altLang="en-US" sz="4800" b="1" dirty="0">
                <a:solidFill>
                  <a:schemeClr val="tx2"/>
                </a:solidFill>
              </a:rPr>
              <a:t>。</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5182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467544" y="692696"/>
            <a:ext cx="8219256" cy="5544592"/>
          </a:xfrm>
        </p:spPr>
        <p:txBody>
          <a:bodyPr>
            <a:noAutofit/>
          </a:bodyPr>
          <a:lstStyle/>
          <a:p>
            <a:pPr algn="l"/>
            <a:r>
              <a:rPr lang="ja-JP" altLang="en-US" sz="4800" b="1" dirty="0" smtClean="0">
                <a:solidFill>
                  <a:schemeClr val="tx2"/>
                </a:solidFill>
              </a:rPr>
              <a:t>心を磨く</a:t>
            </a:r>
            <a:r>
              <a:rPr lang="ja-JP" altLang="en-US" sz="4800" dirty="0">
                <a:solidFill>
                  <a:schemeClr val="tx2"/>
                </a:solidFill>
              </a:rPr>
              <a:t>・・</a:t>
            </a:r>
            <a:r>
              <a:rPr lang="ja-JP" altLang="en-US" sz="4800" dirty="0" smtClean="0">
                <a:solidFill>
                  <a:schemeClr val="tx2"/>
                </a:solidFill>
              </a:rPr>
              <a:t>・その意味は</a:t>
            </a:r>
            <a:r>
              <a:rPr lang="en-US" altLang="ja-JP" sz="4800" dirty="0" smtClean="0">
                <a:solidFill>
                  <a:schemeClr val="tx2"/>
                </a:solidFill>
              </a:rPr>
              <a:t/>
            </a:r>
            <a:br>
              <a:rPr lang="en-US" altLang="ja-JP" sz="4800" dirty="0" smtClean="0">
                <a:solidFill>
                  <a:schemeClr val="tx2"/>
                </a:solidFill>
              </a:rPr>
            </a:br>
            <a:r>
              <a:rPr lang="ja-JP" altLang="en-US" sz="4800" dirty="0">
                <a:solidFill>
                  <a:schemeClr val="tx2"/>
                </a:solidFill>
              </a:rPr>
              <a:t>　</a:t>
            </a:r>
            <a:r>
              <a:rPr lang="ja-JP" altLang="en-US" sz="4800" dirty="0" smtClean="0">
                <a:solidFill>
                  <a:schemeClr val="tx2"/>
                </a:solidFill>
              </a:rPr>
              <a:t>どのようなことなのでしょうか。</a:t>
            </a:r>
            <a:r>
              <a:rPr lang="en-US" altLang="ja-JP" sz="4800" dirty="0" smtClean="0">
                <a:solidFill>
                  <a:schemeClr val="tx2"/>
                </a:solidFill>
              </a:rPr>
              <a:t/>
            </a:r>
            <a:br>
              <a:rPr lang="en-US" altLang="ja-JP" sz="4800" dirty="0" smtClean="0">
                <a:solidFill>
                  <a:schemeClr val="tx2"/>
                </a:solidFill>
              </a:rPr>
            </a:br>
            <a:r>
              <a:rPr lang="ja-JP" altLang="en-US" sz="4800" dirty="0" smtClean="0">
                <a:solidFill>
                  <a:schemeClr val="tx2"/>
                </a:solidFill>
              </a:rPr>
              <a:t/>
            </a:r>
            <a:br>
              <a:rPr lang="ja-JP" altLang="en-US" sz="4800" dirty="0" smtClean="0">
                <a:solidFill>
                  <a:schemeClr val="tx2"/>
                </a:solidFill>
              </a:rPr>
            </a:br>
            <a:r>
              <a:rPr lang="ja-JP" altLang="en-US" sz="4800" b="1" dirty="0" smtClean="0">
                <a:solidFill>
                  <a:schemeClr val="tx2"/>
                </a:solidFill>
              </a:rPr>
              <a:t>心を磨く・・・</a:t>
            </a:r>
            <a:r>
              <a:rPr lang="ja-JP" altLang="en-US" sz="4800" dirty="0" smtClean="0">
                <a:solidFill>
                  <a:schemeClr val="tx2"/>
                </a:solidFill>
              </a:rPr>
              <a:t>その</a:t>
            </a:r>
            <a:r>
              <a:rPr lang="ja-JP" altLang="en-US" sz="4800" b="1" dirty="0" smtClean="0">
                <a:solidFill>
                  <a:schemeClr val="tx2"/>
                </a:solidFill>
              </a:rPr>
              <a:t>「心」</a:t>
            </a:r>
            <a:r>
              <a:rPr lang="ja-JP" altLang="en-US" sz="4800" dirty="0" smtClean="0">
                <a:solidFill>
                  <a:schemeClr val="tx2"/>
                </a:solidFill>
              </a:rPr>
              <a:t>とは</a:t>
            </a:r>
            <a:r>
              <a:rPr lang="en-US" altLang="ja-JP" sz="4800" dirty="0" smtClean="0">
                <a:solidFill>
                  <a:schemeClr val="tx2"/>
                </a:solidFill>
              </a:rPr>
              <a:t/>
            </a:r>
            <a:br>
              <a:rPr lang="en-US" altLang="ja-JP" sz="4800" dirty="0" smtClean="0">
                <a:solidFill>
                  <a:schemeClr val="tx2"/>
                </a:solidFill>
              </a:rPr>
            </a:br>
            <a:r>
              <a:rPr lang="ja-JP" altLang="en-US" sz="4800" dirty="0" smtClean="0">
                <a:solidFill>
                  <a:schemeClr val="tx2"/>
                </a:solidFill>
              </a:rPr>
              <a:t>　　　　　一体何なのでしょうか。</a:t>
            </a:r>
            <a:br>
              <a:rPr lang="ja-JP" altLang="en-US" sz="4800" dirty="0" smtClean="0">
                <a:solidFill>
                  <a:schemeClr val="tx2"/>
                </a:solidFill>
              </a:rPr>
            </a:br>
            <a:r>
              <a:rPr lang="ja-JP" altLang="en-US" sz="3600" dirty="0" smtClean="0">
                <a:solidFill>
                  <a:schemeClr val="tx2"/>
                </a:solidFill>
              </a:rPr>
              <a:t/>
            </a:r>
            <a:br>
              <a:rPr lang="ja-JP" altLang="en-US" sz="3600" dirty="0" smtClean="0">
                <a:solidFill>
                  <a:schemeClr val="tx2"/>
                </a:solidFill>
              </a:rPr>
            </a:br>
            <a:endParaRPr lang="ja-JP" altLang="en-US" sz="3600" dirty="0" smtClean="0">
              <a:solidFill>
                <a:schemeClr val="tx2"/>
              </a:solidFill>
            </a:endParaRPr>
          </a:p>
        </p:txBody>
      </p:sp>
      <p:sp>
        <p:nvSpPr>
          <p:cNvPr id="5222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049AFB-90C3-4528-AA37-E151A1336BEE}" type="slidenum">
              <a:rPr lang="en-US" altLang="ja-JP">
                <a:solidFill>
                  <a:schemeClr val="tx1"/>
                </a:solidFill>
                <a:latin typeface="Arial" charset="0"/>
              </a:rPr>
              <a:pPr fontAlgn="base">
                <a:spcBef>
                  <a:spcPct val="0"/>
                </a:spcBef>
                <a:spcAft>
                  <a:spcPct val="0"/>
                </a:spcAft>
              </a:pPr>
              <a:t>47</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8EE2DF23-3F1C-497F-8210-663F0BA494B7}" type="slidenum">
              <a:rPr lang="ja-JP" altLang="en-US" smtClean="0"/>
              <a:pPr>
                <a:defRPr/>
              </a:pPr>
              <a:t>48</a:t>
            </a:fld>
            <a:endParaRPr lang="ja-JP" altLang="en-US"/>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899592" y="980728"/>
            <a:ext cx="7488832" cy="4524315"/>
          </a:xfrm>
          <a:prstGeom prst="rect">
            <a:avLst/>
          </a:prstGeom>
        </p:spPr>
        <p:txBody>
          <a:bodyPr wrap="square">
            <a:spAutoFit/>
          </a:bodyPr>
          <a:lstStyle/>
          <a:p>
            <a:r>
              <a:rPr lang="ja-JP" altLang="en-US" sz="4800" dirty="0">
                <a:solidFill>
                  <a:schemeClr val="tx2"/>
                </a:solidFill>
              </a:rPr>
              <a:t>それは</a:t>
            </a:r>
            <a:r>
              <a:rPr lang="ja-JP" altLang="en-US" sz="4800" dirty="0" smtClean="0">
                <a:solidFill>
                  <a:schemeClr val="tx2"/>
                </a:solidFill>
              </a:rPr>
              <a:t>、</a:t>
            </a:r>
            <a:endParaRPr lang="en-US" altLang="ja-JP" sz="4800" dirty="0" smtClean="0">
              <a:solidFill>
                <a:schemeClr val="tx2"/>
              </a:solidFill>
            </a:endParaRPr>
          </a:p>
          <a:p>
            <a:r>
              <a:rPr lang="ja-JP" altLang="en-US" sz="4800" dirty="0" smtClean="0">
                <a:solidFill>
                  <a:schemeClr val="tx2"/>
                </a:solidFill>
              </a:rPr>
              <a:t>人間</a:t>
            </a:r>
            <a:r>
              <a:rPr lang="ja-JP" altLang="en-US" sz="4800" dirty="0">
                <a:solidFill>
                  <a:schemeClr val="tx2"/>
                </a:solidFill>
              </a:rPr>
              <a:t>と</a:t>
            </a:r>
            <a:r>
              <a:rPr lang="ja-JP" altLang="en-US" sz="4800" dirty="0" smtClean="0">
                <a:solidFill>
                  <a:schemeClr val="tx2"/>
                </a:solidFill>
              </a:rPr>
              <a:t>してある</a:t>
            </a:r>
            <a:r>
              <a:rPr lang="ja-JP" altLang="en-US" sz="4800" dirty="0">
                <a:solidFill>
                  <a:schemeClr val="tx2"/>
                </a:solidFill>
              </a:rPr>
              <a:t>べき心</a:t>
            </a:r>
            <a:r>
              <a:rPr lang="ja-JP" altLang="en-US" sz="4800" dirty="0" smtClean="0">
                <a:solidFill>
                  <a:schemeClr val="tx2"/>
                </a:solidFill>
              </a:rPr>
              <a:t>、</a:t>
            </a:r>
            <a:endParaRPr lang="en-US" altLang="ja-JP" sz="4800" dirty="0" smtClean="0">
              <a:solidFill>
                <a:schemeClr val="tx2"/>
              </a:solidFill>
            </a:endParaRPr>
          </a:p>
          <a:p>
            <a:r>
              <a:rPr lang="ja-JP" altLang="en-US" sz="4800" dirty="0" smtClean="0">
                <a:solidFill>
                  <a:schemeClr val="tx2"/>
                </a:solidFill>
              </a:rPr>
              <a:t>即ち、</a:t>
            </a:r>
            <a:r>
              <a:rPr lang="ja-JP" altLang="en-US" sz="4800" b="1" dirty="0" smtClean="0">
                <a:solidFill>
                  <a:schemeClr val="tx2"/>
                </a:solidFill>
              </a:rPr>
              <a:t>「</a:t>
            </a:r>
            <a:r>
              <a:rPr lang="ja-JP" altLang="en-US" sz="4800" b="1" dirty="0">
                <a:solidFill>
                  <a:schemeClr val="tx2"/>
                </a:solidFill>
              </a:rPr>
              <a:t>倫理」</a:t>
            </a:r>
            <a:r>
              <a:rPr lang="ja-JP" altLang="en-US" sz="4800" dirty="0">
                <a:solidFill>
                  <a:schemeClr val="tx2"/>
                </a:solidFill>
              </a:rPr>
              <a:t>です</a:t>
            </a:r>
            <a:r>
              <a:rPr lang="ja-JP" altLang="en-US" sz="4800" dirty="0" smtClean="0">
                <a:solidFill>
                  <a:schemeClr val="tx2"/>
                </a:solidFill>
              </a:rPr>
              <a:t>。</a:t>
            </a:r>
            <a:endParaRPr lang="en-US" altLang="ja-JP" sz="4800" dirty="0" smtClean="0">
              <a:solidFill>
                <a:schemeClr val="tx2"/>
              </a:solidFill>
            </a:endParaRPr>
          </a:p>
          <a:p>
            <a:r>
              <a:rPr lang="ja-JP" altLang="en-US" sz="4800" dirty="0" smtClean="0">
                <a:solidFill>
                  <a:schemeClr val="tx2"/>
                </a:solidFill>
              </a:rPr>
              <a:t>心</a:t>
            </a:r>
            <a:r>
              <a:rPr lang="ja-JP" altLang="en-US" sz="4800" dirty="0">
                <a:solidFill>
                  <a:schemeClr val="tx2"/>
                </a:solidFill>
              </a:rPr>
              <a:t>を磨くということ</a:t>
            </a:r>
            <a:r>
              <a:rPr lang="ja-JP" altLang="en-US" sz="4800" dirty="0" smtClean="0">
                <a:solidFill>
                  <a:schemeClr val="tx2"/>
                </a:solidFill>
              </a:rPr>
              <a:t>のひとつ</a:t>
            </a:r>
            <a:endParaRPr lang="en-US" altLang="ja-JP" sz="4800" dirty="0" smtClean="0">
              <a:solidFill>
                <a:schemeClr val="tx2"/>
              </a:solidFill>
            </a:endParaRPr>
          </a:p>
          <a:p>
            <a:r>
              <a:rPr lang="ja-JP" altLang="en-US" sz="4800" dirty="0" smtClean="0">
                <a:solidFill>
                  <a:schemeClr val="tx2"/>
                </a:solidFill>
              </a:rPr>
              <a:t>の意味</a:t>
            </a:r>
            <a:r>
              <a:rPr lang="ja-JP" altLang="en-US" sz="4800" dirty="0">
                <a:solidFill>
                  <a:schemeClr val="tx2"/>
                </a:solidFill>
              </a:rPr>
              <a:t>は、</a:t>
            </a:r>
            <a:r>
              <a:rPr lang="ja-JP" altLang="en-US" sz="4800" b="1" dirty="0">
                <a:solidFill>
                  <a:schemeClr val="tx2"/>
                </a:solidFill>
              </a:rPr>
              <a:t>倫理を</a:t>
            </a:r>
            <a:r>
              <a:rPr lang="ja-JP" altLang="en-US" sz="4800" b="1" dirty="0" smtClean="0">
                <a:solidFill>
                  <a:schemeClr val="tx2"/>
                </a:solidFill>
              </a:rPr>
              <a:t>高める</a:t>
            </a:r>
            <a:endParaRPr lang="en-US" altLang="ja-JP" sz="4800" b="1" dirty="0" smtClean="0">
              <a:solidFill>
                <a:schemeClr val="tx2"/>
              </a:solidFill>
            </a:endParaRPr>
          </a:p>
          <a:p>
            <a:r>
              <a:rPr lang="ja-JP" altLang="en-US" sz="4800" b="1" dirty="0" smtClean="0">
                <a:solidFill>
                  <a:schemeClr val="tx2"/>
                </a:solidFill>
              </a:rPr>
              <a:t>ことなの</a:t>
            </a:r>
            <a:r>
              <a:rPr lang="ja-JP" altLang="en-US" sz="4800" dirty="0" smtClean="0">
                <a:solidFill>
                  <a:schemeClr val="tx2"/>
                </a:solidFill>
              </a:rPr>
              <a:t>です</a:t>
            </a:r>
            <a:r>
              <a:rPr lang="ja-JP" altLang="en-US" sz="4800" dirty="0">
                <a:solidFill>
                  <a:schemeClr val="tx2"/>
                </a:solidFill>
              </a:rPr>
              <a:t>。</a:t>
            </a:r>
            <a:endParaRPr lang="ja-JP" altLang="en-US" sz="4800" dirty="0"/>
          </a:p>
        </p:txBody>
      </p:sp>
    </p:spTree>
    <p:extLst>
      <p:ext uri="{BB962C8B-B14F-4D97-AF65-F5344CB8AC3E}">
        <p14:creationId xmlns:p14="http://schemas.microsoft.com/office/powerpoint/2010/main" val="2273539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idx="1"/>
          </p:nvPr>
        </p:nvSpPr>
        <p:spPr>
          <a:xfrm>
            <a:off x="457200" y="620713"/>
            <a:ext cx="8229600" cy="5505450"/>
          </a:xfrm>
        </p:spPr>
        <p:txBody>
          <a:bodyPr>
            <a:normAutofit lnSpcReduction="10000"/>
          </a:bodyPr>
          <a:lstStyle/>
          <a:p>
            <a:pPr>
              <a:buFontTx/>
              <a:buNone/>
            </a:pPr>
            <a:r>
              <a:rPr lang="ja-JP" altLang="en-US" sz="4400" dirty="0" smtClean="0"/>
              <a:t>　</a:t>
            </a:r>
            <a:r>
              <a:rPr lang="ja-JP" altLang="en-US" sz="4400" b="1" dirty="0" smtClean="0">
                <a:solidFill>
                  <a:schemeClr val="tx2"/>
                </a:solidFill>
              </a:rPr>
              <a:t>ロータリアンは皆、職業人です</a:t>
            </a:r>
            <a:endParaRPr lang="en-US" altLang="ja-JP" sz="4400" b="1" dirty="0" smtClean="0">
              <a:solidFill>
                <a:schemeClr val="tx2"/>
              </a:solidFill>
            </a:endParaRPr>
          </a:p>
          <a:p>
            <a:pPr>
              <a:buFontTx/>
              <a:buNone/>
            </a:pPr>
            <a:r>
              <a:rPr lang="ja-JP" altLang="en-US" sz="4400" b="1" dirty="0">
                <a:solidFill>
                  <a:schemeClr val="tx2"/>
                </a:solidFill>
              </a:rPr>
              <a:t>　</a:t>
            </a:r>
            <a:r>
              <a:rPr lang="ja-JP" altLang="en-US" sz="4400" b="1" dirty="0" smtClean="0">
                <a:solidFill>
                  <a:schemeClr val="tx2"/>
                </a:solidFill>
              </a:rPr>
              <a:t>から、人間としての一般的倫理</a:t>
            </a:r>
            <a:endParaRPr lang="en-US" altLang="ja-JP" sz="4400" b="1" dirty="0">
              <a:solidFill>
                <a:schemeClr val="tx2"/>
              </a:solidFill>
            </a:endParaRPr>
          </a:p>
          <a:p>
            <a:pPr>
              <a:buFontTx/>
              <a:buNone/>
            </a:pPr>
            <a:r>
              <a:rPr lang="ja-JP" altLang="en-US" sz="4400" b="1" dirty="0" smtClean="0">
                <a:solidFill>
                  <a:schemeClr val="tx2"/>
                </a:solidFill>
              </a:rPr>
              <a:t>　のみならず職業の倫理をも</a:t>
            </a:r>
            <a:endParaRPr lang="en-US" altLang="ja-JP" sz="4400" b="1" dirty="0" smtClean="0">
              <a:solidFill>
                <a:schemeClr val="tx2"/>
              </a:solidFill>
            </a:endParaRPr>
          </a:p>
          <a:p>
            <a:pPr>
              <a:buFontTx/>
              <a:buNone/>
            </a:pPr>
            <a:r>
              <a:rPr lang="ja-JP" altLang="en-US" sz="4400" b="1" dirty="0">
                <a:solidFill>
                  <a:schemeClr val="tx2"/>
                </a:solidFill>
              </a:rPr>
              <a:t>　</a:t>
            </a:r>
            <a:r>
              <a:rPr lang="ja-JP" altLang="en-US" sz="4400" b="1" dirty="0" smtClean="0">
                <a:solidFill>
                  <a:schemeClr val="tx2"/>
                </a:solidFill>
              </a:rPr>
              <a:t>高めることです。</a:t>
            </a:r>
          </a:p>
          <a:p>
            <a:pPr>
              <a:buFontTx/>
              <a:buNone/>
            </a:pPr>
            <a:r>
              <a:rPr lang="ja-JP" altLang="en-US" sz="4400" b="1" dirty="0" smtClean="0">
                <a:solidFill>
                  <a:schemeClr val="tx2"/>
                </a:solidFill>
              </a:rPr>
              <a:t>　そのことによってロータリーは</a:t>
            </a:r>
            <a:endParaRPr lang="en-US" altLang="ja-JP" sz="4400" b="1" dirty="0" smtClean="0">
              <a:solidFill>
                <a:schemeClr val="tx2"/>
              </a:solidFill>
            </a:endParaRPr>
          </a:p>
          <a:p>
            <a:pPr>
              <a:buFontTx/>
              <a:buNone/>
            </a:pPr>
            <a:r>
              <a:rPr lang="ja-JP" altLang="en-US" sz="4400" b="1" dirty="0">
                <a:solidFill>
                  <a:schemeClr val="tx2"/>
                </a:solidFill>
              </a:rPr>
              <a:t>　</a:t>
            </a:r>
            <a:r>
              <a:rPr lang="ja-JP" altLang="en-US" sz="4400" b="1" dirty="0" smtClean="0">
                <a:solidFill>
                  <a:schemeClr val="tx2"/>
                </a:solidFill>
              </a:rPr>
              <a:t>世のため人のために動いて</a:t>
            </a:r>
            <a:endParaRPr lang="en-US" altLang="ja-JP" sz="4400" b="1" dirty="0" smtClean="0">
              <a:solidFill>
                <a:schemeClr val="tx2"/>
              </a:solidFill>
            </a:endParaRPr>
          </a:p>
          <a:p>
            <a:pPr>
              <a:buFontTx/>
              <a:buNone/>
            </a:pPr>
            <a:r>
              <a:rPr lang="ja-JP" altLang="en-US" sz="4400" b="1" dirty="0">
                <a:solidFill>
                  <a:schemeClr val="tx2"/>
                </a:solidFill>
              </a:rPr>
              <a:t>　</a:t>
            </a:r>
            <a:r>
              <a:rPr lang="ja-JP" altLang="en-US" sz="4400" b="1" dirty="0" smtClean="0">
                <a:solidFill>
                  <a:schemeClr val="tx2"/>
                </a:solidFill>
              </a:rPr>
              <a:t>いこうというのです。</a:t>
            </a:r>
          </a:p>
        </p:txBody>
      </p:sp>
      <p:sp>
        <p:nvSpPr>
          <p:cNvPr id="5324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BB352E-BEFC-4D87-A827-502F3F44A73D}" type="slidenum">
              <a:rPr lang="en-US" altLang="ja-JP">
                <a:solidFill>
                  <a:schemeClr val="tx1"/>
                </a:solidFill>
                <a:latin typeface="Arial" charset="0"/>
              </a:rPr>
              <a:pPr fontAlgn="base">
                <a:spcBef>
                  <a:spcPct val="0"/>
                </a:spcBef>
                <a:spcAft>
                  <a:spcPct val="0"/>
                </a:spcAft>
              </a:pPr>
              <a:t>49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タイトル 1"/>
          <p:cNvSpPr>
            <a:spLocks noGrp="1"/>
          </p:cNvSpPr>
          <p:nvPr>
            <p:ph type="title"/>
          </p:nvPr>
        </p:nvSpPr>
        <p:spPr>
          <a:xfrm>
            <a:off x="457200" y="620688"/>
            <a:ext cx="8229600" cy="796950"/>
          </a:xfrm>
        </p:spPr>
        <p:txBody>
          <a:bodyPr>
            <a:normAutofit fontScale="90000"/>
          </a:bodyPr>
          <a:lstStyle/>
          <a:p>
            <a:r>
              <a:rPr lang="ja-JP" altLang="en-US" sz="6000" b="1" dirty="0" smtClean="0">
                <a:solidFill>
                  <a:schemeClr val="tx2"/>
                </a:solidFill>
              </a:rPr>
              <a:t>ロータリーの</a:t>
            </a:r>
            <a:r>
              <a:rPr lang="ja-JP" altLang="en-US" sz="6000" b="1" dirty="0">
                <a:solidFill>
                  <a:schemeClr val="tx2"/>
                </a:solidFill>
              </a:rPr>
              <a:t>誕生</a:t>
            </a:r>
            <a:endParaRPr lang="ja-JP" altLang="en-US" sz="6000" b="1" dirty="0" smtClean="0">
              <a:solidFill>
                <a:schemeClr val="tx2"/>
              </a:solidFill>
            </a:endParaRPr>
          </a:p>
        </p:txBody>
      </p:sp>
      <p:sp>
        <p:nvSpPr>
          <p:cNvPr id="3" name="コンテンツ プレースホルダー 2"/>
          <p:cNvSpPr>
            <a:spLocks noGrp="1"/>
          </p:cNvSpPr>
          <p:nvPr>
            <p:ph idx="1"/>
          </p:nvPr>
        </p:nvSpPr>
        <p:spPr>
          <a:xfrm>
            <a:off x="1043608" y="2204864"/>
            <a:ext cx="7643192" cy="3921299"/>
          </a:xfrm>
        </p:spPr>
        <p:txBody>
          <a:bodyPr rtlCol="0">
            <a:normAutofit/>
          </a:bodyPr>
          <a:lstStyle/>
          <a:p>
            <a:pPr marL="0" indent="0" fontAlgn="auto">
              <a:spcAft>
                <a:spcPts val="0"/>
              </a:spcAft>
              <a:buFont typeface="Arial" pitchFamily="34" charset="0"/>
              <a:buNone/>
              <a:defRPr/>
            </a:pPr>
            <a:r>
              <a:rPr lang="ja-JP" altLang="en-US" sz="4000" b="1" dirty="0">
                <a:solidFill>
                  <a:schemeClr val="tx2"/>
                </a:solidFill>
              </a:rPr>
              <a:t>１９０５年２月２３日　　　</a:t>
            </a:r>
            <a:endParaRPr lang="en-US" altLang="ja-JP" sz="4000" b="1" dirty="0" smtClean="0">
              <a:solidFill>
                <a:schemeClr val="tx2"/>
              </a:solidFill>
            </a:endParaRPr>
          </a:p>
          <a:p>
            <a:pPr marL="0" indent="0" fontAlgn="auto">
              <a:spcAft>
                <a:spcPts val="0"/>
              </a:spcAft>
              <a:buFont typeface="Arial" pitchFamily="34" charset="0"/>
              <a:buNone/>
              <a:defRPr/>
            </a:pPr>
            <a:r>
              <a:rPr lang="ja-JP" altLang="en-US" sz="4000" b="1" dirty="0">
                <a:solidFill>
                  <a:schemeClr val="tx2"/>
                </a:solidFill>
              </a:rPr>
              <a:t>　</a:t>
            </a:r>
            <a:r>
              <a:rPr lang="ja-JP" altLang="en-US" sz="4000" b="1" dirty="0" smtClean="0">
                <a:solidFill>
                  <a:schemeClr val="tx2"/>
                </a:solidFill>
              </a:rPr>
              <a:t>　アメリカ・イリノイ州シカゴ</a:t>
            </a:r>
            <a:endParaRPr lang="ja-JP" altLang="en-US" sz="4000" b="1" dirty="0">
              <a:solidFill>
                <a:schemeClr val="tx2"/>
              </a:solidFill>
            </a:endParaRPr>
          </a:p>
          <a:p>
            <a:pPr fontAlgn="auto">
              <a:spcAft>
                <a:spcPts val="0"/>
              </a:spcAft>
              <a:buFont typeface="Arial" pitchFamily="34" charset="0"/>
              <a:buChar char="•"/>
              <a:defRPr/>
            </a:pPr>
            <a:endParaRPr lang="ja-JP" altLang="en-US" sz="4000" b="1" dirty="0">
              <a:solidFill>
                <a:schemeClr val="tx2"/>
              </a:solidFill>
            </a:endParaRPr>
          </a:p>
          <a:p>
            <a:pPr marL="0" indent="0" fontAlgn="auto">
              <a:spcAft>
                <a:spcPts val="0"/>
              </a:spcAft>
              <a:buFont typeface="Arial" pitchFamily="34" charset="0"/>
              <a:buNone/>
              <a:defRPr/>
            </a:pPr>
            <a:r>
              <a:rPr lang="ja-JP" altLang="en-US" sz="4000" b="1" dirty="0">
                <a:solidFill>
                  <a:schemeClr val="tx2"/>
                </a:solidFill>
              </a:rPr>
              <a:t>青年弁護士　ポール・ハリス　と　</a:t>
            </a:r>
          </a:p>
          <a:p>
            <a:pPr fontAlgn="auto">
              <a:spcAft>
                <a:spcPts val="0"/>
              </a:spcAft>
              <a:buFont typeface="Arial" pitchFamily="34" charset="0"/>
              <a:buNone/>
              <a:defRPr/>
            </a:pPr>
            <a:r>
              <a:rPr lang="ja-JP" altLang="en-US" sz="4000" b="1" dirty="0">
                <a:solidFill>
                  <a:schemeClr val="tx2"/>
                </a:solidFill>
              </a:rPr>
              <a:t>　３人の</a:t>
            </a:r>
            <a:r>
              <a:rPr lang="ja-JP" altLang="en-US" sz="4000" b="1" dirty="0" smtClean="0">
                <a:solidFill>
                  <a:schemeClr val="tx2"/>
                </a:solidFill>
              </a:rPr>
              <a:t>仲間</a:t>
            </a:r>
            <a:endParaRPr lang="ja-JP" altLang="en-US" sz="4000" b="1" dirty="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5</a:t>
            </a:fld>
            <a:endParaRPr lang="ja-JP" altLang="en-US"/>
          </a:p>
        </p:txBody>
      </p:sp>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85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50</a:t>
            </a:fld>
            <a:endParaRPr lang="ja-JP" altLang="en-US"/>
          </a:p>
        </p:txBody>
      </p:sp>
      <p:sp>
        <p:nvSpPr>
          <p:cNvPr id="3" name="正方形/長方形 2"/>
          <p:cNvSpPr/>
          <p:nvPr/>
        </p:nvSpPr>
        <p:spPr>
          <a:xfrm>
            <a:off x="899592" y="908720"/>
            <a:ext cx="7200800" cy="4247317"/>
          </a:xfrm>
          <a:prstGeom prst="rect">
            <a:avLst/>
          </a:prstGeom>
        </p:spPr>
        <p:txBody>
          <a:bodyPr wrap="square">
            <a:spAutoFit/>
          </a:bodyPr>
          <a:lstStyle/>
          <a:p>
            <a:pPr eaLnBrk="1" hangingPunct="1">
              <a:lnSpc>
                <a:spcPct val="90000"/>
              </a:lnSpc>
              <a:buFontTx/>
              <a:buNone/>
            </a:pPr>
            <a:r>
              <a:rPr lang="ja-JP" altLang="en-US" sz="6000" dirty="0">
                <a:solidFill>
                  <a:schemeClr val="tx2"/>
                </a:solidFill>
              </a:rPr>
              <a:t>ロータリー運動は</a:t>
            </a:r>
            <a:r>
              <a:rPr lang="ja-JP" altLang="en-US" sz="6000" dirty="0" smtClean="0">
                <a:solidFill>
                  <a:schemeClr val="tx2"/>
                </a:solidFill>
              </a:rPr>
              <a:t>、</a:t>
            </a:r>
            <a:endParaRPr lang="en-US" altLang="ja-JP" sz="6000" dirty="0" smtClean="0">
              <a:solidFill>
                <a:schemeClr val="tx2"/>
              </a:solidFill>
            </a:endParaRPr>
          </a:p>
          <a:p>
            <a:pPr eaLnBrk="1" hangingPunct="1">
              <a:lnSpc>
                <a:spcPct val="90000"/>
              </a:lnSpc>
              <a:buFontTx/>
              <a:buNone/>
            </a:pPr>
            <a:endParaRPr lang="ja-JP" altLang="en-US" sz="6000" dirty="0">
              <a:solidFill>
                <a:schemeClr val="tx2"/>
              </a:solidFill>
            </a:endParaRPr>
          </a:p>
          <a:p>
            <a:pPr eaLnBrk="1" hangingPunct="1">
              <a:lnSpc>
                <a:spcPct val="90000"/>
              </a:lnSpc>
              <a:buFontTx/>
              <a:buNone/>
            </a:pPr>
            <a:r>
              <a:rPr lang="ja-JP" altLang="en-US" sz="6000" dirty="0">
                <a:solidFill>
                  <a:schemeClr val="tx2"/>
                </a:solidFill>
              </a:rPr>
              <a:t>　</a:t>
            </a:r>
            <a:r>
              <a:rPr lang="ja-JP" altLang="en-US" sz="6000" b="1" dirty="0">
                <a:solidFill>
                  <a:schemeClr val="tx2"/>
                </a:solidFill>
              </a:rPr>
              <a:t>倫理運動　</a:t>
            </a:r>
          </a:p>
          <a:p>
            <a:pPr eaLnBrk="1" hangingPunct="1">
              <a:lnSpc>
                <a:spcPct val="90000"/>
              </a:lnSpc>
              <a:buFontTx/>
              <a:buNone/>
            </a:pPr>
            <a:r>
              <a:rPr lang="ja-JP" altLang="en-US" sz="6000" b="1" dirty="0">
                <a:solidFill>
                  <a:schemeClr val="tx2"/>
                </a:solidFill>
              </a:rPr>
              <a:t>　倫理実践運動</a:t>
            </a:r>
          </a:p>
          <a:p>
            <a:pPr eaLnBrk="1" hangingPunct="1">
              <a:lnSpc>
                <a:spcPct val="90000"/>
              </a:lnSpc>
              <a:buFontTx/>
              <a:buNone/>
            </a:pPr>
            <a:r>
              <a:rPr lang="ja-JP" altLang="en-US" sz="6000" b="1" dirty="0">
                <a:solidFill>
                  <a:schemeClr val="tx2"/>
                </a:solidFill>
              </a:rPr>
              <a:t>　　　　　　　</a:t>
            </a:r>
            <a:r>
              <a:rPr lang="ja-JP" altLang="en-US" sz="6000" dirty="0">
                <a:solidFill>
                  <a:schemeClr val="tx2"/>
                </a:solidFill>
              </a:rPr>
              <a:t>なのです。</a:t>
            </a: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4117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p:cNvSpPr>
            <a:spLocks noGrp="1" noChangeArrowheads="1"/>
          </p:cNvSpPr>
          <p:nvPr>
            <p:ph type="title"/>
          </p:nvPr>
        </p:nvSpPr>
        <p:spPr>
          <a:xfrm>
            <a:off x="755576" y="274638"/>
            <a:ext cx="7931224" cy="5962650"/>
          </a:xfrm>
        </p:spPr>
        <p:txBody>
          <a:bodyPr rtlCol="0">
            <a:normAutofit fontScale="90000"/>
          </a:bodyPr>
          <a:lstStyle/>
          <a:p>
            <a:pPr algn="l" fontAlgn="auto">
              <a:spcAft>
                <a:spcPts val="0"/>
              </a:spcAft>
              <a:defRPr/>
            </a:pPr>
            <a:r>
              <a:rPr lang="ja-JP" altLang="en-US" dirty="0" smtClean="0"/>
              <a:t>　</a:t>
            </a:r>
            <a:br>
              <a:rPr lang="ja-JP" altLang="en-US" dirty="0" smtClean="0"/>
            </a:br>
            <a:r>
              <a:rPr lang="ja-JP" altLang="en-US" dirty="0" smtClean="0"/>
              <a:t>　</a:t>
            </a:r>
            <a:r>
              <a:rPr lang="ja-JP" altLang="en-US" sz="5300" b="1" dirty="0" smtClean="0">
                <a:solidFill>
                  <a:schemeClr val="tx2"/>
                </a:solidFill>
              </a:rPr>
              <a:t>ロータリークラブは、</a:t>
            </a:r>
            <a:br>
              <a:rPr lang="ja-JP" altLang="en-US" sz="5300" b="1" dirty="0" smtClean="0">
                <a:solidFill>
                  <a:schemeClr val="tx2"/>
                </a:solidFill>
              </a:rPr>
            </a:br>
            <a:r>
              <a:rPr lang="en-US" altLang="ja-JP" sz="5300" b="1" dirty="0" smtClean="0">
                <a:solidFill>
                  <a:schemeClr val="tx2"/>
                </a:solidFill>
              </a:rPr>
              <a:t/>
            </a:r>
            <a:br>
              <a:rPr lang="en-US" altLang="ja-JP" sz="5300" b="1" dirty="0" smtClean="0">
                <a:solidFill>
                  <a:schemeClr val="tx2"/>
                </a:solidFill>
              </a:rPr>
            </a:br>
            <a:r>
              <a:rPr lang="ja-JP" altLang="en-US" sz="5300" b="1" dirty="0">
                <a:solidFill>
                  <a:schemeClr val="tx2"/>
                </a:solidFill>
              </a:rPr>
              <a:t>　</a:t>
            </a:r>
            <a:r>
              <a:rPr lang="ja-JP" altLang="en-US" sz="5300" b="1" dirty="0" smtClean="0">
                <a:solidFill>
                  <a:schemeClr val="tx2"/>
                </a:solidFill>
              </a:rPr>
              <a:t>寄付団体で</a:t>
            </a:r>
            <a:r>
              <a:rPr lang="ja-JP" altLang="en-US" sz="5300" b="1" dirty="0">
                <a:solidFill>
                  <a:schemeClr val="tx2"/>
                </a:solidFill>
              </a:rPr>
              <a:t>しょう</a:t>
            </a:r>
            <a:r>
              <a:rPr lang="ja-JP" altLang="en-US" sz="5300" b="1" dirty="0" smtClean="0">
                <a:solidFill>
                  <a:schemeClr val="tx2"/>
                </a:solidFill>
              </a:rPr>
              <a:t>か？</a:t>
            </a:r>
            <a:r>
              <a:rPr lang="en-US" altLang="ja-JP" sz="5300" b="1" dirty="0" smtClean="0">
                <a:solidFill>
                  <a:schemeClr val="tx2"/>
                </a:solidFill>
              </a:rPr>
              <a:t/>
            </a:r>
            <a:br>
              <a:rPr lang="en-US" altLang="ja-JP" sz="5300" b="1" dirty="0" smtClean="0">
                <a:solidFill>
                  <a:schemeClr val="tx2"/>
                </a:solidFill>
              </a:rPr>
            </a:br>
            <a:r>
              <a:rPr lang="ja-JP" altLang="en-US" sz="5300" b="1" dirty="0" smtClean="0">
                <a:solidFill>
                  <a:schemeClr val="tx2"/>
                </a:solidFill>
              </a:rPr>
              <a:t>　福祉目的の慈善団体？</a:t>
            </a:r>
            <a:r>
              <a:rPr lang="en-US" altLang="ja-JP" sz="5300" b="1" dirty="0" smtClean="0">
                <a:solidFill>
                  <a:schemeClr val="tx2"/>
                </a:solidFill>
              </a:rPr>
              <a:t/>
            </a:r>
            <a:br>
              <a:rPr lang="en-US" altLang="ja-JP" sz="5300" b="1" dirty="0" smtClean="0">
                <a:solidFill>
                  <a:schemeClr val="tx2"/>
                </a:solidFill>
              </a:rPr>
            </a:br>
            <a:r>
              <a:rPr lang="ja-JP" altLang="en-US" sz="5300" b="1" dirty="0" smtClean="0">
                <a:solidFill>
                  <a:schemeClr val="tx2"/>
                </a:solidFill>
              </a:rPr>
              <a:t>　ボランティア団体ですか</a:t>
            </a:r>
            <a:r>
              <a:rPr lang="ja-JP" altLang="en-US" sz="5300" b="1" dirty="0" err="1" smtClean="0">
                <a:solidFill>
                  <a:schemeClr val="tx2"/>
                </a:solidFill>
              </a:rPr>
              <a:t>？。</a:t>
            </a:r>
            <a:r>
              <a:rPr lang="ja-JP" altLang="en-US" sz="5300" b="1" dirty="0" smtClean="0">
                <a:solidFill>
                  <a:schemeClr val="tx2"/>
                </a:solidFill>
              </a:rPr>
              <a:t/>
            </a:r>
            <a:br>
              <a:rPr lang="ja-JP" altLang="en-US" sz="5300" b="1" dirty="0" smtClean="0">
                <a:solidFill>
                  <a:schemeClr val="tx2"/>
                </a:solidFill>
              </a:rPr>
            </a:br>
            <a:r>
              <a:rPr lang="ja-JP" altLang="en-US" sz="4000" dirty="0" smtClean="0">
                <a:solidFill>
                  <a:schemeClr val="tx2"/>
                </a:solidFill>
              </a:rPr>
              <a:t/>
            </a:r>
            <a:br>
              <a:rPr lang="ja-JP" altLang="en-US" sz="4000" dirty="0" smtClean="0">
                <a:solidFill>
                  <a:schemeClr val="tx2"/>
                </a:solidFill>
              </a:rPr>
            </a:br>
            <a:endParaRPr lang="ja-JP" altLang="en-US" sz="4000" dirty="0" smtClean="0">
              <a:solidFill>
                <a:schemeClr val="tx2"/>
              </a:solidFill>
            </a:endParaRPr>
          </a:p>
        </p:txBody>
      </p:sp>
      <p:sp>
        <p:nvSpPr>
          <p:cNvPr id="55297"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C6C5D2-8B4A-4875-AC1F-E3FC4D007C7D}" type="slidenum">
              <a:rPr lang="en-US" altLang="ja-JP">
                <a:solidFill>
                  <a:schemeClr val="tx1"/>
                </a:solidFill>
                <a:latin typeface="Arial" charset="0"/>
              </a:rPr>
              <a:pPr fontAlgn="base">
                <a:spcBef>
                  <a:spcPct val="0"/>
                </a:spcBef>
                <a:spcAft>
                  <a:spcPct val="0"/>
                </a:spcAft>
              </a:pPr>
              <a:t>51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67544" y="548680"/>
            <a:ext cx="8424936" cy="5577483"/>
          </a:xfrm>
        </p:spPr>
        <p:txBody>
          <a:bodyPr rtlCol="0">
            <a:normAutofit fontScale="85000" lnSpcReduction="20000"/>
          </a:bodyPr>
          <a:lstStyle/>
          <a:p>
            <a:pPr fontAlgn="auto">
              <a:spcAft>
                <a:spcPts val="0"/>
              </a:spcAft>
              <a:buFontTx/>
              <a:buNone/>
              <a:defRPr/>
            </a:pPr>
            <a:r>
              <a:rPr lang="ja-JP" altLang="en-US" sz="4400" dirty="0" smtClean="0"/>
              <a:t>　</a:t>
            </a:r>
            <a:r>
              <a:rPr lang="ja-JP" altLang="en-US" sz="4400" b="1" dirty="0" smtClean="0">
                <a:solidFill>
                  <a:schemeClr val="tx2"/>
                </a:solidFill>
              </a:rPr>
              <a:t>ロータリアンは、災害の救済に駆けつけます。</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福祉関係の施設に出かけて、様々な</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お手伝いをします。</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慈善団体に寄付をします。</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ロータリー財団にも多額の寄付をします。</a:t>
            </a:r>
            <a:endParaRPr lang="en-US" altLang="ja-JP" sz="4400" b="1" dirty="0" smtClean="0">
              <a:solidFill>
                <a:schemeClr val="tx2"/>
              </a:solidFill>
            </a:endParaRPr>
          </a:p>
          <a:p>
            <a:pPr fontAlgn="auto">
              <a:spcAft>
                <a:spcPts val="0"/>
              </a:spcAft>
              <a:buFontTx/>
              <a:buNone/>
              <a:defRPr/>
            </a:pPr>
            <a:r>
              <a:rPr lang="ja-JP" altLang="en-US" sz="4400" b="1" dirty="0" smtClean="0">
                <a:solidFill>
                  <a:schemeClr val="tx2"/>
                </a:solidFill>
              </a:rPr>
              <a:t>　ボランティア活動もします。</a:t>
            </a:r>
          </a:p>
          <a:p>
            <a:pPr fontAlgn="auto">
              <a:spcAft>
                <a:spcPts val="0"/>
              </a:spcAft>
              <a:buFontTx/>
              <a:buNone/>
              <a:defRPr/>
            </a:pPr>
            <a:r>
              <a:rPr lang="ja-JP" altLang="en-US" sz="4400" b="1" dirty="0" smtClean="0">
                <a:solidFill>
                  <a:schemeClr val="tx2"/>
                </a:solidFill>
              </a:rPr>
              <a:t>　・・・これは、ロータリアンは弱者に</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涙する人達の集まりでありますから</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当然のことなのです。</a:t>
            </a:r>
          </a:p>
        </p:txBody>
      </p:sp>
      <p:sp>
        <p:nvSpPr>
          <p:cNvPr id="5632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633EF8-4DFC-4882-98ED-CC18F661ED54}" type="slidenum">
              <a:rPr lang="en-US" altLang="ja-JP">
                <a:solidFill>
                  <a:schemeClr val="tx1"/>
                </a:solidFill>
                <a:latin typeface="Arial" charset="0"/>
              </a:rPr>
              <a:pPr fontAlgn="base">
                <a:spcBef>
                  <a:spcPct val="0"/>
                </a:spcBef>
                <a:spcAft>
                  <a:spcPct val="0"/>
                </a:spcAft>
              </a:pPr>
              <a:t>52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1039812" y="274638"/>
            <a:ext cx="7646988" cy="5962650"/>
          </a:xfrm>
        </p:spPr>
        <p:txBody>
          <a:bodyPr/>
          <a:lstStyle/>
          <a:p>
            <a:pPr algn="l"/>
            <a:r>
              <a:rPr lang="ja-JP" altLang="en-US" sz="4800" b="1" dirty="0" smtClean="0">
                <a:solidFill>
                  <a:schemeClr val="tx2"/>
                </a:solidFill>
              </a:rPr>
              <a:t>そのような寄付やボランティア活動をすることは大切な</a:t>
            </a:r>
            <a:r>
              <a:rPr lang="en-US" altLang="ja-JP" sz="4800" b="1" dirty="0" smtClean="0">
                <a:solidFill>
                  <a:schemeClr val="tx2"/>
                </a:solidFill>
              </a:rPr>
              <a:t/>
            </a:r>
            <a:br>
              <a:rPr lang="en-US" altLang="ja-JP" sz="4800" b="1" dirty="0" smtClean="0">
                <a:solidFill>
                  <a:schemeClr val="tx2"/>
                </a:solidFill>
              </a:rPr>
            </a:br>
            <a:r>
              <a:rPr lang="ja-JP" altLang="en-US" sz="4800" b="1" dirty="0" smtClean="0">
                <a:solidFill>
                  <a:schemeClr val="tx2"/>
                </a:solidFill>
              </a:rPr>
              <a:t>ことであるし、しなければ</a:t>
            </a:r>
            <a:r>
              <a:rPr lang="en-US" altLang="ja-JP" sz="4800" b="1" dirty="0" smtClean="0">
                <a:solidFill>
                  <a:schemeClr val="tx2"/>
                </a:solidFill>
              </a:rPr>
              <a:t/>
            </a:r>
            <a:br>
              <a:rPr lang="en-US" altLang="ja-JP" sz="4800" b="1" dirty="0" smtClean="0">
                <a:solidFill>
                  <a:schemeClr val="tx2"/>
                </a:solidFill>
              </a:rPr>
            </a:br>
            <a:r>
              <a:rPr lang="ja-JP" altLang="en-US" sz="4800" b="1" dirty="0" smtClean="0">
                <a:solidFill>
                  <a:schemeClr val="tx2"/>
                </a:solidFill>
              </a:rPr>
              <a:t>ならないことではあるのですが・・・、</a:t>
            </a:r>
            <a:br>
              <a:rPr lang="ja-JP" altLang="en-US" sz="4800" b="1" dirty="0" smtClean="0">
                <a:solidFill>
                  <a:schemeClr val="tx2"/>
                </a:solidFill>
              </a:rPr>
            </a:br>
            <a:r>
              <a:rPr lang="ja-JP" altLang="en-US" sz="4800" b="1" dirty="0" smtClean="0">
                <a:solidFill>
                  <a:schemeClr val="tx2"/>
                </a:solidFill>
              </a:rPr>
              <a:t>そこにロータリーの本願は</a:t>
            </a:r>
            <a:r>
              <a:rPr lang="en-US" altLang="ja-JP" sz="4800" b="1" dirty="0" smtClean="0">
                <a:solidFill>
                  <a:schemeClr val="tx2"/>
                </a:solidFill>
              </a:rPr>
              <a:t/>
            </a:r>
            <a:br>
              <a:rPr lang="en-US" altLang="ja-JP" sz="4800" b="1" dirty="0" smtClean="0">
                <a:solidFill>
                  <a:schemeClr val="tx2"/>
                </a:solidFill>
              </a:rPr>
            </a:br>
            <a:r>
              <a:rPr lang="ja-JP" altLang="en-US" sz="4800" b="1" dirty="0" smtClean="0">
                <a:solidFill>
                  <a:schemeClr val="tx2"/>
                </a:solidFill>
              </a:rPr>
              <a:t>ないのです。</a:t>
            </a:r>
          </a:p>
        </p:txBody>
      </p:sp>
      <p:sp>
        <p:nvSpPr>
          <p:cNvPr id="5734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55BFDD-24C4-4657-9733-B23B903135CB}" type="slidenum">
              <a:rPr lang="en-US" altLang="ja-JP">
                <a:solidFill>
                  <a:schemeClr val="tx1"/>
                </a:solidFill>
                <a:latin typeface="Arial" charset="0"/>
              </a:rPr>
              <a:pPr fontAlgn="base">
                <a:spcBef>
                  <a:spcPct val="0"/>
                </a:spcBef>
                <a:spcAft>
                  <a:spcPct val="0"/>
                </a:spcAft>
              </a:pPr>
              <a:t>53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a:xfrm>
            <a:off x="1039812" y="520598"/>
            <a:ext cx="7646988" cy="5617170"/>
          </a:xfrm>
        </p:spPr>
        <p:txBody>
          <a:bodyPr>
            <a:normAutofit/>
          </a:bodyPr>
          <a:lstStyle/>
          <a:p>
            <a:pPr algn="l"/>
            <a:r>
              <a:rPr lang="ja-JP" altLang="en-US" sz="4800" b="1" dirty="0" smtClean="0">
                <a:solidFill>
                  <a:schemeClr val="tx2"/>
                </a:solidFill>
              </a:rPr>
              <a:t>ロータリークラブは、</a:t>
            </a:r>
            <a:br>
              <a:rPr lang="ja-JP" altLang="en-US" sz="4800" b="1" dirty="0" smtClean="0">
                <a:solidFill>
                  <a:schemeClr val="tx2"/>
                </a:solidFill>
              </a:rPr>
            </a:br>
            <a:r>
              <a:rPr lang="ja-JP" altLang="en-US" sz="4800" b="1" dirty="0" smtClean="0">
                <a:solidFill>
                  <a:schemeClr val="tx2"/>
                </a:solidFill>
              </a:rPr>
              <a:t>社交クラブとしてロータリアンに奉仕の心を育て、世の中に倫理を提唱していくべき</a:t>
            </a:r>
            <a:r>
              <a:rPr lang="en-US" altLang="ja-JP" sz="4800" b="1" dirty="0" smtClean="0">
                <a:solidFill>
                  <a:schemeClr val="tx2"/>
                </a:solidFill>
              </a:rPr>
              <a:t/>
            </a:r>
            <a:br>
              <a:rPr lang="en-US" altLang="ja-JP" sz="4800" b="1" dirty="0" smtClean="0">
                <a:solidFill>
                  <a:schemeClr val="tx2"/>
                </a:solidFill>
              </a:rPr>
            </a:br>
            <a:r>
              <a:rPr lang="ja-JP" altLang="en-US" sz="4800" b="1" dirty="0" smtClean="0">
                <a:solidFill>
                  <a:schemeClr val="tx2"/>
                </a:solidFill>
              </a:rPr>
              <a:t>使命をもった団体なのです。</a:t>
            </a:r>
            <a:br>
              <a:rPr lang="ja-JP" altLang="en-US" sz="4800" b="1" dirty="0" smtClean="0">
                <a:solidFill>
                  <a:schemeClr val="tx2"/>
                </a:solidFill>
              </a:rPr>
            </a:br>
            <a:endParaRPr lang="ja-JP" altLang="en-US" sz="4800" b="1" dirty="0" smtClean="0">
              <a:solidFill>
                <a:schemeClr val="tx2"/>
              </a:solidFill>
            </a:endParaRPr>
          </a:p>
        </p:txBody>
      </p:sp>
      <p:sp>
        <p:nvSpPr>
          <p:cNvPr id="58369"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47BB7E-F4A3-44CE-B107-49067BD7B37A}" type="slidenum">
              <a:rPr lang="en-US" altLang="ja-JP">
                <a:solidFill>
                  <a:schemeClr val="tx1"/>
                </a:solidFill>
                <a:latin typeface="Arial" charset="0"/>
              </a:rPr>
              <a:pPr fontAlgn="base">
                <a:spcBef>
                  <a:spcPct val="0"/>
                </a:spcBef>
                <a:spcAft>
                  <a:spcPct val="0"/>
                </a:spcAft>
              </a:pPr>
              <a:t>54</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250825" y="404664"/>
            <a:ext cx="8497639" cy="5721499"/>
          </a:xfrm>
        </p:spPr>
        <p:txBody>
          <a:bodyPr rtlCol="0">
            <a:normAutofit lnSpcReduction="10000"/>
          </a:bodyPr>
          <a:lstStyle/>
          <a:p>
            <a:pPr fontAlgn="auto">
              <a:spcAft>
                <a:spcPts val="0"/>
              </a:spcAft>
              <a:buFontTx/>
              <a:buNone/>
              <a:defRPr/>
            </a:pPr>
            <a:r>
              <a:rPr lang="ja-JP" altLang="en-US" sz="4400" dirty="0" smtClean="0"/>
              <a:t>　</a:t>
            </a:r>
            <a:r>
              <a:rPr lang="ja-JP" altLang="en-US" sz="4400" b="1" dirty="0" smtClean="0">
                <a:solidFill>
                  <a:schemeClr val="tx2"/>
                </a:solidFill>
              </a:rPr>
              <a:t>ロータリアンがお互いに切磋琢磨</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し、自己研鑽によって心を磨く。</a:t>
            </a:r>
            <a:br>
              <a:rPr lang="ja-JP" altLang="en-US" sz="4400" b="1" dirty="0" smtClean="0">
                <a:solidFill>
                  <a:schemeClr val="tx2"/>
                </a:solidFill>
              </a:rPr>
            </a:br>
            <a:r>
              <a:rPr lang="ja-JP" altLang="en-US" sz="4400" b="1" dirty="0" smtClean="0">
                <a:solidFill>
                  <a:schemeClr val="tx2"/>
                </a:solidFill>
              </a:rPr>
              <a:t>心を磨くことがロータリーの本願</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であり、ロータリーの第一義</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なのです。</a:t>
            </a:r>
            <a:br>
              <a:rPr lang="ja-JP" altLang="en-US" sz="4400" b="1" dirty="0" smtClean="0">
                <a:solidFill>
                  <a:schemeClr val="tx2"/>
                </a:solidFill>
              </a:rPr>
            </a:br>
            <a:r>
              <a:rPr lang="ja-JP" altLang="en-US" sz="4400" b="1" dirty="0" smtClean="0">
                <a:solidFill>
                  <a:schemeClr val="tx2"/>
                </a:solidFill>
              </a:rPr>
              <a:t>寄付行為もボランティア活動も</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しなければなりませんが、これは</a:t>
            </a:r>
            <a:endParaRPr lang="en-US" altLang="ja-JP" sz="4400" b="1" dirty="0" smtClean="0">
              <a:solidFill>
                <a:schemeClr val="tx2"/>
              </a:solidFill>
            </a:endParaRPr>
          </a:p>
          <a:p>
            <a:pPr fontAlgn="auto">
              <a:spcAft>
                <a:spcPts val="0"/>
              </a:spcAft>
              <a:buFontTx/>
              <a:buNone/>
              <a:defRPr/>
            </a:pPr>
            <a:r>
              <a:rPr lang="ja-JP" altLang="en-US" sz="4400" b="1" dirty="0">
                <a:solidFill>
                  <a:schemeClr val="tx2"/>
                </a:solidFill>
              </a:rPr>
              <a:t>　</a:t>
            </a:r>
            <a:r>
              <a:rPr lang="ja-JP" altLang="en-US" sz="4400" b="1" dirty="0" smtClean="0">
                <a:solidFill>
                  <a:schemeClr val="tx2"/>
                </a:solidFill>
              </a:rPr>
              <a:t>ロータリーの第二義なのです。</a:t>
            </a:r>
          </a:p>
        </p:txBody>
      </p:sp>
      <p:sp>
        <p:nvSpPr>
          <p:cNvPr id="5939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85C721-58F7-4F21-9D53-F08D4D8ECB92}" type="slidenum">
              <a:rPr lang="en-US" altLang="ja-JP">
                <a:solidFill>
                  <a:schemeClr val="tx1"/>
                </a:solidFill>
                <a:latin typeface="Arial" charset="0"/>
              </a:rPr>
              <a:pPr fontAlgn="base">
                <a:spcBef>
                  <a:spcPct val="0"/>
                </a:spcBef>
                <a:spcAft>
                  <a:spcPct val="0"/>
                </a:spcAft>
              </a:pPr>
              <a:t>55</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467544" y="260648"/>
            <a:ext cx="8075240" cy="5746750"/>
          </a:xfrm>
        </p:spPr>
        <p:txBody>
          <a:bodyPr/>
          <a:lstStyle/>
          <a:p>
            <a:pPr algn="l"/>
            <a:r>
              <a:rPr lang="ja-JP" altLang="en-US" b="1" dirty="0" smtClean="0">
                <a:solidFill>
                  <a:schemeClr val="tx2"/>
                </a:solidFill>
              </a:rPr>
              <a:t>ロータリーは、倫理運動、倫理実践団体として、倫理的な人を育てるところに本願があるのです。</a:t>
            </a:r>
            <a:br>
              <a:rPr lang="ja-JP" altLang="en-US" b="1" dirty="0" smtClean="0">
                <a:solidFill>
                  <a:schemeClr val="tx2"/>
                </a:solidFill>
              </a:rPr>
            </a:br>
            <a:r>
              <a:rPr lang="ja-JP" altLang="en-US" b="1" dirty="0" smtClean="0">
                <a:solidFill>
                  <a:schemeClr val="tx2"/>
                </a:solidFill>
              </a:rPr>
              <a:t>人を育てること、道徳を守る人間を作ること、そのことによって世のため人のために動いて行こうというのがロータリーなのです。</a:t>
            </a:r>
          </a:p>
        </p:txBody>
      </p:sp>
      <p:sp>
        <p:nvSpPr>
          <p:cNvPr id="60417"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98F483-3177-436D-8F3D-DB2C7ED32FE6}" type="slidenum">
              <a:rPr lang="en-US" altLang="ja-JP">
                <a:solidFill>
                  <a:schemeClr val="tx1"/>
                </a:solidFill>
                <a:latin typeface="Arial" charset="0"/>
              </a:rPr>
              <a:pPr fontAlgn="base">
                <a:spcBef>
                  <a:spcPct val="0"/>
                </a:spcBef>
                <a:spcAft>
                  <a:spcPct val="0"/>
                </a:spcAft>
              </a:pPr>
              <a:t>56</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57</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99592" y="548680"/>
            <a:ext cx="7632848" cy="5016758"/>
          </a:xfrm>
          <a:prstGeom prst="rect">
            <a:avLst/>
          </a:prstGeom>
        </p:spPr>
        <p:txBody>
          <a:bodyPr wrap="square">
            <a:spAutoFit/>
          </a:bodyPr>
          <a:lstStyle/>
          <a:p>
            <a:r>
              <a:rPr lang="ja-JP" altLang="en-US" sz="4000" dirty="0">
                <a:solidFill>
                  <a:schemeClr val="tx2"/>
                </a:solidFill>
              </a:rPr>
              <a:t>ロータリーは、不思議なところです。</a:t>
            </a:r>
          </a:p>
          <a:p>
            <a:r>
              <a:rPr lang="ja-JP" altLang="en-US" sz="4000" dirty="0">
                <a:solidFill>
                  <a:schemeClr val="tx2"/>
                </a:solidFill>
              </a:rPr>
              <a:t>私のような小さな歯科診療所を</a:t>
            </a:r>
          </a:p>
          <a:p>
            <a:r>
              <a:rPr lang="ja-JP" altLang="en-US" sz="4000" dirty="0" smtClean="0">
                <a:solidFill>
                  <a:schemeClr val="tx2"/>
                </a:solidFill>
              </a:rPr>
              <a:t>持つ街の歯科医も、</a:t>
            </a:r>
            <a:r>
              <a:rPr lang="ja-JP" altLang="en-US" sz="4000" dirty="0">
                <a:solidFill>
                  <a:schemeClr val="tx2"/>
                </a:solidFill>
              </a:rPr>
              <a:t>大きな会社を</a:t>
            </a:r>
          </a:p>
          <a:p>
            <a:r>
              <a:rPr lang="ja-JP" altLang="en-US" sz="4000" dirty="0">
                <a:solidFill>
                  <a:schemeClr val="tx2"/>
                </a:solidFill>
              </a:rPr>
              <a:t>経営する実業人もまったく同じ</a:t>
            </a:r>
          </a:p>
          <a:p>
            <a:r>
              <a:rPr lang="ja-JP" altLang="en-US" sz="4000" dirty="0">
                <a:solidFill>
                  <a:schemeClr val="tx2"/>
                </a:solidFill>
              </a:rPr>
              <a:t>テーブルにつくことができます。</a:t>
            </a:r>
          </a:p>
          <a:p>
            <a:r>
              <a:rPr lang="ja-JP" altLang="en-US" sz="4000" dirty="0">
                <a:solidFill>
                  <a:schemeClr val="tx2"/>
                </a:solidFill>
              </a:rPr>
              <a:t>しかも何の隔たりもなく、まるで</a:t>
            </a:r>
          </a:p>
          <a:p>
            <a:r>
              <a:rPr lang="ja-JP" altLang="en-US" sz="4000" dirty="0">
                <a:solidFill>
                  <a:schemeClr val="tx2"/>
                </a:solidFill>
              </a:rPr>
              <a:t>旧知の仲間であるかのごとく</a:t>
            </a:r>
          </a:p>
          <a:p>
            <a:r>
              <a:rPr lang="ja-JP" altLang="en-US" sz="4000" dirty="0" smtClean="0">
                <a:solidFill>
                  <a:schemeClr val="tx2"/>
                </a:solidFill>
              </a:rPr>
              <a:t>親しく話すこと</a:t>
            </a:r>
            <a:r>
              <a:rPr lang="ja-JP" altLang="en-US" sz="4000" dirty="0">
                <a:solidFill>
                  <a:schemeClr val="tx2"/>
                </a:solidFill>
              </a:rPr>
              <a:t>ができるのです。</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58</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039812" y="620688"/>
            <a:ext cx="7132588" cy="5078313"/>
          </a:xfrm>
          <a:prstGeom prst="rect">
            <a:avLst/>
          </a:prstGeom>
        </p:spPr>
        <p:txBody>
          <a:bodyPr wrap="square">
            <a:spAutoFit/>
          </a:bodyPr>
          <a:lstStyle/>
          <a:p>
            <a:r>
              <a:rPr lang="ja-JP" altLang="en-US" sz="3600" dirty="0">
                <a:solidFill>
                  <a:schemeClr val="tx2"/>
                </a:solidFill>
              </a:rPr>
              <a:t>年齢を問わず、職業を問わず、</a:t>
            </a:r>
          </a:p>
          <a:p>
            <a:r>
              <a:rPr lang="ja-JP" altLang="en-US" sz="3600" dirty="0">
                <a:solidFill>
                  <a:schemeClr val="tx2"/>
                </a:solidFill>
              </a:rPr>
              <a:t>人を大切に思う心を持つ人であれば、</a:t>
            </a:r>
          </a:p>
          <a:p>
            <a:r>
              <a:rPr lang="ja-JP" altLang="en-US" sz="3600" dirty="0">
                <a:solidFill>
                  <a:schemeClr val="tx2"/>
                </a:solidFill>
              </a:rPr>
              <a:t>皆同じテーブルにつくことができる</a:t>
            </a:r>
          </a:p>
          <a:p>
            <a:r>
              <a:rPr lang="ja-JP" altLang="en-US" sz="3600" dirty="0">
                <a:solidFill>
                  <a:schemeClr val="tx2"/>
                </a:solidFill>
              </a:rPr>
              <a:t>のです。</a:t>
            </a:r>
          </a:p>
          <a:p>
            <a:r>
              <a:rPr lang="ja-JP" altLang="en-US" sz="3600" dirty="0">
                <a:solidFill>
                  <a:schemeClr val="tx2"/>
                </a:solidFill>
              </a:rPr>
              <a:t>誇り高きロータリーマークのピンバッジを胸につけている人々は、</a:t>
            </a:r>
          </a:p>
          <a:p>
            <a:r>
              <a:rPr lang="ja-JP" altLang="en-US" sz="3600" dirty="0">
                <a:solidFill>
                  <a:schemeClr val="tx2"/>
                </a:solidFill>
              </a:rPr>
              <a:t>どこ</a:t>
            </a:r>
            <a:r>
              <a:rPr lang="ja-JP" altLang="en-US" sz="3600" dirty="0" smtClean="0">
                <a:solidFill>
                  <a:schemeClr val="tx2"/>
                </a:solidFill>
              </a:rPr>
              <a:t>で会って</a:t>
            </a:r>
            <a:r>
              <a:rPr lang="ja-JP" altLang="en-US" sz="3600" dirty="0">
                <a:solidFill>
                  <a:schemeClr val="tx2"/>
                </a:solidFill>
              </a:rPr>
              <a:t>も「やぁ、こんにちは」と笑顔で声をかけあうことができるのです。</a:t>
            </a:r>
          </a:p>
        </p:txBody>
      </p:sp>
    </p:spTree>
    <p:extLst>
      <p:ext uri="{BB962C8B-B14F-4D97-AF65-F5344CB8AC3E}">
        <p14:creationId xmlns:p14="http://schemas.microsoft.com/office/powerpoint/2010/main" val="18635238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59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039812" y="692696"/>
            <a:ext cx="7132588" cy="5632311"/>
          </a:xfrm>
          <a:prstGeom prst="rect">
            <a:avLst/>
          </a:prstGeom>
        </p:spPr>
        <p:txBody>
          <a:bodyPr wrap="square">
            <a:spAutoFit/>
          </a:bodyPr>
          <a:lstStyle/>
          <a:p>
            <a:r>
              <a:rPr lang="ja-JP" altLang="en-US" sz="3600" b="1" dirty="0">
                <a:solidFill>
                  <a:schemeClr val="tx2"/>
                </a:solidFill>
              </a:rPr>
              <a:t>毎週、例会に赴き、お互いが切磋</a:t>
            </a:r>
          </a:p>
          <a:p>
            <a:r>
              <a:rPr lang="ja-JP" altLang="en-US" sz="3600" b="1" dirty="0">
                <a:solidFill>
                  <a:schemeClr val="tx2"/>
                </a:solidFill>
              </a:rPr>
              <a:t>琢磨する機会を与えられています。</a:t>
            </a:r>
          </a:p>
          <a:p>
            <a:r>
              <a:rPr lang="ja-JP" altLang="en-US" sz="3600" b="1" dirty="0" smtClean="0">
                <a:solidFill>
                  <a:schemeClr val="tx2"/>
                </a:solidFill>
              </a:rPr>
              <a:t>地域社会に</a:t>
            </a:r>
            <a:r>
              <a:rPr lang="ja-JP" altLang="en-US" sz="3600" b="1" dirty="0">
                <a:solidFill>
                  <a:schemeClr val="tx2"/>
                </a:solidFill>
              </a:rPr>
              <a:t>何</a:t>
            </a:r>
            <a:r>
              <a:rPr lang="ja-JP" altLang="en-US" sz="3600" b="1" dirty="0" smtClean="0">
                <a:solidFill>
                  <a:schemeClr val="tx2"/>
                </a:solidFill>
              </a:rPr>
              <a:t>か必要なこと</a:t>
            </a:r>
            <a:r>
              <a:rPr lang="ja-JP" altLang="en-US" sz="3600" b="1" dirty="0">
                <a:solidFill>
                  <a:schemeClr val="tx2"/>
                </a:solidFill>
              </a:rPr>
              <a:t>を</a:t>
            </a:r>
            <a:r>
              <a:rPr lang="ja-JP" altLang="en-US" sz="3600" b="1" dirty="0" smtClean="0">
                <a:solidFill>
                  <a:schemeClr val="tx2"/>
                </a:solidFill>
              </a:rPr>
              <a:t>見つけた時</a:t>
            </a:r>
            <a:r>
              <a:rPr lang="ja-JP" altLang="en-US" sz="3600" b="1" dirty="0">
                <a:solidFill>
                  <a:schemeClr val="tx2"/>
                </a:solidFill>
              </a:rPr>
              <a:t>には、協力の手を</a:t>
            </a:r>
            <a:r>
              <a:rPr lang="ja-JP" altLang="en-US" sz="3600" b="1" dirty="0" smtClean="0">
                <a:solidFill>
                  <a:schemeClr val="tx2"/>
                </a:solidFill>
              </a:rPr>
              <a:t>惜しまず差し伸べます</a:t>
            </a:r>
            <a:r>
              <a:rPr lang="ja-JP" altLang="en-US" sz="3600" b="1" dirty="0">
                <a:solidFill>
                  <a:schemeClr val="tx2"/>
                </a:solidFill>
              </a:rPr>
              <a:t>。</a:t>
            </a:r>
          </a:p>
          <a:p>
            <a:r>
              <a:rPr lang="ja-JP" altLang="en-US" sz="3600" b="1" dirty="0">
                <a:solidFill>
                  <a:schemeClr val="tx2"/>
                </a:solidFill>
              </a:rPr>
              <a:t>次なる世界を担ってくれる若い人々</a:t>
            </a:r>
          </a:p>
          <a:p>
            <a:r>
              <a:rPr lang="ja-JP" altLang="en-US" sz="3600" b="1" dirty="0">
                <a:solidFill>
                  <a:schemeClr val="tx2"/>
                </a:solidFill>
              </a:rPr>
              <a:t>と共</a:t>
            </a:r>
            <a:r>
              <a:rPr lang="ja-JP" altLang="en-US" sz="3600" b="1" dirty="0" smtClean="0">
                <a:solidFill>
                  <a:schemeClr val="tx2"/>
                </a:solidFill>
              </a:rPr>
              <a:t>に</a:t>
            </a:r>
            <a:r>
              <a:rPr lang="ja-JP" altLang="en-US" sz="3600" b="1" dirty="0">
                <a:solidFill>
                  <a:schemeClr val="tx2"/>
                </a:solidFill>
              </a:rPr>
              <a:t>世界</a:t>
            </a:r>
            <a:r>
              <a:rPr lang="ja-JP" altLang="en-US" sz="3600" b="1" dirty="0" smtClean="0">
                <a:solidFill>
                  <a:schemeClr val="tx2"/>
                </a:solidFill>
              </a:rPr>
              <a:t>の</a:t>
            </a:r>
            <a:r>
              <a:rPr lang="ja-JP" altLang="en-US" sz="3600" b="1" dirty="0">
                <a:solidFill>
                  <a:schemeClr val="tx2"/>
                </a:solidFill>
              </a:rPr>
              <a:t>平和</a:t>
            </a:r>
            <a:r>
              <a:rPr lang="ja-JP" altLang="en-US" sz="3600" b="1" dirty="0" smtClean="0">
                <a:solidFill>
                  <a:schemeClr val="tx2"/>
                </a:solidFill>
              </a:rPr>
              <a:t>を</a:t>
            </a:r>
            <a:r>
              <a:rPr lang="ja-JP" altLang="en-US" sz="3600" b="1" dirty="0">
                <a:solidFill>
                  <a:schemeClr val="tx2"/>
                </a:solidFill>
              </a:rPr>
              <a:t>考えます。</a:t>
            </a:r>
          </a:p>
          <a:p>
            <a:r>
              <a:rPr lang="ja-JP" altLang="en-US" sz="3600" b="1" dirty="0">
                <a:solidFill>
                  <a:schemeClr val="tx2"/>
                </a:solidFill>
              </a:rPr>
              <a:t>一生会うこともない遠い国の子供</a:t>
            </a:r>
          </a:p>
          <a:p>
            <a:r>
              <a:rPr lang="ja-JP" altLang="en-US" sz="3600" b="1" dirty="0">
                <a:solidFill>
                  <a:schemeClr val="tx2"/>
                </a:solidFill>
              </a:rPr>
              <a:t>たちにポリオワクチンを送ることも</a:t>
            </a:r>
          </a:p>
          <a:p>
            <a:r>
              <a:rPr lang="ja-JP" altLang="en-US" sz="3600" b="1" dirty="0">
                <a:solidFill>
                  <a:schemeClr val="tx2"/>
                </a:solidFill>
              </a:rPr>
              <a:t>できます。</a:t>
            </a:r>
          </a:p>
        </p:txBody>
      </p:sp>
    </p:spTree>
    <p:extLst>
      <p:ext uri="{BB962C8B-B14F-4D97-AF65-F5344CB8AC3E}">
        <p14:creationId xmlns:p14="http://schemas.microsoft.com/office/powerpoint/2010/main" val="1556572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a:xfrm>
            <a:off x="457200" y="274638"/>
            <a:ext cx="8507288" cy="6178550"/>
          </a:xfrm>
        </p:spPr>
        <p:txBody>
          <a:bodyPr rtlCol="0">
            <a:normAutofit fontScale="90000"/>
          </a:bodyPr>
          <a:lstStyle/>
          <a:p>
            <a:pPr algn="l" fontAlgn="auto">
              <a:spcAft>
                <a:spcPts val="0"/>
              </a:spcAft>
              <a:defRPr/>
            </a:pPr>
            <a:r>
              <a:rPr lang="en-US" altLang="ja-JP" sz="4800" dirty="0" smtClean="0"/>
              <a:t/>
            </a:r>
            <a:br>
              <a:rPr lang="en-US" altLang="ja-JP" sz="4800" dirty="0" smtClean="0"/>
            </a:br>
            <a:r>
              <a:rPr lang="ja-JP" altLang="en-US" sz="6000" dirty="0" smtClean="0">
                <a:solidFill>
                  <a:schemeClr val="tx2"/>
                </a:solidFill>
              </a:rPr>
              <a:t>ロータリーの誕生</a:t>
            </a:r>
            <a:r>
              <a:rPr lang="ja-JP" altLang="en-US" sz="4800" dirty="0" smtClean="0"/>
              <a:t/>
            </a:r>
            <a:br>
              <a:rPr lang="ja-JP" altLang="en-US" sz="4800" dirty="0" smtClean="0"/>
            </a:br>
            <a:r>
              <a:rPr lang="ja-JP" altLang="en-US" sz="4800" dirty="0" smtClean="0"/>
              <a:t/>
            </a:r>
            <a:br>
              <a:rPr lang="ja-JP" altLang="en-US" sz="4800" dirty="0" smtClean="0"/>
            </a:br>
            <a:r>
              <a:rPr lang="en-US" altLang="ja-JP" b="1" dirty="0" smtClean="0">
                <a:solidFill>
                  <a:schemeClr val="tx2"/>
                </a:solidFill>
              </a:rPr>
              <a:t>1905</a:t>
            </a:r>
            <a:r>
              <a:rPr lang="ja-JP" altLang="en-US" b="1" dirty="0" smtClean="0">
                <a:solidFill>
                  <a:schemeClr val="tx2"/>
                </a:solidFill>
              </a:rPr>
              <a:t>年</a:t>
            </a:r>
            <a:r>
              <a:rPr lang="en-US" altLang="ja-JP" b="1" dirty="0" smtClean="0">
                <a:solidFill>
                  <a:schemeClr val="tx2"/>
                </a:solidFill>
              </a:rPr>
              <a:t>2</a:t>
            </a:r>
            <a:r>
              <a:rPr lang="ja-JP" altLang="en-US" b="1" dirty="0" smtClean="0">
                <a:solidFill>
                  <a:schemeClr val="tx2"/>
                </a:solidFill>
              </a:rPr>
              <a:t>月</a:t>
            </a:r>
            <a:r>
              <a:rPr lang="en-US" altLang="ja-JP" b="1" dirty="0" smtClean="0">
                <a:solidFill>
                  <a:schemeClr val="tx2"/>
                </a:solidFill>
              </a:rPr>
              <a:t>23</a:t>
            </a:r>
            <a:r>
              <a:rPr lang="ja-JP" altLang="en-US" b="1" dirty="0" smtClean="0">
                <a:solidFill>
                  <a:schemeClr val="tx2"/>
                </a:solidFill>
              </a:rPr>
              <a:t>日　</a:t>
            </a:r>
            <a:br>
              <a:rPr lang="ja-JP" altLang="en-US" b="1" dirty="0" smtClean="0">
                <a:solidFill>
                  <a:schemeClr val="tx2"/>
                </a:solidFill>
              </a:rPr>
            </a:br>
            <a:r>
              <a:rPr lang="ja-JP" altLang="en-US" b="1" dirty="0" smtClean="0">
                <a:solidFill>
                  <a:schemeClr val="tx2"/>
                </a:solidFill>
              </a:rPr>
              <a:t>弁護士ポール・パーシー・ハリスが、　</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シカゴ・ノースディアボーン街の</a:t>
            </a:r>
            <a:br>
              <a:rPr lang="ja-JP" altLang="en-US" b="1" dirty="0" smtClean="0">
                <a:solidFill>
                  <a:schemeClr val="tx2"/>
                </a:solidFill>
              </a:rPr>
            </a:br>
            <a:r>
              <a:rPr lang="ja-JP" altLang="en-US" b="1" dirty="0" smtClean="0">
                <a:solidFill>
                  <a:schemeClr val="tx2"/>
                </a:solidFill>
              </a:rPr>
              <a:t>ユニティビル７１１号室で、３人の仲間に一業一会員制の組織を作ろうと</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話をしたのが、今日の巨大なロータ</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リーの始まりでした。</a:t>
            </a:r>
            <a:br>
              <a:rPr lang="ja-JP" altLang="en-US" b="1" dirty="0" smtClean="0">
                <a:solidFill>
                  <a:schemeClr val="tx2"/>
                </a:solidFill>
              </a:rPr>
            </a:br>
            <a:r>
              <a:rPr lang="ja-JP" altLang="en-US" sz="2800" dirty="0" smtClean="0"/>
              <a:t/>
            </a:r>
            <a:br>
              <a:rPr lang="ja-JP" altLang="en-US" sz="2800" dirty="0" smtClean="0"/>
            </a:br>
            <a:r>
              <a:rPr lang="ja-JP" altLang="en-US" sz="2800" dirty="0" smtClean="0"/>
              <a:t/>
            </a:r>
            <a:br>
              <a:rPr lang="ja-JP" altLang="en-US" sz="2800" dirty="0" smtClean="0"/>
            </a:br>
            <a:endParaRPr lang="ja-JP" altLang="en-US" sz="2800" dirty="0" smtClean="0"/>
          </a:p>
        </p:txBody>
      </p:sp>
      <p:sp>
        <p:nvSpPr>
          <p:cNvPr id="20481"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D534F0-A425-4520-80CA-FD31AEAAE925}" type="slidenum">
              <a:rPr lang="en-US" altLang="ja-JP">
                <a:solidFill>
                  <a:schemeClr val="tx1"/>
                </a:solidFill>
                <a:latin typeface="Arial" charset="0"/>
              </a:rPr>
              <a:pPr fontAlgn="base">
                <a:spcBef>
                  <a:spcPct val="0"/>
                </a:spcBef>
                <a:spcAft>
                  <a:spcPct val="0"/>
                </a:spcAft>
              </a:pPr>
              <a:t>6</a:t>
            </a:fld>
            <a:endParaRPr lang="en-US" altLang="ja-JP">
              <a:solidFill>
                <a:schemeClr val="tx1"/>
              </a:solidFill>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60</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99592" y="476672"/>
            <a:ext cx="7632848" cy="5632311"/>
          </a:xfrm>
          <a:prstGeom prst="rect">
            <a:avLst/>
          </a:prstGeom>
        </p:spPr>
        <p:txBody>
          <a:bodyPr wrap="square">
            <a:spAutoFit/>
          </a:bodyPr>
          <a:lstStyle/>
          <a:p>
            <a:r>
              <a:rPr lang="ja-JP" altLang="en-US" sz="3600" b="1" dirty="0">
                <a:solidFill>
                  <a:schemeClr val="tx2"/>
                </a:solidFill>
              </a:rPr>
              <a:t>私のような狭い世界で生きている人間が</a:t>
            </a:r>
            <a:r>
              <a:rPr lang="ja-JP" altLang="en-US" sz="3600" b="1" dirty="0" smtClean="0">
                <a:solidFill>
                  <a:schemeClr val="tx2"/>
                </a:solidFill>
              </a:rPr>
              <a:t>、素晴らしい</a:t>
            </a:r>
            <a:r>
              <a:rPr lang="ja-JP" altLang="en-US" sz="3600" b="1" dirty="0">
                <a:solidFill>
                  <a:schemeClr val="tx2"/>
                </a:solidFill>
              </a:rPr>
              <a:t>方々とお目にかかり、</a:t>
            </a:r>
          </a:p>
          <a:p>
            <a:r>
              <a:rPr lang="ja-JP" altLang="en-US" sz="3600" b="1" dirty="0" smtClean="0">
                <a:solidFill>
                  <a:schemeClr val="tx2"/>
                </a:solidFill>
              </a:rPr>
              <a:t>親しく話すことができ、教え</a:t>
            </a:r>
            <a:r>
              <a:rPr lang="ja-JP" altLang="en-US" sz="3600" b="1" dirty="0">
                <a:solidFill>
                  <a:schemeClr val="tx2"/>
                </a:solidFill>
              </a:rPr>
              <a:t>を乞うことができるのは</a:t>
            </a:r>
            <a:r>
              <a:rPr lang="ja-JP" altLang="en-US" sz="3600" b="1" dirty="0" smtClean="0">
                <a:solidFill>
                  <a:schemeClr val="tx2"/>
                </a:solidFill>
              </a:rPr>
              <a:t>ロータリー</a:t>
            </a:r>
            <a:r>
              <a:rPr lang="ja-JP" altLang="en-US" sz="3600" b="1" dirty="0">
                <a:solidFill>
                  <a:schemeClr val="tx2"/>
                </a:solidFill>
              </a:rPr>
              <a:t>のおかげです。</a:t>
            </a:r>
          </a:p>
          <a:p>
            <a:r>
              <a:rPr lang="ja-JP" altLang="en-US" sz="3600" b="1" dirty="0">
                <a:solidFill>
                  <a:schemeClr val="tx2"/>
                </a:solidFill>
              </a:rPr>
              <a:t>ロータリーに出会うことがなければ、</a:t>
            </a:r>
          </a:p>
          <a:p>
            <a:r>
              <a:rPr lang="ja-JP" altLang="en-US" sz="3600" b="1" dirty="0">
                <a:solidFill>
                  <a:schemeClr val="tx2"/>
                </a:solidFill>
              </a:rPr>
              <a:t>職業倫理という言葉さえ知らずに</a:t>
            </a:r>
          </a:p>
          <a:p>
            <a:r>
              <a:rPr lang="ja-JP" altLang="en-US" sz="3600" b="1" dirty="0">
                <a:solidFill>
                  <a:schemeClr val="tx2"/>
                </a:solidFill>
              </a:rPr>
              <a:t>一生を送っていたことでしょう。</a:t>
            </a:r>
          </a:p>
          <a:p>
            <a:r>
              <a:rPr lang="ja-JP" altLang="en-US" sz="3600" b="1" dirty="0">
                <a:solidFill>
                  <a:schemeClr val="tx2"/>
                </a:solidFill>
              </a:rPr>
              <a:t>わたしのような普通の人間が自分が</a:t>
            </a:r>
          </a:p>
          <a:p>
            <a:r>
              <a:rPr lang="ja-JP" altLang="en-US" sz="3600" b="1" dirty="0">
                <a:solidFill>
                  <a:schemeClr val="tx2"/>
                </a:solidFill>
              </a:rPr>
              <a:t>持つ力以上の仕事をさせて頂くのは</a:t>
            </a:r>
          </a:p>
          <a:p>
            <a:r>
              <a:rPr lang="ja-JP" altLang="en-US" sz="3600" b="1" dirty="0">
                <a:solidFill>
                  <a:schemeClr val="tx2"/>
                </a:solidFill>
              </a:rPr>
              <a:t>ロータリーのおかげです。</a:t>
            </a:r>
          </a:p>
        </p:txBody>
      </p:sp>
    </p:spTree>
    <p:extLst>
      <p:ext uri="{BB962C8B-B14F-4D97-AF65-F5344CB8AC3E}">
        <p14:creationId xmlns:p14="http://schemas.microsoft.com/office/powerpoint/2010/main" val="6104164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039812" y="548680"/>
            <a:ext cx="7204596" cy="5016758"/>
          </a:xfrm>
          <a:prstGeom prst="rect">
            <a:avLst/>
          </a:prstGeom>
        </p:spPr>
        <p:txBody>
          <a:bodyPr wrap="square">
            <a:spAutoFit/>
          </a:bodyPr>
          <a:lstStyle/>
          <a:p>
            <a:r>
              <a:rPr lang="ja-JP" altLang="en-US" sz="4000" b="1" dirty="0">
                <a:solidFill>
                  <a:schemeClr val="tx2"/>
                </a:solidFill>
              </a:rPr>
              <a:t>ロータリーの根本は、愛である</a:t>
            </a:r>
            <a:r>
              <a:rPr lang="ja-JP" altLang="en-US" sz="4000" b="1" dirty="0" smtClean="0">
                <a:solidFill>
                  <a:schemeClr val="tx2"/>
                </a:solidFill>
              </a:rPr>
              <a:t>と</a:t>
            </a:r>
            <a:endParaRPr lang="en-US" altLang="ja-JP" sz="4000" b="1" dirty="0" smtClean="0">
              <a:solidFill>
                <a:schemeClr val="tx2"/>
              </a:solidFill>
            </a:endParaRPr>
          </a:p>
          <a:p>
            <a:r>
              <a:rPr lang="ja-JP" altLang="en-US" sz="4000" b="1" dirty="0" smtClean="0">
                <a:solidFill>
                  <a:schemeClr val="tx2"/>
                </a:solidFill>
              </a:rPr>
              <a:t>確信して</a:t>
            </a:r>
            <a:r>
              <a:rPr lang="ja-JP" altLang="en-US" sz="4000" b="1" dirty="0">
                <a:solidFill>
                  <a:schemeClr val="tx2"/>
                </a:solidFill>
              </a:rPr>
              <a:t>います。</a:t>
            </a:r>
          </a:p>
          <a:p>
            <a:r>
              <a:rPr lang="ja-JP" altLang="en-US" sz="4000" b="1" dirty="0">
                <a:solidFill>
                  <a:schemeClr val="tx2"/>
                </a:solidFill>
              </a:rPr>
              <a:t>この素晴らしい世界</a:t>
            </a:r>
            <a:r>
              <a:rPr lang="ja-JP" altLang="en-US" sz="4000" b="1" dirty="0" smtClean="0">
                <a:solidFill>
                  <a:schemeClr val="tx2"/>
                </a:solidFill>
              </a:rPr>
              <a:t>に生きることができる</a:t>
            </a:r>
            <a:r>
              <a:rPr lang="ja-JP" altLang="en-US" sz="4000" b="1" dirty="0">
                <a:solidFill>
                  <a:schemeClr val="tx2"/>
                </a:solidFill>
              </a:rPr>
              <a:t>の</a:t>
            </a:r>
            <a:r>
              <a:rPr lang="ja-JP" altLang="en-US" sz="4000" b="1" dirty="0" smtClean="0">
                <a:solidFill>
                  <a:schemeClr val="tx2"/>
                </a:solidFill>
              </a:rPr>
              <a:t>は、大変幸せなことです。</a:t>
            </a:r>
            <a:endParaRPr lang="ja-JP" altLang="en-US" sz="4000" b="1" dirty="0">
              <a:solidFill>
                <a:schemeClr val="tx2"/>
              </a:solidFill>
            </a:endParaRPr>
          </a:p>
          <a:p>
            <a:r>
              <a:rPr lang="ja-JP" altLang="en-US" sz="4000" b="1" dirty="0" smtClean="0">
                <a:solidFill>
                  <a:schemeClr val="tx2"/>
                </a:solidFill>
              </a:rPr>
              <a:t>私</a:t>
            </a:r>
            <a:r>
              <a:rPr lang="ja-JP" altLang="en-US" sz="4000" b="1" dirty="0">
                <a:solidFill>
                  <a:schemeClr val="tx2"/>
                </a:solidFill>
              </a:rPr>
              <a:t>がそうして頂いたことの恩返し</a:t>
            </a:r>
            <a:r>
              <a:rPr lang="ja-JP" altLang="en-US" sz="4000" b="1" dirty="0" smtClean="0">
                <a:solidFill>
                  <a:schemeClr val="tx2"/>
                </a:solidFill>
              </a:rPr>
              <a:t>を次</a:t>
            </a:r>
            <a:r>
              <a:rPr lang="ja-JP" altLang="en-US" sz="4000" b="1" dirty="0">
                <a:solidFill>
                  <a:schemeClr val="tx2"/>
                </a:solidFill>
              </a:rPr>
              <a:t>の世代にしなければならないのです。</a:t>
            </a:r>
          </a:p>
        </p:txBody>
      </p:sp>
    </p:spTree>
    <p:extLst>
      <p:ext uri="{BB962C8B-B14F-4D97-AF65-F5344CB8AC3E}">
        <p14:creationId xmlns:p14="http://schemas.microsoft.com/office/powerpoint/2010/main" val="1186362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27584" y="908720"/>
            <a:ext cx="7776864" cy="5078313"/>
          </a:xfrm>
          <a:prstGeom prst="rect">
            <a:avLst/>
          </a:prstGeom>
        </p:spPr>
        <p:txBody>
          <a:bodyPr wrap="square">
            <a:spAutoFit/>
          </a:bodyPr>
          <a:lstStyle/>
          <a:p>
            <a:r>
              <a:rPr lang="ja-JP" altLang="en-US" sz="3600" b="1" dirty="0">
                <a:solidFill>
                  <a:schemeClr val="tx2"/>
                </a:solidFill>
              </a:rPr>
              <a:t>ポール・ハリスは</a:t>
            </a:r>
            <a:r>
              <a:rPr lang="ja-JP" altLang="en-US" sz="3600" b="1" dirty="0" smtClean="0">
                <a:solidFill>
                  <a:schemeClr val="tx2"/>
                </a:solidFill>
              </a:rPr>
              <a:t>、「ロータリー</a:t>
            </a:r>
            <a:r>
              <a:rPr lang="ja-JP" altLang="en-US" sz="3600" b="1" dirty="0">
                <a:solidFill>
                  <a:schemeClr val="tx2"/>
                </a:solidFill>
              </a:rPr>
              <a:t>を通して得られるプロフィッツとは、金銭の高を言うのではなく、人生の</a:t>
            </a:r>
            <a:r>
              <a:rPr lang="ja-JP" altLang="en-US" sz="3600" b="1" dirty="0" smtClean="0">
                <a:solidFill>
                  <a:schemeClr val="tx2"/>
                </a:solidFill>
              </a:rPr>
              <a:t>サムシングを</a:t>
            </a:r>
            <a:endParaRPr lang="en-US" altLang="ja-JP" sz="3600" b="1" dirty="0" smtClean="0">
              <a:solidFill>
                <a:schemeClr val="tx2"/>
              </a:solidFill>
            </a:endParaRPr>
          </a:p>
          <a:p>
            <a:r>
              <a:rPr lang="ja-JP" altLang="en-US" sz="3600" b="1" dirty="0" smtClean="0">
                <a:solidFill>
                  <a:schemeClr val="tx2"/>
                </a:solidFill>
              </a:rPr>
              <a:t>言う</a:t>
            </a:r>
            <a:r>
              <a:rPr lang="ja-JP" altLang="en-US" sz="3600" b="1" dirty="0">
                <a:solidFill>
                  <a:schemeClr val="tx2"/>
                </a:solidFill>
              </a:rPr>
              <a:t>の</a:t>
            </a:r>
            <a:r>
              <a:rPr lang="ja-JP" altLang="en-US" sz="3600" b="1" dirty="0" smtClean="0">
                <a:solidFill>
                  <a:schemeClr val="tx2"/>
                </a:solidFill>
              </a:rPr>
              <a:t>だ」と</a:t>
            </a:r>
            <a:r>
              <a:rPr lang="ja-JP" altLang="en-US" sz="3600" b="1" dirty="0">
                <a:solidFill>
                  <a:schemeClr val="tx2"/>
                </a:solidFill>
              </a:rPr>
              <a:t>述べたことが</a:t>
            </a:r>
            <a:r>
              <a:rPr lang="ja-JP" altLang="en-US" sz="3600" b="1" dirty="0" smtClean="0">
                <a:solidFill>
                  <a:schemeClr val="tx2"/>
                </a:solidFill>
              </a:rPr>
              <a:t>あります</a:t>
            </a:r>
            <a:r>
              <a:rPr lang="ja-JP" altLang="en-US" sz="3600" b="1" dirty="0">
                <a:solidFill>
                  <a:schemeClr val="tx2"/>
                </a:solidFill>
              </a:rPr>
              <a:t>。</a:t>
            </a:r>
          </a:p>
          <a:p>
            <a:r>
              <a:rPr lang="ja-JP" altLang="en-US" sz="3600" b="1" dirty="0">
                <a:solidFill>
                  <a:schemeClr val="tx2"/>
                </a:solidFill>
              </a:rPr>
              <a:t>ロータリーにおけるプロフィッツとは</a:t>
            </a:r>
            <a:r>
              <a:rPr lang="ja-JP" altLang="en-US" sz="3600" b="1" dirty="0" smtClean="0">
                <a:solidFill>
                  <a:schemeClr val="tx2"/>
                </a:solidFill>
              </a:rPr>
              <a:t>、</a:t>
            </a:r>
            <a:endParaRPr lang="en-US" altLang="ja-JP" sz="3600" b="1" dirty="0" smtClean="0">
              <a:solidFill>
                <a:schemeClr val="tx2"/>
              </a:solidFill>
            </a:endParaRPr>
          </a:p>
          <a:p>
            <a:r>
              <a:rPr lang="ja-JP" altLang="en-US" sz="3600" b="1" dirty="0" smtClean="0">
                <a:solidFill>
                  <a:schemeClr val="tx2"/>
                </a:solidFill>
              </a:rPr>
              <a:t>集めた</a:t>
            </a:r>
            <a:r>
              <a:rPr lang="ja-JP" altLang="en-US" sz="3600" b="1" dirty="0">
                <a:solidFill>
                  <a:schemeClr val="tx2"/>
                </a:solidFill>
              </a:rPr>
              <a:t>お金の成果を言うのではありませんし、数字や形で表れる</a:t>
            </a:r>
            <a:r>
              <a:rPr lang="ja-JP" altLang="en-US" sz="3600" b="1" dirty="0" smtClean="0">
                <a:solidFill>
                  <a:schemeClr val="tx2"/>
                </a:solidFill>
              </a:rPr>
              <a:t>奉仕活動</a:t>
            </a:r>
            <a:r>
              <a:rPr lang="ja-JP" altLang="en-US" sz="3600" b="1" dirty="0">
                <a:solidFill>
                  <a:schemeClr val="tx2"/>
                </a:solidFill>
              </a:rPr>
              <a:t>の成果をいうのでもないのです。</a:t>
            </a:r>
          </a:p>
          <a:p>
            <a:r>
              <a:rPr lang="ja-JP" altLang="en-US" sz="3600" b="1" dirty="0">
                <a:solidFill>
                  <a:schemeClr val="tx2"/>
                </a:solidFill>
              </a:rPr>
              <a:t> </a:t>
            </a:r>
          </a:p>
        </p:txBody>
      </p:sp>
    </p:spTree>
    <p:extLst>
      <p:ext uri="{BB962C8B-B14F-4D97-AF65-F5344CB8AC3E}">
        <p14:creationId xmlns:p14="http://schemas.microsoft.com/office/powerpoint/2010/main" val="33897431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827584" y="548680"/>
            <a:ext cx="7632848" cy="6186309"/>
          </a:xfrm>
          <a:prstGeom prst="rect">
            <a:avLst/>
          </a:prstGeom>
        </p:spPr>
        <p:txBody>
          <a:bodyPr wrap="square">
            <a:spAutoFit/>
          </a:bodyPr>
          <a:lstStyle/>
          <a:p>
            <a:r>
              <a:rPr lang="ja-JP" altLang="en-US" sz="3600" b="1" dirty="0">
                <a:solidFill>
                  <a:schemeClr val="tx2"/>
                </a:solidFill>
              </a:rPr>
              <a:t>ガイ・ガンデイカーは、「あなたが自分自身をロータリーに与える分だけ、</a:t>
            </a:r>
          </a:p>
          <a:p>
            <a:r>
              <a:rPr lang="ja-JP" altLang="en-US" sz="3600" b="1" dirty="0">
                <a:solidFill>
                  <a:schemeClr val="tx2"/>
                </a:solidFill>
              </a:rPr>
              <a:t>あなたは恩恵を受けます。</a:t>
            </a:r>
          </a:p>
          <a:p>
            <a:r>
              <a:rPr lang="ja-JP" altLang="en-US" sz="3600" b="1" dirty="0">
                <a:solidFill>
                  <a:schemeClr val="tx2"/>
                </a:solidFill>
              </a:rPr>
              <a:t>しかし、あなたは、自分が尽くす以上のものをロータリーから得ることはできません」と言いました</a:t>
            </a:r>
            <a:r>
              <a:rPr lang="ja-JP" altLang="en-US" sz="3600" b="1" dirty="0" smtClean="0">
                <a:solidFill>
                  <a:schemeClr val="tx2"/>
                </a:solidFill>
              </a:rPr>
              <a:t>。</a:t>
            </a:r>
            <a:endParaRPr lang="en-US" altLang="ja-JP" sz="3600" b="1" dirty="0" smtClean="0">
              <a:solidFill>
                <a:schemeClr val="tx2"/>
              </a:solidFill>
            </a:endParaRPr>
          </a:p>
          <a:p>
            <a:r>
              <a:rPr lang="ja-JP" altLang="en-US" sz="3600" b="1" dirty="0">
                <a:solidFill>
                  <a:schemeClr val="tx2"/>
                </a:solidFill>
              </a:rPr>
              <a:t>見返り</a:t>
            </a:r>
            <a:r>
              <a:rPr lang="ja-JP" altLang="en-US" sz="3600" b="1" dirty="0" smtClean="0">
                <a:solidFill>
                  <a:schemeClr val="tx2"/>
                </a:solidFill>
              </a:rPr>
              <a:t>を期待することなく、自らを与えなさい、ロータリー</a:t>
            </a:r>
            <a:r>
              <a:rPr lang="ja-JP" altLang="en-US" sz="3600" b="1" dirty="0">
                <a:solidFill>
                  <a:schemeClr val="tx2"/>
                </a:solidFill>
              </a:rPr>
              <a:t>の友人に対して、ロータリーに対して、ロータリーから</a:t>
            </a:r>
            <a:r>
              <a:rPr lang="ja-JP" altLang="en-US" sz="3600" b="1" dirty="0" smtClean="0">
                <a:solidFill>
                  <a:schemeClr val="tx2"/>
                </a:solidFill>
              </a:rPr>
              <a:t>与えられる以上</a:t>
            </a:r>
            <a:r>
              <a:rPr lang="ja-JP" altLang="en-US" sz="3600" b="1" dirty="0">
                <a:solidFill>
                  <a:schemeClr val="tx2"/>
                </a:solidFill>
              </a:rPr>
              <a:t>に自分自身を</a:t>
            </a:r>
            <a:r>
              <a:rPr lang="ja-JP" altLang="en-US" sz="3600" b="1" dirty="0" smtClean="0">
                <a:solidFill>
                  <a:schemeClr val="tx2"/>
                </a:solidFill>
              </a:rPr>
              <a:t>もっと</a:t>
            </a:r>
            <a:endParaRPr lang="en-US" altLang="ja-JP" sz="3600" b="1" dirty="0" smtClean="0">
              <a:solidFill>
                <a:schemeClr val="tx2"/>
              </a:solidFill>
            </a:endParaRPr>
          </a:p>
          <a:p>
            <a:r>
              <a:rPr lang="ja-JP" altLang="en-US" sz="3600" b="1" dirty="0">
                <a:solidFill>
                  <a:schemeClr val="tx2"/>
                </a:solidFill>
              </a:rPr>
              <a:t>　</a:t>
            </a:r>
            <a:r>
              <a:rPr lang="ja-JP" altLang="en-US" sz="3600" b="1" dirty="0" smtClean="0">
                <a:solidFill>
                  <a:schemeClr val="tx2"/>
                </a:solidFill>
              </a:rPr>
              <a:t>　　　　　　　　　精一杯与えてください。</a:t>
            </a:r>
            <a:endParaRPr lang="ja-JP" altLang="en-US" sz="3600" b="1" dirty="0">
              <a:solidFill>
                <a:schemeClr val="tx2"/>
              </a:solidFill>
            </a:endParaRPr>
          </a:p>
        </p:txBody>
      </p:sp>
    </p:spTree>
    <p:extLst>
      <p:ext uri="{BB962C8B-B14F-4D97-AF65-F5344CB8AC3E}">
        <p14:creationId xmlns:p14="http://schemas.microsoft.com/office/powerpoint/2010/main" val="33416249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endParaRPr lang="ja-JP" altLang="en-US" sz="3600" b="1" dirty="0" smtClean="0">
              <a:solidFill>
                <a:schemeClr val="tx2"/>
              </a:solidFill>
            </a:endParaRP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64</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683568" y="548681"/>
            <a:ext cx="7992888" cy="5632311"/>
          </a:xfrm>
          <a:prstGeom prst="rect">
            <a:avLst/>
          </a:prstGeom>
        </p:spPr>
        <p:txBody>
          <a:bodyPr wrap="square">
            <a:spAutoFit/>
          </a:bodyPr>
          <a:lstStyle/>
          <a:p>
            <a:r>
              <a:rPr lang="ja-JP" altLang="en-US" sz="3600" b="1" dirty="0">
                <a:solidFill>
                  <a:schemeClr val="tx2"/>
                </a:solidFill>
              </a:rPr>
              <a:t>「一業一会員制の原則」「規則的例会</a:t>
            </a:r>
          </a:p>
          <a:p>
            <a:r>
              <a:rPr lang="ja-JP" altLang="en-US" sz="3600" b="1" dirty="0">
                <a:solidFill>
                  <a:schemeClr val="tx2"/>
                </a:solidFill>
              </a:rPr>
              <a:t>出席の原則」を忘れることはできません。</a:t>
            </a:r>
          </a:p>
          <a:p>
            <a:r>
              <a:rPr lang="ja-JP" altLang="en-US" sz="3600" b="1" dirty="0">
                <a:solidFill>
                  <a:schemeClr val="tx2"/>
                </a:solidFill>
              </a:rPr>
              <a:t>例会出席の強制には、深い意味があり</a:t>
            </a:r>
          </a:p>
          <a:p>
            <a:r>
              <a:rPr lang="ja-JP" altLang="en-US" sz="3600" b="1" dirty="0">
                <a:solidFill>
                  <a:schemeClr val="tx2"/>
                </a:solidFill>
              </a:rPr>
              <a:t>ます。毎週友の顔を見て、友の安否を</a:t>
            </a:r>
          </a:p>
          <a:p>
            <a:r>
              <a:rPr lang="ja-JP" altLang="en-US" sz="3600" b="1" dirty="0">
                <a:solidFill>
                  <a:schemeClr val="tx2"/>
                </a:solidFill>
              </a:rPr>
              <a:t>気遣うことは当然であります。</a:t>
            </a:r>
          </a:p>
          <a:p>
            <a:r>
              <a:rPr lang="ja-JP" altLang="en-US" sz="3600" b="1" dirty="0">
                <a:solidFill>
                  <a:schemeClr val="tx2"/>
                </a:solidFill>
              </a:rPr>
              <a:t>友から異業種の知恵を</a:t>
            </a:r>
            <a:r>
              <a:rPr lang="ja-JP" altLang="en-US" sz="3600" b="1" dirty="0" smtClean="0">
                <a:solidFill>
                  <a:schemeClr val="tx2"/>
                </a:solidFill>
              </a:rPr>
              <a:t>学び、自らを高めること</a:t>
            </a:r>
            <a:r>
              <a:rPr lang="ja-JP" altLang="en-US" sz="3600" b="1" dirty="0">
                <a:solidFill>
                  <a:schemeClr val="tx2"/>
                </a:solidFill>
              </a:rPr>
              <a:t>も</a:t>
            </a:r>
            <a:r>
              <a:rPr lang="ja-JP" altLang="en-US" sz="3600" b="1" dirty="0" smtClean="0">
                <a:solidFill>
                  <a:schemeClr val="tx2"/>
                </a:solidFill>
              </a:rPr>
              <a:t>大切です。</a:t>
            </a:r>
            <a:endParaRPr lang="en-US" altLang="ja-JP" sz="3600" b="1" dirty="0" smtClean="0">
              <a:solidFill>
                <a:schemeClr val="tx2"/>
              </a:solidFill>
            </a:endParaRPr>
          </a:p>
          <a:p>
            <a:r>
              <a:rPr lang="ja-JP" altLang="en-US" sz="3600" b="1" dirty="0" smtClean="0">
                <a:solidFill>
                  <a:schemeClr val="tx2"/>
                </a:solidFill>
              </a:rPr>
              <a:t>その</a:t>
            </a:r>
            <a:r>
              <a:rPr lang="ja-JP" altLang="en-US" sz="3600" b="1" dirty="0">
                <a:solidFill>
                  <a:schemeClr val="tx2"/>
                </a:solidFill>
              </a:rPr>
              <a:t>上に、自らの持てる知恵</a:t>
            </a:r>
            <a:r>
              <a:rPr lang="ja-JP" altLang="en-US" sz="3600" b="1" dirty="0" smtClean="0">
                <a:solidFill>
                  <a:schemeClr val="tx2"/>
                </a:solidFill>
              </a:rPr>
              <a:t>を友に</a:t>
            </a:r>
            <a:endParaRPr lang="en-US" altLang="ja-JP" sz="3600" b="1" dirty="0" smtClean="0">
              <a:solidFill>
                <a:schemeClr val="tx2"/>
              </a:solidFill>
            </a:endParaRPr>
          </a:p>
          <a:p>
            <a:r>
              <a:rPr lang="ja-JP" altLang="en-US" sz="3600" b="1" dirty="0" smtClean="0">
                <a:solidFill>
                  <a:schemeClr val="tx2"/>
                </a:solidFill>
              </a:rPr>
              <a:t>提供</a:t>
            </a:r>
            <a:r>
              <a:rPr lang="ja-JP" altLang="en-US" sz="3600" b="1" dirty="0">
                <a:solidFill>
                  <a:schemeClr val="tx2"/>
                </a:solidFill>
              </a:rPr>
              <a:t>することも同じく大切な</a:t>
            </a:r>
            <a:r>
              <a:rPr lang="ja-JP" altLang="en-US" sz="3600" b="1" dirty="0" smtClean="0">
                <a:solidFill>
                  <a:schemeClr val="tx2"/>
                </a:solidFill>
              </a:rPr>
              <a:t>ことなの</a:t>
            </a:r>
            <a:endParaRPr lang="en-US" altLang="ja-JP" sz="3600" b="1" dirty="0" smtClean="0">
              <a:solidFill>
                <a:schemeClr val="tx2"/>
              </a:solidFill>
            </a:endParaRPr>
          </a:p>
          <a:p>
            <a:r>
              <a:rPr lang="ja-JP" altLang="en-US" sz="3600" b="1" dirty="0" smtClean="0">
                <a:solidFill>
                  <a:schemeClr val="tx2"/>
                </a:solidFill>
              </a:rPr>
              <a:t>です</a:t>
            </a:r>
            <a:r>
              <a:rPr lang="ja-JP" altLang="en-US" sz="3600" b="1" dirty="0">
                <a:solidFill>
                  <a:schemeClr val="tx2"/>
                </a:solidFill>
              </a:rPr>
              <a:t>。</a:t>
            </a:r>
          </a:p>
        </p:txBody>
      </p:sp>
    </p:spTree>
    <p:extLst>
      <p:ext uri="{BB962C8B-B14F-4D97-AF65-F5344CB8AC3E}">
        <p14:creationId xmlns:p14="http://schemas.microsoft.com/office/powerpoint/2010/main" val="2891981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r>
              <a:rPr lang="ja-JP" altLang="en-US" sz="4400" b="1" dirty="0" smtClean="0">
                <a:solidFill>
                  <a:schemeClr val="tx2"/>
                </a:solidFill>
              </a:rPr>
              <a:t>標準ロータリークラブ定款　　</a:t>
            </a:r>
          </a:p>
          <a:p>
            <a:pPr>
              <a:buFontTx/>
              <a:buNone/>
            </a:pPr>
            <a:r>
              <a:rPr lang="ja-JP" altLang="en-US" sz="4400" b="1" dirty="0" smtClean="0">
                <a:solidFill>
                  <a:schemeClr val="tx2"/>
                </a:solidFill>
              </a:rPr>
              <a:t>　　第４条　</a:t>
            </a:r>
            <a:r>
              <a:rPr lang="ja-JP" altLang="en-US" sz="4400" b="1" dirty="0">
                <a:solidFill>
                  <a:schemeClr val="tx2"/>
                </a:solidFill>
              </a:rPr>
              <a:t>目的</a:t>
            </a:r>
            <a:endParaRPr lang="ja-JP" altLang="en-US" sz="4400" b="1" dirty="0" smtClean="0">
              <a:solidFill>
                <a:schemeClr val="tx2"/>
              </a:solidFill>
            </a:endParaRPr>
          </a:p>
          <a:p>
            <a:endParaRPr lang="ja-JP" altLang="en-US" sz="3600" dirty="0" smtClean="0">
              <a:solidFill>
                <a:schemeClr val="tx2"/>
              </a:solidFill>
            </a:endParaRPr>
          </a:p>
          <a:p>
            <a:pPr>
              <a:buFontTx/>
              <a:buNone/>
            </a:pPr>
            <a:r>
              <a:rPr lang="ja-JP" altLang="en-US" sz="3600" dirty="0" smtClean="0">
                <a:solidFill>
                  <a:schemeClr val="tx2"/>
                </a:solidFill>
              </a:rPr>
              <a:t>　　</a:t>
            </a:r>
            <a:r>
              <a:rPr lang="ja-JP" altLang="en-US" sz="3600" b="1" dirty="0" smtClean="0">
                <a:solidFill>
                  <a:schemeClr val="tx2"/>
                </a:solidFill>
              </a:rPr>
              <a:t>ロータリーの</a:t>
            </a:r>
            <a:r>
              <a:rPr lang="ja-JP" altLang="en-US" sz="3600" b="1" dirty="0">
                <a:solidFill>
                  <a:schemeClr val="tx2"/>
                </a:solidFill>
              </a:rPr>
              <a:t>目的</a:t>
            </a:r>
            <a:r>
              <a:rPr lang="ja-JP" altLang="en-US" sz="3600" b="1" dirty="0" smtClean="0">
                <a:solidFill>
                  <a:schemeClr val="tx2"/>
                </a:solidFill>
              </a:rPr>
              <a:t>は、意義ある事業</a:t>
            </a:r>
            <a:endParaRPr lang="en-US" altLang="ja-JP" sz="3600" b="1" dirty="0" smtClean="0">
              <a:solidFill>
                <a:schemeClr val="tx2"/>
              </a:solidFill>
            </a:endParaRPr>
          </a:p>
          <a:p>
            <a:pPr>
              <a:buFontTx/>
              <a:buNone/>
            </a:pPr>
            <a:r>
              <a:rPr lang="ja-JP" altLang="en-US" sz="3600" b="1" dirty="0" smtClean="0">
                <a:solidFill>
                  <a:schemeClr val="tx2"/>
                </a:solidFill>
              </a:rPr>
              <a:t>　　基礎として奉仕の理念を推奨し、</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これを育むことにある。</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具体的には、次の各項を奨励する</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ことにある。</a:t>
            </a: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65</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4009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476250"/>
            <a:ext cx="8229600" cy="5649913"/>
          </a:xfrm>
        </p:spPr>
        <p:txBody>
          <a:bodyPr/>
          <a:lstStyle/>
          <a:p>
            <a:pPr>
              <a:buFontTx/>
              <a:buNone/>
            </a:pPr>
            <a:r>
              <a:rPr lang="ja-JP" altLang="en-US" sz="3600" dirty="0" smtClean="0"/>
              <a:t>　</a:t>
            </a:r>
            <a:r>
              <a:rPr lang="ja-JP" altLang="en-US" sz="4400" b="1" dirty="0" smtClean="0">
                <a:solidFill>
                  <a:schemeClr val="tx2"/>
                </a:solidFill>
              </a:rPr>
              <a:t>標準ロータリークラブ定款　　</a:t>
            </a:r>
          </a:p>
          <a:p>
            <a:pPr>
              <a:buFontTx/>
              <a:buNone/>
            </a:pPr>
            <a:r>
              <a:rPr lang="ja-JP" altLang="en-US" sz="4400" b="1" dirty="0" smtClean="0">
                <a:solidFill>
                  <a:schemeClr val="tx2"/>
                </a:solidFill>
              </a:rPr>
              <a:t>　　第４条　</a:t>
            </a:r>
            <a:r>
              <a:rPr lang="ja-JP" altLang="en-US" sz="4400" b="1" dirty="0">
                <a:solidFill>
                  <a:schemeClr val="tx2"/>
                </a:solidFill>
              </a:rPr>
              <a:t>目的</a:t>
            </a:r>
            <a:endParaRPr lang="ja-JP" altLang="en-US" sz="4400" b="1" dirty="0" smtClean="0">
              <a:solidFill>
                <a:schemeClr val="tx2"/>
              </a:solidFill>
            </a:endParaRPr>
          </a:p>
          <a:p>
            <a:endParaRPr lang="ja-JP" altLang="en-US" sz="3600" dirty="0" smtClean="0">
              <a:solidFill>
                <a:schemeClr val="tx2"/>
              </a:solidFill>
            </a:endParaRPr>
          </a:p>
          <a:p>
            <a:pPr>
              <a:buFontTx/>
              <a:buNone/>
            </a:pPr>
            <a:r>
              <a:rPr lang="ja-JP" altLang="en-US" sz="3600" dirty="0" smtClean="0">
                <a:solidFill>
                  <a:schemeClr val="tx2"/>
                </a:solidFill>
              </a:rPr>
              <a:t>　　</a:t>
            </a:r>
            <a:r>
              <a:rPr lang="ja-JP" altLang="en-US" sz="3600" b="1" dirty="0" smtClean="0">
                <a:solidFill>
                  <a:schemeClr val="tx2"/>
                </a:solidFill>
              </a:rPr>
              <a:t>ロータリーの</a:t>
            </a:r>
            <a:r>
              <a:rPr lang="ja-JP" altLang="en-US" sz="3600" b="1" dirty="0">
                <a:solidFill>
                  <a:schemeClr val="tx2"/>
                </a:solidFill>
              </a:rPr>
              <a:t>目的</a:t>
            </a:r>
            <a:r>
              <a:rPr lang="ja-JP" altLang="en-US" sz="3600" b="1" dirty="0" smtClean="0">
                <a:solidFill>
                  <a:schemeClr val="tx2"/>
                </a:solidFill>
              </a:rPr>
              <a:t>は、意義ある事業</a:t>
            </a:r>
            <a:endParaRPr lang="en-US" altLang="ja-JP" sz="3600" b="1" dirty="0" smtClean="0">
              <a:solidFill>
                <a:schemeClr val="tx2"/>
              </a:solidFill>
            </a:endParaRPr>
          </a:p>
          <a:p>
            <a:pPr>
              <a:buFontTx/>
              <a:buNone/>
            </a:pPr>
            <a:r>
              <a:rPr lang="ja-JP" altLang="en-US" sz="3600" b="1" dirty="0" smtClean="0">
                <a:solidFill>
                  <a:schemeClr val="tx2"/>
                </a:solidFill>
              </a:rPr>
              <a:t>　　基礎として奉仕の理念を推奨し、</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これを育むことにある。</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具体的には、次の各項を奨励する</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ことにある。</a:t>
            </a:r>
          </a:p>
        </p:txBody>
      </p:sp>
      <p:sp>
        <p:nvSpPr>
          <p:cNvPr id="6144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EEABF-3716-449A-814C-39402768B9E9}" type="slidenum">
              <a:rPr lang="en-US" altLang="ja-JP">
                <a:solidFill>
                  <a:schemeClr val="tx1"/>
                </a:solidFill>
                <a:latin typeface="Arial" charset="0"/>
              </a:rPr>
              <a:pPr fontAlgn="base">
                <a:spcBef>
                  <a:spcPct val="0"/>
                </a:spcBef>
                <a:spcAft>
                  <a:spcPct val="0"/>
                </a:spcAft>
              </a:pPr>
              <a:t>66</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65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idx="1"/>
          </p:nvPr>
        </p:nvSpPr>
        <p:spPr>
          <a:xfrm>
            <a:off x="468313" y="588416"/>
            <a:ext cx="8229600" cy="5576888"/>
          </a:xfrm>
        </p:spPr>
        <p:txBody>
          <a:bodyPr>
            <a:normAutofit/>
          </a:bodyPr>
          <a:lstStyle/>
          <a:p>
            <a:pPr>
              <a:lnSpc>
                <a:spcPct val="80000"/>
              </a:lnSpc>
              <a:buFontTx/>
              <a:buNone/>
            </a:pPr>
            <a:endParaRPr lang="en-US" altLang="ja-JP" dirty="0" smtClean="0"/>
          </a:p>
          <a:p>
            <a:pPr>
              <a:lnSpc>
                <a:spcPct val="80000"/>
              </a:lnSpc>
              <a:buFontTx/>
              <a:buNone/>
            </a:pPr>
            <a:endParaRPr lang="en-US" altLang="ja-JP" dirty="0" smtClean="0"/>
          </a:p>
          <a:p>
            <a:pPr>
              <a:lnSpc>
                <a:spcPct val="80000"/>
              </a:lnSpc>
              <a:buFontTx/>
              <a:buNone/>
            </a:pPr>
            <a:r>
              <a:rPr lang="ja-JP" altLang="en-US" b="1" dirty="0" smtClean="0">
                <a:solidFill>
                  <a:schemeClr val="tx2"/>
                </a:solidFill>
              </a:rPr>
              <a:t>第１　知り合いを広めることによって</a:t>
            </a:r>
            <a:endParaRPr lang="en-US" altLang="ja-JP" b="1" dirty="0" smtClean="0">
              <a:solidFill>
                <a:schemeClr val="tx2"/>
              </a:solidFill>
            </a:endParaRPr>
          </a:p>
          <a:p>
            <a:pPr>
              <a:lnSpc>
                <a:spcPct val="80000"/>
              </a:lnSpc>
              <a:buFontTx/>
              <a:buNone/>
            </a:pPr>
            <a:r>
              <a:rPr lang="ja-JP" altLang="en-US" b="1" dirty="0">
                <a:solidFill>
                  <a:schemeClr val="tx2"/>
                </a:solidFill>
              </a:rPr>
              <a:t>　</a:t>
            </a:r>
            <a:r>
              <a:rPr lang="ja-JP" altLang="en-US" b="1" dirty="0" smtClean="0">
                <a:solidFill>
                  <a:schemeClr val="tx2"/>
                </a:solidFill>
              </a:rPr>
              <a:t>　　　奉仕の機会とすること。</a:t>
            </a:r>
          </a:p>
          <a:p>
            <a:pPr>
              <a:lnSpc>
                <a:spcPct val="80000"/>
              </a:lnSpc>
              <a:buFontTx/>
              <a:buNone/>
            </a:pPr>
            <a:endParaRPr lang="en-US" altLang="ja-JP" b="1" dirty="0" smtClean="0">
              <a:solidFill>
                <a:schemeClr val="tx2"/>
              </a:solidFill>
            </a:endParaRPr>
          </a:p>
          <a:p>
            <a:pPr>
              <a:lnSpc>
                <a:spcPct val="80000"/>
              </a:lnSpc>
              <a:buFontTx/>
              <a:buNone/>
            </a:pPr>
            <a:r>
              <a:rPr lang="ja-JP" altLang="en-US" b="1" dirty="0" smtClean="0">
                <a:solidFill>
                  <a:schemeClr val="tx2"/>
                </a:solidFill>
              </a:rPr>
              <a:t>第２　職業上の高い倫理基準を保ち、</a:t>
            </a:r>
            <a:endParaRPr lang="en-US" altLang="ja-JP" b="1" dirty="0" smtClean="0">
              <a:solidFill>
                <a:schemeClr val="tx2"/>
              </a:solidFill>
            </a:endParaRPr>
          </a:p>
          <a:p>
            <a:pPr>
              <a:lnSpc>
                <a:spcPct val="80000"/>
              </a:lnSpc>
              <a:buFontTx/>
              <a:buNone/>
            </a:pPr>
            <a:r>
              <a:rPr lang="ja-JP" altLang="en-US" b="1" dirty="0">
                <a:solidFill>
                  <a:schemeClr val="tx2"/>
                </a:solidFill>
              </a:rPr>
              <a:t>　</a:t>
            </a:r>
            <a:r>
              <a:rPr lang="ja-JP" altLang="en-US" b="1" dirty="0" smtClean="0">
                <a:solidFill>
                  <a:schemeClr val="tx2"/>
                </a:solidFill>
              </a:rPr>
              <a:t>　　　役立つ仕事はすべて価値あるものと</a:t>
            </a:r>
            <a:endParaRPr lang="en-US" altLang="ja-JP" b="1" dirty="0" smtClean="0">
              <a:solidFill>
                <a:schemeClr val="tx2"/>
              </a:solidFill>
            </a:endParaRPr>
          </a:p>
          <a:p>
            <a:pPr>
              <a:lnSpc>
                <a:spcPct val="80000"/>
              </a:lnSpc>
              <a:buFontTx/>
              <a:buNone/>
            </a:pPr>
            <a:r>
              <a:rPr lang="ja-JP" altLang="en-US" b="1" dirty="0">
                <a:solidFill>
                  <a:schemeClr val="tx2"/>
                </a:solidFill>
              </a:rPr>
              <a:t>　</a:t>
            </a:r>
            <a:r>
              <a:rPr lang="ja-JP" altLang="en-US" b="1" dirty="0" smtClean="0">
                <a:solidFill>
                  <a:schemeClr val="tx2"/>
                </a:solidFill>
              </a:rPr>
              <a:t>　　　認識し、社会に奉仕する機会として</a:t>
            </a:r>
            <a:endParaRPr lang="en-US" altLang="ja-JP" b="1" dirty="0" smtClean="0">
              <a:solidFill>
                <a:schemeClr val="tx2"/>
              </a:solidFill>
            </a:endParaRPr>
          </a:p>
          <a:p>
            <a:pPr>
              <a:lnSpc>
                <a:spcPct val="80000"/>
              </a:lnSpc>
              <a:buFontTx/>
              <a:buNone/>
            </a:pPr>
            <a:r>
              <a:rPr lang="ja-JP" altLang="en-US" b="1" dirty="0">
                <a:solidFill>
                  <a:schemeClr val="tx2"/>
                </a:solidFill>
              </a:rPr>
              <a:t>　</a:t>
            </a:r>
            <a:r>
              <a:rPr lang="ja-JP" altLang="en-US" b="1" dirty="0" smtClean="0">
                <a:solidFill>
                  <a:schemeClr val="tx2"/>
                </a:solidFill>
              </a:rPr>
              <a:t>　　　ロータリアン各自の職業を高潔な</a:t>
            </a:r>
            <a:endParaRPr lang="en-US" altLang="ja-JP" b="1" dirty="0" smtClean="0">
              <a:solidFill>
                <a:schemeClr val="tx2"/>
              </a:solidFill>
            </a:endParaRPr>
          </a:p>
          <a:p>
            <a:pPr>
              <a:lnSpc>
                <a:spcPct val="80000"/>
              </a:lnSpc>
              <a:buFontTx/>
              <a:buNone/>
            </a:pPr>
            <a:r>
              <a:rPr lang="ja-JP" altLang="en-US" b="1" dirty="0">
                <a:solidFill>
                  <a:schemeClr val="tx2"/>
                </a:solidFill>
              </a:rPr>
              <a:t>　</a:t>
            </a:r>
            <a:r>
              <a:rPr lang="ja-JP" altLang="en-US" b="1" dirty="0" smtClean="0">
                <a:solidFill>
                  <a:schemeClr val="tx2"/>
                </a:solidFill>
              </a:rPr>
              <a:t>　　　ものとする。</a:t>
            </a:r>
          </a:p>
        </p:txBody>
      </p:sp>
      <p:sp>
        <p:nvSpPr>
          <p:cNvPr id="6246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1D1D54-6EB8-4D24-9CCE-7740F333EA96}" type="slidenum">
              <a:rPr lang="en-US" altLang="ja-JP">
                <a:solidFill>
                  <a:schemeClr val="tx1"/>
                </a:solidFill>
                <a:latin typeface="Arial" charset="0"/>
              </a:rPr>
              <a:pPr fontAlgn="base">
                <a:spcBef>
                  <a:spcPct val="0"/>
                </a:spcBef>
                <a:spcAft>
                  <a:spcPct val="0"/>
                </a:spcAft>
              </a:pPr>
              <a:t>67</a:t>
            </a:fld>
            <a:endParaRPr lang="en-US" altLang="ja-JP">
              <a:solidFill>
                <a:schemeClr val="tx1"/>
              </a:solidFill>
              <a:latin typeface="Arial" charset="0"/>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6090557"/>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コンテンツ プレースホルダー 2"/>
          <p:cNvSpPr>
            <a:spLocks noGrp="1"/>
          </p:cNvSpPr>
          <p:nvPr>
            <p:ph idx="1"/>
          </p:nvPr>
        </p:nvSpPr>
        <p:spPr/>
        <p:txBody>
          <a:bodyPr>
            <a:normAutofit/>
          </a:bodyPr>
          <a:lstStyle/>
          <a:p>
            <a:pPr>
              <a:lnSpc>
                <a:spcPct val="80000"/>
              </a:lnSpc>
              <a:buFont typeface="Arial" charset="0"/>
              <a:buNone/>
            </a:pPr>
            <a:r>
              <a:rPr lang="ja-JP" altLang="en-US" dirty="0" smtClean="0">
                <a:solidFill>
                  <a:schemeClr val="tx2"/>
                </a:solidFill>
              </a:rPr>
              <a:t>第３　ロータリアン一人一人が、個人として</a:t>
            </a:r>
            <a:endParaRPr lang="en-US" altLang="ja-JP" dirty="0" smtClean="0">
              <a:solidFill>
                <a:schemeClr val="tx2"/>
              </a:solidFill>
            </a:endParaRPr>
          </a:p>
          <a:p>
            <a:pPr>
              <a:lnSpc>
                <a:spcPct val="80000"/>
              </a:lnSpc>
              <a:buFont typeface="Arial" charset="0"/>
              <a:buNone/>
            </a:pPr>
            <a:r>
              <a:rPr lang="ja-JP" altLang="en-US" dirty="0" smtClean="0">
                <a:solidFill>
                  <a:schemeClr val="tx2"/>
                </a:solidFill>
              </a:rPr>
              <a:t>　　　　また事業および社会生活において、</a:t>
            </a:r>
            <a:endParaRPr lang="en-US" altLang="ja-JP" dirty="0" smtClean="0">
              <a:solidFill>
                <a:schemeClr val="tx2"/>
              </a:solidFill>
            </a:endParaRPr>
          </a:p>
          <a:p>
            <a:pPr>
              <a:lnSpc>
                <a:spcPct val="80000"/>
              </a:lnSpc>
              <a:buFont typeface="Arial" charset="0"/>
              <a:buNone/>
            </a:pPr>
            <a:r>
              <a:rPr lang="ja-JP" altLang="en-US" dirty="0">
                <a:solidFill>
                  <a:schemeClr val="tx2"/>
                </a:solidFill>
              </a:rPr>
              <a:t>　</a:t>
            </a:r>
            <a:r>
              <a:rPr lang="ja-JP" altLang="en-US" dirty="0" smtClean="0">
                <a:solidFill>
                  <a:schemeClr val="tx2"/>
                </a:solidFill>
              </a:rPr>
              <a:t>　　　日々、奉仕の思念を実践すること。</a:t>
            </a:r>
          </a:p>
          <a:p>
            <a:pPr>
              <a:lnSpc>
                <a:spcPct val="80000"/>
              </a:lnSpc>
              <a:buFont typeface="Arial" charset="0"/>
              <a:buNone/>
            </a:pPr>
            <a:endParaRPr lang="en-US" altLang="ja-JP" dirty="0" smtClean="0">
              <a:solidFill>
                <a:schemeClr val="tx2"/>
              </a:solidFill>
            </a:endParaRPr>
          </a:p>
          <a:p>
            <a:pPr>
              <a:lnSpc>
                <a:spcPct val="80000"/>
              </a:lnSpc>
              <a:buFont typeface="Arial" charset="0"/>
              <a:buNone/>
            </a:pPr>
            <a:r>
              <a:rPr lang="ja-JP" altLang="en-US" dirty="0" smtClean="0">
                <a:solidFill>
                  <a:schemeClr val="tx2"/>
                </a:solidFill>
              </a:rPr>
              <a:t>第４　奉仕の理念で結ばれた職業人が、</a:t>
            </a:r>
            <a:endParaRPr lang="en-US" altLang="ja-JP" dirty="0" smtClean="0">
              <a:solidFill>
                <a:schemeClr val="tx2"/>
              </a:solidFill>
            </a:endParaRPr>
          </a:p>
          <a:p>
            <a:pPr>
              <a:lnSpc>
                <a:spcPct val="80000"/>
              </a:lnSpc>
              <a:buFont typeface="Arial" charset="0"/>
              <a:buNone/>
            </a:pPr>
            <a:r>
              <a:rPr lang="ja-JP" altLang="en-US" dirty="0">
                <a:solidFill>
                  <a:schemeClr val="tx2"/>
                </a:solidFill>
              </a:rPr>
              <a:t>　</a:t>
            </a:r>
            <a:r>
              <a:rPr lang="ja-JP" altLang="en-US" dirty="0" smtClean="0">
                <a:solidFill>
                  <a:schemeClr val="tx2"/>
                </a:solidFill>
              </a:rPr>
              <a:t>　　　世界的ネットワークを通じて、</a:t>
            </a:r>
            <a:endParaRPr lang="en-US" altLang="ja-JP" dirty="0" smtClean="0">
              <a:solidFill>
                <a:schemeClr val="tx2"/>
              </a:solidFill>
            </a:endParaRPr>
          </a:p>
          <a:p>
            <a:pPr>
              <a:lnSpc>
                <a:spcPct val="80000"/>
              </a:lnSpc>
              <a:buFont typeface="Arial" charset="0"/>
              <a:buNone/>
            </a:pPr>
            <a:r>
              <a:rPr lang="ja-JP" altLang="en-US" dirty="0">
                <a:solidFill>
                  <a:schemeClr val="tx2"/>
                </a:solidFill>
              </a:rPr>
              <a:t>　</a:t>
            </a:r>
            <a:r>
              <a:rPr lang="ja-JP" altLang="en-US" dirty="0" smtClean="0">
                <a:solidFill>
                  <a:schemeClr val="tx2"/>
                </a:solidFill>
              </a:rPr>
              <a:t>　　　国際理解、親善、平和を推進すること。</a:t>
            </a:r>
          </a:p>
          <a:p>
            <a:pPr>
              <a:lnSpc>
                <a:spcPct val="80000"/>
              </a:lnSpc>
            </a:pPr>
            <a:endParaRPr lang="en-US" altLang="ja-JP" dirty="0" smtClean="0">
              <a:solidFill>
                <a:schemeClr val="tx2"/>
              </a:solidFill>
            </a:endParaRPr>
          </a:p>
          <a:p>
            <a:endParaRPr lang="ja-JP" altLang="en-US" dirty="0" smtClean="0"/>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68</a:t>
            </a:fld>
            <a:endParaRPr lang="ja-JP" altLang="en-US"/>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a:xfrm>
            <a:off x="457200" y="274638"/>
            <a:ext cx="8229600" cy="5891212"/>
          </a:xfrm>
        </p:spPr>
        <p:txBody>
          <a:bodyPr/>
          <a:lstStyle/>
          <a:p>
            <a:pPr algn="l"/>
            <a:r>
              <a:rPr lang="en-US" altLang="ja-JP" dirty="0" smtClean="0">
                <a:solidFill>
                  <a:schemeClr val="tx2"/>
                </a:solidFill>
              </a:rPr>
              <a:t> </a:t>
            </a:r>
            <a:r>
              <a:rPr lang="en-US" altLang="ja-JP" b="1" dirty="0" smtClean="0">
                <a:solidFill>
                  <a:schemeClr val="tx2"/>
                </a:solidFill>
              </a:rPr>
              <a:t>“The Rotary Code of Ethics for Business Men of all Lines”</a:t>
            </a:r>
            <a:br>
              <a:rPr lang="en-US" altLang="ja-JP" b="1" dirty="0" smtClean="0">
                <a:solidFill>
                  <a:schemeClr val="tx2"/>
                </a:solidFill>
              </a:rPr>
            </a:b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「全分野の企業人（職業人）に</a:t>
            </a:r>
            <a:br>
              <a:rPr lang="ja-JP" altLang="en-US" b="1" dirty="0" smtClean="0">
                <a:solidFill>
                  <a:schemeClr val="tx2"/>
                </a:solidFill>
              </a:rPr>
            </a:br>
            <a:r>
              <a:rPr lang="ja-JP" altLang="en-US" b="1" dirty="0" smtClean="0">
                <a:solidFill>
                  <a:schemeClr val="tx2"/>
                </a:solidFill>
              </a:rPr>
              <a:t>　　　　　対するロータリー倫理訓」</a:t>
            </a:r>
            <a:r>
              <a:rPr lang="ja-JP" altLang="en-US" dirty="0" smtClean="0">
                <a:solidFill>
                  <a:schemeClr val="tx2"/>
                </a:solidFill>
              </a:rPr>
              <a:t/>
            </a:r>
            <a:br>
              <a:rPr lang="ja-JP" altLang="en-US" dirty="0" smtClean="0">
                <a:solidFill>
                  <a:schemeClr val="tx2"/>
                </a:solidFill>
              </a:rPr>
            </a:br>
            <a:r>
              <a:rPr lang="ja-JP" altLang="en-US" dirty="0" smtClean="0">
                <a:solidFill>
                  <a:schemeClr val="tx2"/>
                </a:solidFill>
              </a:rPr>
              <a:t/>
            </a:r>
            <a:br>
              <a:rPr lang="ja-JP" altLang="en-US" dirty="0" smtClean="0">
                <a:solidFill>
                  <a:schemeClr val="tx2"/>
                </a:solidFill>
              </a:rPr>
            </a:br>
            <a:r>
              <a:rPr lang="ja-JP" altLang="en-US" dirty="0" smtClean="0">
                <a:solidFill>
                  <a:schemeClr val="tx2"/>
                </a:solidFill>
              </a:rPr>
              <a:t>　　　　　　　　　　　</a:t>
            </a:r>
            <a:r>
              <a:rPr lang="ja-JP" altLang="en-US" sz="2400" b="1" dirty="0" smtClean="0">
                <a:solidFill>
                  <a:schemeClr val="tx2"/>
                </a:solidFill>
              </a:rPr>
              <a:t>　</a:t>
            </a:r>
            <a:r>
              <a:rPr lang="en-US" altLang="ja-JP" sz="2400" b="1" dirty="0">
                <a:solidFill>
                  <a:schemeClr val="tx2"/>
                </a:solidFill>
              </a:rPr>
              <a:t/>
            </a:r>
            <a:br>
              <a:rPr lang="en-US" altLang="ja-JP" sz="2400" b="1" dirty="0">
                <a:solidFill>
                  <a:schemeClr val="tx2"/>
                </a:solidFill>
              </a:rPr>
            </a:br>
            <a:r>
              <a:rPr lang="ja-JP" altLang="en-US" sz="2400" b="1" dirty="0" smtClean="0">
                <a:solidFill>
                  <a:schemeClr val="tx2"/>
                </a:solidFill>
              </a:rPr>
              <a:t>　　　　　　　　　　　　　　　　　　　　　　　　　　　</a:t>
            </a:r>
            <a:r>
              <a:rPr lang="ja-JP" altLang="en-US" sz="2800" b="1" dirty="0" smtClean="0">
                <a:solidFill>
                  <a:schemeClr val="tx2"/>
                </a:solidFill>
              </a:rPr>
              <a:t>三木　明（翻訳）　　</a:t>
            </a:r>
          </a:p>
        </p:txBody>
      </p:sp>
      <p:sp>
        <p:nvSpPr>
          <p:cNvPr id="64513"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BCAD7D-965B-4B5F-B93C-99B2856D0C59}" type="slidenum">
              <a:rPr lang="en-US" altLang="ja-JP">
                <a:solidFill>
                  <a:schemeClr val="tx1"/>
                </a:solidFill>
                <a:latin typeface="Arial" charset="0"/>
              </a:rPr>
              <a:pPr fontAlgn="base">
                <a:spcBef>
                  <a:spcPct val="0"/>
                </a:spcBef>
                <a:spcAft>
                  <a:spcPct val="0"/>
                </a:spcAft>
              </a:pPr>
              <a:t>69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179512" y="188640"/>
            <a:ext cx="8712968" cy="6120085"/>
          </a:xfrm>
        </p:spPr>
        <p:txBody>
          <a:bodyPr/>
          <a:lstStyle/>
          <a:p>
            <a:pPr>
              <a:buFontTx/>
              <a:buNone/>
            </a:pPr>
            <a:r>
              <a:rPr lang="ja-JP" altLang="en-US" b="1" dirty="0" smtClean="0">
                <a:solidFill>
                  <a:schemeClr val="tx2"/>
                </a:solidFill>
              </a:rPr>
              <a:t>ロータリーのはじめの</a:t>
            </a:r>
            <a:r>
              <a:rPr lang="en-US" altLang="ja-JP" b="1" dirty="0" smtClean="0">
                <a:solidFill>
                  <a:schemeClr val="tx2"/>
                </a:solidFill>
              </a:rPr>
              <a:t>4</a:t>
            </a:r>
            <a:r>
              <a:rPr lang="ja-JP" altLang="en-US" b="1" dirty="0" smtClean="0">
                <a:solidFill>
                  <a:schemeClr val="tx2"/>
                </a:solidFill>
              </a:rPr>
              <a:t>人　</a:t>
            </a:r>
            <a:r>
              <a:rPr lang="ja-JP" altLang="en-US" sz="2400" b="1" dirty="0" smtClean="0">
                <a:solidFill>
                  <a:schemeClr val="tx2"/>
                </a:solidFill>
              </a:rPr>
              <a:t>Ｔｈｅ　Ｆｉｒｓｔ　ｆｏｕｒ　Ｒｏｔａｒｉａｎｓ</a:t>
            </a:r>
            <a:br>
              <a:rPr lang="ja-JP" altLang="en-US" sz="2400" b="1" dirty="0" smtClean="0">
                <a:solidFill>
                  <a:schemeClr val="tx2"/>
                </a:solidFill>
              </a:rPr>
            </a:br>
            <a:endParaRPr lang="ja-JP" altLang="en-US" sz="2400" b="1" dirty="0" smtClean="0">
              <a:solidFill>
                <a:schemeClr val="tx2"/>
              </a:solidFill>
            </a:endParaRPr>
          </a:p>
        </p:txBody>
      </p:sp>
      <p:sp>
        <p:nvSpPr>
          <p:cNvPr id="1945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837293-9216-4153-907B-EA9A6D6F027C}" type="slidenum">
              <a:rPr lang="en-US" altLang="ja-JP">
                <a:solidFill>
                  <a:schemeClr val="tx1"/>
                </a:solidFill>
                <a:latin typeface="Arial" charset="0"/>
              </a:rPr>
              <a:pPr fontAlgn="base">
                <a:spcBef>
                  <a:spcPct val="0"/>
                </a:spcBef>
                <a:spcAft>
                  <a:spcPct val="0"/>
                </a:spcAft>
              </a:pPr>
              <a:t>7</a:t>
            </a:fld>
            <a:endParaRPr lang="en-US" altLang="ja-JP">
              <a:solidFill>
                <a:schemeClr val="tx1"/>
              </a:solidFill>
              <a:latin typeface="Arial" charset="0"/>
            </a:endParaRPr>
          </a:p>
        </p:txBody>
      </p:sp>
      <p:sp>
        <p:nvSpPr>
          <p:cNvPr id="19459" name="Rectangle 3"/>
          <p:cNvSpPr>
            <a:spLocks noChangeArrowheads="1"/>
          </p:cNvSpPr>
          <p:nvPr/>
        </p:nvSpPr>
        <p:spPr bwMode="auto">
          <a:xfrm>
            <a:off x="611188" y="5013325"/>
            <a:ext cx="7777162" cy="696913"/>
          </a:xfrm>
          <a:prstGeom prst="rect">
            <a:avLst/>
          </a:prstGeom>
          <a:noFill/>
          <a:ln w="9525">
            <a:noFill/>
            <a:miter lim="800000"/>
            <a:headEnd/>
            <a:tailEnd/>
          </a:ln>
        </p:spPr>
        <p:txBody>
          <a:bodyPr>
            <a:spAutoFit/>
          </a:bodyPr>
          <a:lstStyle/>
          <a:p>
            <a:pPr>
              <a:spcBef>
                <a:spcPct val="20000"/>
              </a:spcBef>
            </a:pPr>
            <a:endParaRPr lang="en-US" altLang="ja-JP">
              <a:latin typeface="Calibri" pitchFamily="34" charset="0"/>
            </a:endParaRPr>
          </a:p>
          <a:p>
            <a:pPr>
              <a:spcBef>
                <a:spcPct val="20000"/>
              </a:spcBef>
            </a:pPr>
            <a:r>
              <a:rPr lang="ja-JP" altLang="en-US">
                <a:latin typeface="Calibri" pitchFamily="34" charset="0"/>
              </a:rPr>
              <a:t>　　　</a:t>
            </a:r>
          </a:p>
        </p:txBody>
      </p:sp>
      <p:sp>
        <p:nvSpPr>
          <p:cNvPr id="19460" name="Rectangle 4"/>
          <p:cNvSpPr>
            <a:spLocks noChangeArrowheads="1"/>
          </p:cNvSpPr>
          <p:nvPr/>
        </p:nvSpPr>
        <p:spPr bwMode="auto">
          <a:xfrm>
            <a:off x="6588125" y="5876925"/>
            <a:ext cx="1800225" cy="641350"/>
          </a:xfrm>
          <a:prstGeom prst="rect">
            <a:avLst/>
          </a:prstGeom>
          <a:noFill/>
          <a:ln w="9525">
            <a:noFill/>
            <a:miter lim="800000"/>
            <a:headEnd/>
            <a:tailEnd/>
          </a:ln>
        </p:spPr>
        <p:txBody>
          <a:bodyPr>
            <a:spAutoFit/>
          </a:bodyPr>
          <a:lstStyle/>
          <a:p>
            <a:r>
              <a:rPr lang="ja-JP" altLang="en-US" dirty="0">
                <a:solidFill>
                  <a:srgbClr val="FFC000"/>
                </a:solidFill>
                <a:latin typeface="Calibri" pitchFamily="34" charset="0"/>
              </a:rPr>
              <a:t>　</a:t>
            </a:r>
            <a:r>
              <a:rPr lang="ja-JP" altLang="en-US" b="1" dirty="0">
                <a:solidFill>
                  <a:schemeClr val="tx2"/>
                </a:solidFill>
                <a:latin typeface="Calibri" pitchFamily="34" charset="0"/>
              </a:rPr>
              <a:t>ポール </a:t>
            </a:r>
            <a:r>
              <a:rPr lang="en-US" altLang="ja-JP" b="1" dirty="0">
                <a:solidFill>
                  <a:schemeClr val="tx2"/>
                </a:solidFill>
                <a:latin typeface="Calibri" pitchFamily="34" charset="0"/>
              </a:rPr>
              <a:t>P. </a:t>
            </a:r>
          </a:p>
          <a:p>
            <a:r>
              <a:rPr lang="ja-JP" altLang="en-US" b="1" dirty="0">
                <a:solidFill>
                  <a:schemeClr val="tx2"/>
                </a:solidFill>
                <a:latin typeface="Calibri" pitchFamily="34" charset="0"/>
              </a:rPr>
              <a:t>ハリス （弁護士）</a:t>
            </a:r>
          </a:p>
        </p:txBody>
      </p:sp>
      <p:sp>
        <p:nvSpPr>
          <p:cNvPr id="19461" name="Rectangle 5"/>
          <p:cNvSpPr>
            <a:spLocks noChangeArrowheads="1"/>
          </p:cNvSpPr>
          <p:nvPr/>
        </p:nvSpPr>
        <p:spPr bwMode="auto">
          <a:xfrm>
            <a:off x="4427538" y="5877241"/>
            <a:ext cx="2305050" cy="641350"/>
          </a:xfrm>
          <a:prstGeom prst="rect">
            <a:avLst/>
          </a:prstGeom>
          <a:noFill/>
          <a:ln w="9525">
            <a:noFill/>
            <a:miter lim="800000"/>
            <a:headEnd/>
            <a:tailEnd/>
          </a:ln>
        </p:spPr>
        <p:txBody>
          <a:bodyPr>
            <a:spAutoFit/>
          </a:bodyPr>
          <a:lstStyle/>
          <a:p>
            <a:r>
              <a:rPr lang="ja-JP" altLang="en-US" b="1" dirty="0">
                <a:solidFill>
                  <a:schemeClr val="tx2"/>
                </a:solidFill>
                <a:latin typeface="Calibri" pitchFamily="34" charset="0"/>
              </a:rPr>
              <a:t>ハイラム </a:t>
            </a:r>
            <a:r>
              <a:rPr lang="en-US" altLang="ja-JP" b="1" dirty="0">
                <a:solidFill>
                  <a:schemeClr val="tx2"/>
                </a:solidFill>
                <a:latin typeface="Calibri" pitchFamily="34" charset="0"/>
              </a:rPr>
              <a:t>E.</a:t>
            </a:r>
          </a:p>
          <a:p>
            <a:r>
              <a:rPr lang="ja-JP" altLang="en-US" b="1" dirty="0">
                <a:solidFill>
                  <a:schemeClr val="tx2"/>
                </a:solidFill>
                <a:latin typeface="Calibri" pitchFamily="34" charset="0"/>
              </a:rPr>
              <a:t>ショーレー（洋服商）</a:t>
            </a:r>
          </a:p>
        </p:txBody>
      </p:sp>
      <p:sp>
        <p:nvSpPr>
          <p:cNvPr id="19462" name="Rectangle 6"/>
          <p:cNvSpPr>
            <a:spLocks noChangeArrowheads="1"/>
          </p:cNvSpPr>
          <p:nvPr/>
        </p:nvSpPr>
        <p:spPr bwMode="auto">
          <a:xfrm>
            <a:off x="2627313" y="5876925"/>
            <a:ext cx="2016125" cy="641350"/>
          </a:xfrm>
          <a:prstGeom prst="rect">
            <a:avLst/>
          </a:prstGeom>
          <a:noFill/>
          <a:ln w="9525">
            <a:noFill/>
            <a:miter lim="800000"/>
            <a:headEnd/>
            <a:tailEnd/>
          </a:ln>
        </p:spPr>
        <p:txBody>
          <a:bodyPr>
            <a:spAutoFit/>
          </a:bodyPr>
          <a:lstStyle/>
          <a:p>
            <a:r>
              <a:rPr lang="ja-JP" altLang="en-US" b="1" dirty="0">
                <a:solidFill>
                  <a:schemeClr val="tx2"/>
                </a:solidFill>
                <a:latin typeface="Calibri" pitchFamily="34" charset="0"/>
              </a:rPr>
              <a:t>シルベスター・</a:t>
            </a:r>
          </a:p>
          <a:p>
            <a:r>
              <a:rPr lang="ja-JP" altLang="en-US" b="1" dirty="0">
                <a:solidFill>
                  <a:schemeClr val="tx2"/>
                </a:solidFill>
                <a:latin typeface="Calibri" pitchFamily="34" charset="0"/>
              </a:rPr>
              <a:t>シール（石炭商）</a:t>
            </a:r>
          </a:p>
        </p:txBody>
      </p:sp>
      <p:sp>
        <p:nvSpPr>
          <p:cNvPr id="19463" name="Rectangle 7"/>
          <p:cNvSpPr>
            <a:spLocks noChangeArrowheads="1"/>
          </p:cNvSpPr>
          <p:nvPr/>
        </p:nvSpPr>
        <p:spPr bwMode="auto">
          <a:xfrm>
            <a:off x="611188" y="5876925"/>
            <a:ext cx="2016125" cy="641350"/>
          </a:xfrm>
          <a:prstGeom prst="rect">
            <a:avLst/>
          </a:prstGeom>
          <a:noFill/>
          <a:ln w="9525">
            <a:noFill/>
            <a:miter lim="800000"/>
            <a:headEnd/>
            <a:tailEnd/>
          </a:ln>
        </p:spPr>
        <p:txBody>
          <a:bodyPr>
            <a:spAutoFit/>
          </a:bodyPr>
          <a:lstStyle/>
          <a:p>
            <a:r>
              <a:rPr lang="ja-JP" altLang="en-US" b="1" dirty="0">
                <a:solidFill>
                  <a:schemeClr val="tx2"/>
                </a:solidFill>
                <a:latin typeface="Calibri" pitchFamily="34" charset="0"/>
              </a:rPr>
              <a:t>ガスターバス </a:t>
            </a:r>
            <a:r>
              <a:rPr lang="en-US" altLang="ja-JP" b="1" dirty="0">
                <a:solidFill>
                  <a:schemeClr val="tx2"/>
                </a:solidFill>
                <a:latin typeface="Calibri" pitchFamily="34" charset="0"/>
              </a:rPr>
              <a:t>E. </a:t>
            </a:r>
            <a:r>
              <a:rPr lang="ja-JP" altLang="en-US" b="1" dirty="0">
                <a:solidFill>
                  <a:schemeClr val="tx2"/>
                </a:solidFill>
                <a:latin typeface="Calibri" pitchFamily="34" charset="0"/>
              </a:rPr>
              <a:t>ローア（鉱山技師）</a:t>
            </a:r>
          </a:p>
        </p:txBody>
      </p:sp>
      <p:pic>
        <p:nvPicPr>
          <p:cNvPr id="2050" name="Picture 2" descr="C:\Users\Miki\Downloads\C0021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735125"/>
            <a:ext cx="6480274" cy="5047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922337"/>
          </a:xfrm>
        </p:spPr>
        <p:txBody>
          <a:bodyPr/>
          <a:lstStyle/>
          <a:p>
            <a:r>
              <a:rPr lang="en-US" altLang="ja-JP" b="1" dirty="0" smtClean="0">
                <a:solidFill>
                  <a:schemeClr val="tx2"/>
                </a:solidFill>
              </a:rPr>
              <a:t>Guy </a:t>
            </a:r>
            <a:r>
              <a:rPr lang="en-US" altLang="ja-JP" b="1" dirty="0" err="1" smtClean="0">
                <a:solidFill>
                  <a:schemeClr val="tx2"/>
                </a:solidFill>
              </a:rPr>
              <a:t>Gundaker</a:t>
            </a:r>
            <a:endParaRPr lang="en-US" altLang="ja-JP" b="1" dirty="0" smtClean="0">
              <a:solidFill>
                <a:schemeClr val="tx2"/>
              </a:solidFill>
            </a:endParaRPr>
          </a:p>
        </p:txBody>
      </p:sp>
      <p:sp>
        <p:nvSpPr>
          <p:cNvPr id="7782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BC5C6E-D296-48AD-A2BE-268763B82F54}" type="slidenum">
              <a:rPr lang="en-US" altLang="ja-JP">
                <a:solidFill>
                  <a:schemeClr val="tx1"/>
                </a:solidFill>
                <a:latin typeface="Arial" charset="0"/>
              </a:rPr>
              <a:pPr fontAlgn="base">
                <a:spcBef>
                  <a:spcPct val="0"/>
                </a:spcBef>
                <a:spcAft>
                  <a:spcPct val="0"/>
                </a:spcAft>
              </a:pPr>
              <a:t>70</a:t>
            </a:fld>
            <a:endParaRPr lang="en-US" altLang="ja-JP">
              <a:solidFill>
                <a:schemeClr val="tx1"/>
              </a:solidFill>
              <a:latin typeface="Arial" charset="0"/>
            </a:endParaRPr>
          </a:p>
        </p:txBody>
      </p:sp>
      <p:pic>
        <p:nvPicPr>
          <p:cNvPr id="77827" name="Picture 4" descr="23-24ガイ・ガンデイカー"/>
          <p:cNvPicPr>
            <a:picLocks noChangeAspect="1" noChangeArrowheads="1"/>
          </p:cNvPicPr>
          <p:nvPr/>
        </p:nvPicPr>
        <p:blipFill>
          <a:blip r:embed="rId3"/>
          <a:srcRect/>
          <a:stretch>
            <a:fillRect/>
          </a:stretch>
        </p:blipFill>
        <p:spPr bwMode="auto">
          <a:xfrm>
            <a:off x="2468563" y="1052513"/>
            <a:ext cx="4024312" cy="5400675"/>
          </a:xfrm>
          <a:prstGeom prst="rect">
            <a:avLst/>
          </a:prstGeom>
          <a:noFill/>
          <a:ln w="9525">
            <a:noFill/>
            <a:miter lim="800000"/>
            <a:headEnd/>
            <a:tailEnd/>
          </a:ln>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646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179388" y="333375"/>
            <a:ext cx="8785225" cy="5797550"/>
          </a:xfrm>
        </p:spPr>
        <p:txBody>
          <a:bodyPr rtlCol="0">
            <a:normAutofit/>
          </a:bodyPr>
          <a:lstStyle/>
          <a:p>
            <a:pPr marL="0" indent="0" fontAlgn="auto">
              <a:spcAft>
                <a:spcPts val="0"/>
              </a:spcAft>
              <a:buFont typeface="Arial" pitchFamily="34" charset="0"/>
              <a:buNone/>
              <a:defRPr/>
            </a:pPr>
            <a:r>
              <a:rPr lang="ja-JP" altLang="en-US" sz="2800" dirty="0" smtClean="0">
                <a:solidFill>
                  <a:schemeClr val="tx2"/>
                </a:solidFill>
              </a:rPr>
              <a:t>　</a:t>
            </a:r>
            <a:r>
              <a:rPr lang="ja-JP" altLang="en-US" sz="2800" b="1" dirty="0" smtClean="0">
                <a:solidFill>
                  <a:schemeClr val="tx2"/>
                </a:solidFill>
              </a:rPr>
              <a:t>　</a:t>
            </a:r>
            <a:r>
              <a:rPr lang="en-US" altLang="ja-JP" sz="2800" b="1" dirty="0" smtClean="0">
                <a:solidFill>
                  <a:schemeClr val="tx2"/>
                </a:solidFill>
              </a:rPr>
              <a:t>“A Talking Knowledge of Rotary”</a:t>
            </a:r>
            <a:endParaRPr lang="ja-JP" altLang="en-US" sz="2800" b="1" dirty="0" smtClean="0">
              <a:solidFill>
                <a:schemeClr val="tx2"/>
              </a:solidFill>
            </a:endParaRPr>
          </a:p>
          <a:p>
            <a:pPr fontAlgn="auto">
              <a:spcAft>
                <a:spcPts val="0"/>
              </a:spcAft>
              <a:buFontTx/>
              <a:buNone/>
              <a:defRPr/>
            </a:pPr>
            <a:r>
              <a:rPr lang="ja-JP" altLang="en-US" sz="2800" b="1" dirty="0" smtClean="0">
                <a:solidFill>
                  <a:schemeClr val="tx2"/>
                </a:solidFill>
              </a:rPr>
              <a:t>　　　「ロータリーの日常の知識」　三木明　訳</a:t>
            </a:r>
          </a:p>
          <a:p>
            <a:pPr fontAlgn="auto">
              <a:spcAft>
                <a:spcPts val="0"/>
              </a:spcAft>
              <a:buFontTx/>
              <a:buNone/>
              <a:defRPr/>
            </a:pPr>
            <a:endParaRPr lang="ja-JP" altLang="en-US" sz="2800" b="1" dirty="0" smtClean="0">
              <a:solidFill>
                <a:schemeClr val="tx2"/>
              </a:solidFill>
            </a:endParaRPr>
          </a:p>
          <a:p>
            <a:pPr fontAlgn="auto">
              <a:spcAft>
                <a:spcPts val="0"/>
              </a:spcAft>
              <a:buFontTx/>
              <a:buNone/>
              <a:defRPr/>
            </a:pPr>
            <a:r>
              <a:rPr lang="ja-JP" altLang="en-US" sz="2800" b="1" dirty="0" smtClean="0">
                <a:solidFill>
                  <a:schemeClr val="tx2"/>
                </a:solidFill>
              </a:rPr>
              <a:t>  </a:t>
            </a:r>
            <a:r>
              <a:rPr lang="en-US" altLang="ja-JP" b="1" dirty="0" smtClean="0">
                <a:solidFill>
                  <a:schemeClr val="tx2"/>
                </a:solidFill>
              </a:rPr>
              <a:t>1915-16</a:t>
            </a:r>
            <a:r>
              <a:rPr lang="ja-JP" altLang="en-US" b="1" dirty="0" smtClean="0">
                <a:solidFill>
                  <a:schemeClr val="tx2"/>
                </a:solidFill>
              </a:rPr>
              <a:t>年度ロータリークラブ国際連合会</a:t>
            </a:r>
          </a:p>
          <a:p>
            <a:pPr fontAlgn="auto">
              <a:spcAft>
                <a:spcPts val="0"/>
              </a:spcAft>
              <a:buFontTx/>
              <a:buNone/>
              <a:defRPr/>
            </a:pPr>
            <a:r>
              <a:rPr lang="ja-JP" altLang="en-US" sz="2800" b="1" dirty="0" smtClean="0">
                <a:solidFill>
                  <a:schemeClr val="tx2"/>
                </a:solidFill>
              </a:rPr>
              <a:t>　哲学及び教育委員会により編集された </a:t>
            </a:r>
            <a:r>
              <a:rPr lang="en-US" altLang="ja-JP" sz="2800" b="1" dirty="0" smtClean="0">
                <a:solidFill>
                  <a:schemeClr val="tx2"/>
                </a:solidFill>
              </a:rPr>
              <a:t>4</a:t>
            </a:r>
            <a:r>
              <a:rPr lang="ja-JP" altLang="en-US" sz="2800" b="1" dirty="0" smtClean="0">
                <a:solidFill>
                  <a:schemeClr val="tx2"/>
                </a:solidFill>
              </a:rPr>
              <a:t>冊の教育パンフレット。当該委員会の委員長は、ガイ・ガンデイカーを始め</a:t>
            </a:r>
            <a:r>
              <a:rPr lang="en-US" altLang="ja-JP" sz="2800" b="1" dirty="0" smtClean="0">
                <a:solidFill>
                  <a:schemeClr val="tx2"/>
                </a:solidFill>
              </a:rPr>
              <a:t>5</a:t>
            </a:r>
            <a:r>
              <a:rPr lang="ja-JP" altLang="en-US" sz="2800" b="1" dirty="0" smtClean="0">
                <a:solidFill>
                  <a:schemeClr val="tx2"/>
                </a:solidFill>
              </a:rPr>
              <a:t>人によって構成されていました。</a:t>
            </a:r>
          </a:p>
          <a:p>
            <a:pPr fontAlgn="auto">
              <a:spcAft>
                <a:spcPts val="0"/>
              </a:spcAft>
              <a:buFontTx/>
              <a:buNone/>
              <a:defRPr/>
            </a:pPr>
            <a:endParaRPr lang="ja-JP" altLang="en-US" sz="2800" b="1" dirty="0" smtClean="0">
              <a:solidFill>
                <a:schemeClr val="tx2"/>
              </a:solidFill>
            </a:endParaRPr>
          </a:p>
          <a:p>
            <a:pPr fontAlgn="auto">
              <a:spcAft>
                <a:spcPts val="0"/>
              </a:spcAft>
              <a:buFontTx/>
              <a:buNone/>
              <a:defRPr/>
            </a:pPr>
            <a:r>
              <a:rPr lang="ja-JP" altLang="en-US" sz="2800" b="1" dirty="0" smtClean="0">
                <a:solidFill>
                  <a:schemeClr val="tx2"/>
                </a:solidFill>
              </a:rPr>
              <a:t>　「ザ・ロータリアン」誌</a:t>
            </a:r>
            <a:r>
              <a:rPr lang="en-US" altLang="ja-JP" sz="2800" b="1" dirty="0" smtClean="0">
                <a:solidFill>
                  <a:schemeClr val="tx2"/>
                </a:solidFill>
              </a:rPr>
              <a:t>1916</a:t>
            </a:r>
            <a:r>
              <a:rPr lang="ja-JP" altLang="en-US" sz="2800" b="1" dirty="0" smtClean="0">
                <a:solidFill>
                  <a:schemeClr val="tx2"/>
                </a:solidFill>
              </a:rPr>
              <a:t>年</a:t>
            </a:r>
            <a:r>
              <a:rPr lang="en-US" altLang="ja-JP" sz="2800" b="1" dirty="0" smtClean="0">
                <a:solidFill>
                  <a:schemeClr val="tx2"/>
                </a:solidFill>
              </a:rPr>
              <a:t>4-7</a:t>
            </a:r>
            <a:r>
              <a:rPr lang="ja-JP" altLang="en-US" sz="2800" b="1" dirty="0" smtClean="0">
                <a:solidFill>
                  <a:schemeClr val="tx2"/>
                </a:solidFill>
              </a:rPr>
              <a:t>月号にロータリーの教科書として掲載されました。</a:t>
            </a:r>
          </a:p>
        </p:txBody>
      </p:sp>
      <p:sp>
        <p:nvSpPr>
          <p:cNvPr id="7884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61013C-F948-4C1F-96FD-1BB12572A029}" type="slidenum">
              <a:rPr lang="en-US" altLang="ja-JP">
                <a:solidFill>
                  <a:schemeClr val="tx1"/>
                </a:solidFill>
                <a:latin typeface="Arial" charset="0"/>
              </a:rPr>
              <a:pPr fontAlgn="base">
                <a:spcBef>
                  <a:spcPct val="0"/>
                </a:spcBef>
                <a:spcAft>
                  <a:spcPct val="0"/>
                </a:spcAft>
              </a:pPr>
              <a:t>71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2288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457200" y="404813"/>
            <a:ext cx="8435975" cy="5721350"/>
          </a:xfrm>
        </p:spPr>
        <p:txBody>
          <a:bodyPr/>
          <a:lstStyle/>
          <a:p>
            <a:pPr>
              <a:buFontTx/>
              <a:buNone/>
            </a:pPr>
            <a:r>
              <a:rPr lang="ja-JP" altLang="en-US" sz="2800" b="1" dirty="0" smtClean="0">
                <a:solidFill>
                  <a:schemeClr val="tx2"/>
                </a:solidFill>
              </a:rPr>
              <a:t>私の職業基準には、私たちに共通する人間性に共鳴</a:t>
            </a:r>
          </a:p>
          <a:p>
            <a:pPr>
              <a:buFontTx/>
              <a:buNone/>
            </a:pPr>
            <a:r>
              <a:rPr lang="ja-JP" altLang="en-US" sz="2800" b="1" dirty="0" smtClean="0">
                <a:solidFill>
                  <a:schemeClr val="tx2"/>
                </a:solidFill>
              </a:rPr>
              <a:t>する記述を含みます。</a:t>
            </a:r>
          </a:p>
          <a:p>
            <a:pPr>
              <a:buFontTx/>
              <a:buNone/>
            </a:pPr>
            <a:r>
              <a:rPr lang="ja-JP" altLang="en-US" sz="2800" b="1" dirty="0" smtClean="0">
                <a:solidFill>
                  <a:schemeClr val="tx2"/>
                </a:solidFill>
              </a:rPr>
              <a:t>私の企業取引、望み、様々な関係には、社会の一員</a:t>
            </a:r>
          </a:p>
          <a:p>
            <a:pPr>
              <a:buFontTx/>
              <a:buNone/>
            </a:pPr>
            <a:r>
              <a:rPr lang="ja-JP" altLang="en-US" sz="2800" b="1" dirty="0" smtClean="0">
                <a:solidFill>
                  <a:schemeClr val="tx2"/>
                </a:solidFill>
              </a:rPr>
              <a:t>としての最大の義務を常に考慮に入れるものとします。　　　</a:t>
            </a:r>
          </a:p>
          <a:p>
            <a:pPr>
              <a:buFontTx/>
              <a:buNone/>
            </a:pPr>
            <a:r>
              <a:rPr lang="ja-JP" altLang="en-US" sz="2800" b="1" dirty="0" smtClean="0">
                <a:solidFill>
                  <a:schemeClr val="tx2"/>
                </a:solidFill>
              </a:rPr>
              <a:t>職業生活のいかなる立場、いかなる責任においても、</a:t>
            </a:r>
          </a:p>
          <a:p>
            <a:pPr>
              <a:buFontTx/>
              <a:buNone/>
            </a:pPr>
            <a:r>
              <a:rPr lang="ja-JP" altLang="en-US" sz="2800" b="1" dirty="0" smtClean="0">
                <a:solidFill>
                  <a:schemeClr val="tx2"/>
                </a:solidFill>
              </a:rPr>
              <a:t>私の主たる思いは、その義務と責任を果たした時に、</a:t>
            </a:r>
          </a:p>
          <a:p>
            <a:pPr>
              <a:buFontTx/>
              <a:buNone/>
            </a:pPr>
            <a:r>
              <a:rPr lang="ja-JP" altLang="en-US" sz="2800" b="1" dirty="0" smtClean="0">
                <a:solidFill>
                  <a:schemeClr val="tx2"/>
                </a:solidFill>
              </a:rPr>
              <a:t>人間としての理想と成果が、元々自分が認識していた</a:t>
            </a:r>
          </a:p>
          <a:p>
            <a:pPr>
              <a:buFontTx/>
              <a:buNone/>
            </a:pPr>
            <a:r>
              <a:rPr lang="ja-JP" altLang="en-US" sz="2800" b="1" dirty="0" smtClean="0">
                <a:solidFill>
                  <a:schemeClr val="tx2"/>
                </a:solidFill>
              </a:rPr>
              <a:t>時よりも少しでも高いレベルに引き上げられていること</a:t>
            </a:r>
          </a:p>
          <a:p>
            <a:pPr>
              <a:buFontTx/>
              <a:buNone/>
            </a:pPr>
            <a:r>
              <a:rPr lang="ja-JP" altLang="en-US" sz="2800" b="1" dirty="0" smtClean="0">
                <a:solidFill>
                  <a:schemeClr val="tx2"/>
                </a:solidFill>
              </a:rPr>
              <a:t>です。</a:t>
            </a:r>
          </a:p>
          <a:p>
            <a:pPr>
              <a:buFontTx/>
              <a:buNone/>
            </a:pPr>
            <a:r>
              <a:rPr lang="ja-JP" altLang="en-US" sz="2800" b="1" dirty="0" smtClean="0">
                <a:solidFill>
                  <a:schemeClr val="tx2"/>
                </a:solidFill>
              </a:rPr>
              <a:t>このことにおいて、国際ロータリーの倫理訓の中には、</a:t>
            </a:r>
          </a:p>
          <a:p>
            <a:pPr>
              <a:buFontTx/>
              <a:buNone/>
            </a:pPr>
            <a:r>
              <a:rPr lang="ja-JP" altLang="en-US" sz="2800" b="1" dirty="0" smtClean="0">
                <a:solidFill>
                  <a:schemeClr val="tx2"/>
                </a:solidFill>
              </a:rPr>
              <a:t>次の原則を含むものとします。</a:t>
            </a:r>
          </a:p>
          <a:p>
            <a:endParaRPr lang="en-US" altLang="ja-JP" sz="2800" dirty="0" smtClean="0">
              <a:solidFill>
                <a:schemeClr val="tx2"/>
              </a:solidFill>
            </a:endParaRPr>
          </a:p>
        </p:txBody>
      </p:sp>
      <p:sp>
        <p:nvSpPr>
          <p:cNvPr id="6553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36B914-E4DE-48FF-8030-C3B32F9A7F88}" type="slidenum">
              <a:rPr lang="en-US" altLang="ja-JP">
                <a:solidFill>
                  <a:schemeClr val="tx1"/>
                </a:solidFill>
                <a:latin typeface="Arial" charset="0"/>
              </a:rPr>
              <a:pPr fontAlgn="base">
                <a:spcBef>
                  <a:spcPct val="0"/>
                </a:spcBef>
                <a:spcAft>
                  <a:spcPct val="0"/>
                </a:spcAft>
              </a:pPr>
              <a:t>72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idx="1"/>
          </p:nvPr>
        </p:nvSpPr>
        <p:spPr>
          <a:xfrm>
            <a:off x="403224" y="1196752"/>
            <a:ext cx="8283576" cy="4929411"/>
          </a:xfrm>
        </p:spPr>
        <p:txBody>
          <a:bodyPr>
            <a:normAutofit fontScale="92500" lnSpcReduction="10000"/>
          </a:bodyPr>
          <a:lstStyle/>
          <a:p>
            <a:pPr>
              <a:buFontTx/>
              <a:buNone/>
            </a:pPr>
            <a:r>
              <a:rPr lang="ja-JP" altLang="en-US" sz="2800" dirty="0" smtClean="0"/>
              <a:t>　</a:t>
            </a:r>
            <a:r>
              <a:rPr lang="ja-JP" altLang="en-US" sz="3600" b="1" dirty="0" smtClean="0">
                <a:solidFill>
                  <a:schemeClr val="tx2"/>
                </a:solidFill>
              </a:rPr>
              <a:t>第１、自らの職業は、価値あるもので、社会</a:t>
            </a:r>
            <a:endParaRPr lang="en-US" altLang="ja-JP" sz="3600" b="1" dirty="0" smtClean="0">
              <a:solidFill>
                <a:schemeClr val="tx2"/>
              </a:solidFill>
            </a:endParaRPr>
          </a:p>
          <a:p>
            <a:pPr>
              <a:buFontTx/>
              <a:buNone/>
            </a:pPr>
            <a:r>
              <a:rPr lang="ja-JP" altLang="en-US" sz="3600" b="1" dirty="0">
                <a:solidFill>
                  <a:schemeClr val="tx2"/>
                </a:solidFill>
              </a:rPr>
              <a:t>　</a:t>
            </a:r>
            <a:r>
              <a:rPr lang="ja-JP" altLang="en-US" sz="3600" b="1" dirty="0" smtClean="0">
                <a:solidFill>
                  <a:schemeClr val="tx2"/>
                </a:solidFill>
              </a:rPr>
              <a:t>　に奉仕する機会が自分に与えられているものと考えます。</a:t>
            </a:r>
          </a:p>
          <a:p>
            <a:pPr>
              <a:buFontTx/>
              <a:buNone/>
            </a:pPr>
            <a:endParaRPr lang="ja-JP" altLang="en-US" sz="3600" b="1" dirty="0" smtClean="0">
              <a:solidFill>
                <a:schemeClr val="tx2"/>
              </a:solidFill>
            </a:endParaRPr>
          </a:p>
          <a:p>
            <a:pPr>
              <a:buFontTx/>
              <a:buNone/>
            </a:pPr>
            <a:r>
              <a:rPr lang="ja-JP" altLang="en-US" sz="3600" b="1" dirty="0" smtClean="0">
                <a:solidFill>
                  <a:schemeClr val="tx2"/>
                </a:solidFill>
              </a:rPr>
              <a:t>　第２、自らの効率を高め、奉仕を拡大することによって、自らが信ずるロータリーの基本原則である「最も良く奉仕する者、最も多く報われる」を実証し、自らを改善します。</a:t>
            </a:r>
          </a:p>
          <a:p>
            <a:pPr>
              <a:buFontTx/>
              <a:buNone/>
            </a:pPr>
            <a:endParaRPr lang="ja-JP" altLang="en-US" sz="2800" b="1" dirty="0" smtClean="0">
              <a:solidFill>
                <a:schemeClr val="tx2"/>
              </a:solidFill>
            </a:endParaRPr>
          </a:p>
          <a:p>
            <a:pPr>
              <a:buFontTx/>
              <a:buNone/>
            </a:pPr>
            <a:r>
              <a:rPr lang="ja-JP" altLang="en-US" sz="2800" b="1" dirty="0" smtClean="0">
                <a:solidFill>
                  <a:schemeClr val="tx2"/>
                </a:solidFill>
              </a:rPr>
              <a:t>　</a:t>
            </a:r>
            <a:endParaRPr lang="en-US" altLang="ja-JP" sz="2800" dirty="0" smtClean="0"/>
          </a:p>
        </p:txBody>
      </p:sp>
      <p:sp>
        <p:nvSpPr>
          <p:cNvPr id="6656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1D5E28-9425-4984-AF34-D4223AE2AFCF}" type="slidenum">
              <a:rPr lang="en-US" altLang="ja-JP">
                <a:solidFill>
                  <a:schemeClr val="tx1"/>
                </a:solidFill>
                <a:latin typeface="Arial" charset="0"/>
              </a:rPr>
              <a:pPr fontAlgn="base">
                <a:spcBef>
                  <a:spcPct val="0"/>
                </a:spcBef>
                <a:spcAft>
                  <a:spcPct val="0"/>
                </a:spcAft>
              </a:pPr>
              <a:t>73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74</a:t>
            </a:fld>
            <a:endParaRPr lang="ja-JP" altLang="en-US"/>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899592" y="836712"/>
            <a:ext cx="7272808" cy="3046988"/>
          </a:xfrm>
          <a:prstGeom prst="rect">
            <a:avLst/>
          </a:prstGeom>
        </p:spPr>
        <p:txBody>
          <a:bodyPr wrap="square">
            <a:spAutoFit/>
          </a:bodyPr>
          <a:lstStyle/>
          <a:p>
            <a:pPr>
              <a:buFontTx/>
              <a:buNone/>
            </a:pPr>
            <a:r>
              <a:rPr lang="ja-JP" altLang="en-US" sz="3200" b="1" dirty="0">
                <a:solidFill>
                  <a:schemeClr val="tx2"/>
                </a:solidFill>
              </a:rPr>
              <a:t>第３、自分が企業人であり、成功を</a:t>
            </a:r>
            <a:r>
              <a:rPr lang="ja-JP" altLang="en-US" sz="3200" b="1" dirty="0" smtClean="0">
                <a:solidFill>
                  <a:schemeClr val="tx2"/>
                </a:solidFill>
              </a:rPr>
              <a:t>望んで　　</a:t>
            </a:r>
            <a:endParaRPr lang="en-US" altLang="ja-JP" sz="3200" b="1" dirty="0" smtClean="0">
              <a:solidFill>
                <a:schemeClr val="tx2"/>
              </a:solidFill>
            </a:endParaRPr>
          </a:p>
          <a:p>
            <a:pPr>
              <a:buFontTx/>
              <a:buNone/>
            </a:pPr>
            <a:r>
              <a:rPr lang="ja-JP" altLang="en-US" sz="3200" b="1" dirty="0">
                <a:solidFill>
                  <a:schemeClr val="tx2"/>
                </a:solidFill>
              </a:rPr>
              <a:t>　</a:t>
            </a:r>
            <a:r>
              <a:rPr lang="ja-JP" altLang="en-US" sz="3200" b="1" dirty="0" smtClean="0">
                <a:solidFill>
                  <a:schemeClr val="tx2"/>
                </a:solidFill>
              </a:rPr>
              <a:t>いるのです</a:t>
            </a:r>
            <a:r>
              <a:rPr lang="ja-JP" altLang="en-US" sz="3200" b="1" dirty="0">
                <a:solidFill>
                  <a:schemeClr val="tx2"/>
                </a:solidFill>
              </a:rPr>
              <a:t>が、先ず第一に倫理性</a:t>
            </a:r>
            <a:r>
              <a:rPr lang="ja-JP" altLang="en-US" sz="3200" b="1" dirty="0" smtClean="0">
                <a:solidFill>
                  <a:schemeClr val="tx2"/>
                </a:solidFill>
              </a:rPr>
              <a:t>を　</a:t>
            </a:r>
            <a:endParaRPr lang="en-US" altLang="ja-JP" sz="3200" b="1" dirty="0" smtClean="0">
              <a:solidFill>
                <a:schemeClr val="tx2"/>
              </a:solidFill>
            </a:endParaRPr>
          </a:p>
          <a:p>
            <a:pPr>
              <a:buFontTx/>
              <a:buNone/>
            </a:pPr>
            <a:r>
              <a:rPr lang="ja-JP" altLang="en-US" sz="3200" b="1" dirty="0">
                <a:solidFill>
                  <a:schemeClr val="tx2"/>
                </a:solidFill>
              </a:rPr>
              <a:t>　</a:t>
            </a:r>
            <a:r>
              <a:rPr lang="ja-JP" altLang="en-US" sz="3200" b="1" dirty="0" smtClean="0">
                <a:solidFill>
                  <a:schemeClr val="tx2"/>
                </a:solidFill>
              </a:rPr>
              <a:t>持った人間で</a:t>
            </a:r>
            <a:r>
              <a:rPr lang="ja-JP" altLang="en-US" sz="3200" b="1" dirty="0">
                <a:solidFill>
                  <a:schemeClr val="tx2"/>
                </a:solidFill>
              </a:rPr>
              <a:t>あり、最高の正義と</a:t>
            </a:r>
            <a:r>
              <a:rPr lang="ja-JP" altLang="en-US" sz="3200" b="1" dirty="0" smtClean="0">
                <a:solidFill>
                  <a:schemeClr val="tx2"/>
                </a:solidFill>
              </a:rPr>
              <a:t>道徳</a:t>
            </a:r>
            <a:endParaRPr lang="en-US" altLang="ja-JP" sz="3200" b="1" dirty="0" smtClean="0">
              <a:solidFill>
                <a:schemeClr val="tx2"/>
              </a:solidFill>
            </a:endParaRPr>
          </a:p>
          <a:p>
            <a:pPr>
              <a:buFontTx/>
              <a:buNone/>
            </a:pPr>
            <a:r>
              <a:rPr lang="ja-JP" altLang="en-US" sz="3200" b="1" dirty="0">
                <a:solidFill>
                  <a:schemeClr val="tx2"/>
                </a:solidFill>
              </a:rPr>
              <a:t>　</a:t>
            </a:r>
            <a:r>
              <a:rPr lang="ja-JP" altLang="en-US" sz="3200" b="1" dirty="0" smtClean="0">
                <a:solidFill>
                  <a:schemeClr val="tx2"/>
                </a:solidFill>
              </a:rPr>
              <a:t>の</a:t>
            </a:r>
            <a:r>
              <a:rPr lang="ja-JP" altLang="en-US" sz="3200" b="1" dirty="0">
                <a:solidFill>
                  <a:schemeClr val="tx2"/>
                </a:solidFill>
              </a:rPr>
              <a:t>上に</a:t>
            </a:r>
            <a:r>
              <a:rPr lang="ja-JP" altLang="en-US" sz="3200" b="1" dirty="0" smtClean="0">
                <a:solidFill>
                  <a:schemeClr val="tx2"/>
                </a:solidFill>
              </a:rPr>
              <a:t>築かれた成功</a:t>
            </a:r>
            <a:r>
              <a:rPr lang="ja-JP" altLang="en-US" sz="3200" b="1" dirty="0">
                <a:solidFill>
                  <a:schemeClr val="tx2"/>
                </a:solidFill>
              </a:rPr>
              <a:t>でないならば</a:t>
            </a:r>
            <a:r>
              <a:rPr lang="ja-JP" altLang="en-US" sz="3200" b="1" dirty="0" smtClean="0">
                <a:solidFill>
                  <a:schemeClr val="tx2"/>
                </a:solidFill>
              </a:rPr>
              <a:t>、</a:t>
            </a:r>
            <a:endParaRPr lang="en-US" altLang="ja-JP" sz="3200" b="1" dirty="0" smtClean="0">
              <a:solidFill>
                <a:schemeClr val="tx2"/>
              </a:solidFill>
            </a:endParaRPr>
          </a:p>
          <a:p>
            <a:pPr>
              <a:buFontTx/>
              <a:buNone/>
            </a:pPr>
            <a:r>
              <a:rPr lang="ja-JP" altLang="en-US" sz="3200" b="1" dirty="0">
                <a:solidFill>
                  <a:schemeClr val="tx2"/>
                </a:solidFill>
              </a:rPr>
              <a:t>　</a:t>
            </a:r>
            <a:r>
              <a:rPr lang="ja-JP" altLang="en-US" sz="3200" b="1" dirty="0" smtClean="0">
                <a:solidFill>
                  <a:schemeClr val="tx2"/>
                </a:solidFill>
              </a:rPr>
              <a:t>それ</a:t>
            </a:r>
            <a:r>
              <a:rPr lang="ja-JP" altLang="en-US" sz="3200" b="1" dirty="0">
                <a:solidFill>
                  <a:schemeClr val="tx2"/>
                </a:solidFill>
              </a:rPr>
              <a:t>を望まないこと</a:t>
            </a:r>
            <a:r>
              <a:rPr lang="ja-JP" altLang="en-US" sz="3200" b="1" dirty="0" smtClean="0">
                <a:solidFill>
                  <a:schemeClr val="tx2"/>
                </a:solidFill>
              </a:rPr>
              <a:t>を自覚</a:t>
            </a:r>
            <a:r>
              <a:rPr lang="ja-JP" altLang="en-US" sz="3200" b="1" dirty="0">
                <a:solidFill>
                  <a:schemeClr val="tx2"/>
                </a:solidFill>
              </a:rPr>
              <a:t>します。</a:t>
            </a:r>
          </a:p>
          <a:p>
            <a:endParaRPr lang="ja-JP" altLang="en-US" sz="3200" dirty="0"/>
          </a:p>
        </p:txBody>
      </p:sp>
      <p:sp>
        <p:nvSpPr>
          <p:cNvPr id="5" name="正方形/長方形 4"/>
          <p:cNvSpPr/>
          <p:nvPr/>
        </p:nvSpPr>
        <p:spPr>
          <a:xfrm>
            <a:off x="1043608" y="3573016"/>
            <a:ext cx="7128792" cy="2062103"/>
          </a:xfrm>
          <a:prstGeom prst="rect">
            <a:avLst/>
          </a:prstGeom>
        </p:spPr>
        <p:txBody>
          <a:bodyPr wrap="square">
            <a:spAutoFit/>
          </a:bodyPr>
          <a:lstStyle/>
          <a:p>
            <a:pPr>
              <a:lnSpc>
                <a:spcPct val="80000"/>
              </a:lnSpc>
              <a:buFontTx/>
              <a:buNone/>
            </a:pPr>
            <a:r>
              <a:rPr lang="ja-JP" altLang="en-US" sz="3200" b="1" dirty="0">
                <a:solidFill>
                  <a:schemeClr val="tx2"/>
                </a:solidFill>
              </a:rPr>
              <a:t>第４、自らの商品取引、奉仕、利益</a:t>
            </a:r>
            <a:r>
              <a:rPr lang="ja-JP" altLang="en-US" sz="3200" b="1" dirty="0" smtClean="0">
                <a:solidFill>
                  <a:schemeClr val="tx2"/>
                </a:solidFill>
              </a:rPr>
              <a:t>に</a:t>
            </a:r>
            <a:endParaRPr lang="en-US" altLang="ja-JP" sz="3200" b="1" dirty="0" smtClean="0">
              <a:solidFill>
                <a:schemeClr val="tx2"/>
              </a:solidFill>
            </a:endParaRPr>
          </a:p>
          <a:p>
            <a:pPr>
              <a:lnSpc>
                <a:spcPct val="80000"/>
              </a:lnSpc>
              <a:buFontTx/>
              <a:buNone/>
            </a:pPr>
            <a:r>
              <a:rPr lang="ja-JP" altLang="en-US" sz="3200" b="1" dirty="0">
                <a:solidFill>
                  <a:schemeClr val="tx2"/>
                </a:solidFill>
              </a:rPr>
              <a:t>　</a:t>
            </a:r>
            <a:r>
              <a:rPr lang="ja-JP" altLang="en-US" sz="3200" b="1" dirty="0" smtClean="0">
                <a:solidFill>
                  <a:schemeClr val="tx2"/>
                </a:solidFill>
              </a:rPr>
              <a:t>関する</a:t>
            </a:r>
            <a:r>
              <a:rPr lang="ja-JP" altLang="en-US" sz="3200" b="1" dirty="0">
                <a:solidFill>
                  <a:schemeClr val="tx2"/>
                </a:solidFill>
              </a:rPr>
              <a:t>考え方が、その商取引に</a:t>
            </a:r>
            <a:r>
              <a:rPr lang="ja-JP" altLang="en-US" sz="3200" b="1" dirty="0" smtClean="0">
                <a:solidFill>
                  <a:schemeClr val="tx2"/>
                </a:solidFill>
              </a:rPr>
              <a:t>関与</a:t>
            </a:r>
            <a:endParaRPr lang="en-US" altLang="ja-JP" sz="3200" b="1" dirty="0" smtClean="0">
              <a:solidFill>
                <a:schemeClr val="tx2"/>
              </a:solidFill>
            </a:endParaRPr>
          </a:p>
          <a:p>
            <a:pPr>
              <a:lnSpc>
                <a:spcPct val="80000"/>
              </a:lnSpc>
              <a:buFontTx/>
              <a:buNone/>
            </a:pPr>
            <a:r>
              <a:rPr lang="ja-JP" altLang="en-US" sz="3200" b="1" dirty="0" smtClean="0">
                <a:solidFill>
                  <a:schemeClr val="tx2"/>
                </a:solidFill>
              </a:rPr>
              <a:t>　する</a:t>
            </a:r>
            <a:r>
              <a:rPr lang="ja-JP" altLang="en-US" sz="3200" b="1" dirty="0">
                <a:solidFill>
                  <a:schemeClr val="tx2"/>
                </a:solidFill>
              </a:rPr>
              <a:t>全ての関係者にとって利益</a:t>
            </a:r>
            <a:r>
              <a:rPr lang="ja-JP" altLang="en-US" sz="3200" b="1" dirty="0" smtClean="0">
                <a:solidFill>
                  <a:schemeClr val="tx2"/>
                </a:solidFill>
              </a:rPr>
              <a:t>を</a:t>
            </a:r>
            <a:endParaRPr lang="en-US" altLang="ja-JP" sz="3200" b="1" dirty="0" smtClean="0">
              <a:solidFill>
                <a:schemeClr val="tx2"/>
              </a:solidFill>
            </a:endParaRPr>
          </a:p>
          <a:p>
            <a:pPr>
              <a:lnSpc>
                <a:spcPct val="80000"/>
              </a:lnSpc>
              <a:buFontTx/>
              <a:buNone/>
            </a:pPr>
            <a:r>
              <a:rPr lang="ja-JP" altLang="en-US" sz="3200" b="1" dirty="0">
                <a:solidFill>
                  <a:schemeClr val="tx2"/>
                </a:solidFill>
              </a:rPr>
              <a:t>　</a:t>
            </a:r>
            <a:r>
              <a:rPr lang="ja-JP" altLang="en-US" sz="3200" b="1" dirty="0" smtClean="0">
                <a:solidFill>
                  <a:schemeClr val="tx2"/>
                </a:solidFill>
              </a:rPr>
              <a:t>もたらす</a:t>
            </a:r>
            <a:r>
              <a:rPr lang="ja-JP" altLang="en-US" sz="3200" b="1" dirty="0">
                <a:solidFill>
                  <a:schemeClr val="tx2"/>
                </a:solidFill>
              </a:rPr>
              <a:t>ことを条件として、公正で</a:t>
            </a:r>
            <a:r>
              <a:rPr lang="ja-JP" altLang="en-US" sz="3200" b="1" dirty="0" smtClean="0">
                <a:solidFill>
                  <a:schemeClr val="tx2"/>
                </a:solidFill>
              </a:rPr>
              <a:t>倫理</a:t>
            </a:r>
            <a:endParaRPr lang="en-US" altLang="ja-JP" sz="3200" b="1" dirty="0" smtClean="0">
              <a:solidFill>
                <a:schemeClr val="tx2"/>
              </a:solidFill>
            </a:endParaRPr>
          </a:p>
          <a:p>
            <a:pPr>
              <a:lnSpc>
                <a:spcPct val="80000"/>
              </a:lnSpc>
              <a:buFontTx/>
              <a:buNone/>
            </a:pPr>
            <a:r>
              <a:rPr lang="ja-JP" altLang="en-US" sz="3200" b="1" dirty="0">
                <a:solidFill>
                  <a:schemeClr val="tx2"/>
                </a:solidFill>
              </a:rPr>
              <a:t>　</a:t>
            </a:r>
            <a:r>
              <a:rPr lang="ja-JP" altLang="en-US" sz="3200" b="1" dirty="0" smtClean="0">
                <a:solidFill>
                  <a:schemeClr val="tx2"/>
                </a:solidFill>
              </a:rPr>
              <a:t>的</a:t>
            </a:r>
            <a:r>
              <a:rPr lang="ja-JP" altLang="en-US" sz="3200" b="1" dirty="0">
                <a:solidFill>
                  <a:schemeClr val="tx2"/>
                </a:solidFill>
              </a:rPr>
              <a:t>であることを旨とします。</a:t>
            </a:r>
          </a:p>
        </p:txBody>
      </p:sp>
    </p:spTree>
    <p:extLst>
      <p:ext uri="{BB962C8B-B14F-4D97-AF65-F5344CB8AC3E}">
        <p14:creationId xmlns:p14="http://schemas.microsoft.com/office/powerpoint/2010/main" val="6569987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a:xfrm>
            <a:off x="457200" y="404813"/>
            <a:ext cx="8229600" cy="5721350"/>
          </a:xfrm>
        </p:spPr>
        <p:txBody>
          <a:bodyPr/>
          <a:lstStyle/>
          <a:p>
            <a:pPr>
              <a:lnSpc>
                <a:spcPct val="80000"/>
              </a:lnSpc>
              <a:buFontTx/>
              <a:buNone/>
            </a:pPr>
            <a:r>
              <a:rPr lang="ja-JP" altLang="en-US" sz="2800" dirty="0" smtClean="0"/>
              <a:t>　</a:t>
            </a:r>
            <a:endParaRPr lang="ja-JP" altLang="en-US" sz="2800" b="1" dirty="0" smtClean="0">
              <a:solidFill>
                <a:schemeClr val="tx2"/>
              </a:solidFill>
            </a:endParaRPr>
          </a:p>
          <a:p>
            <a:pPr>
              <a:lnSpc>
                <a:spcPct val="80000"/>
              </a:lnSpc>
              <a:buFontTx/>
              <a:buNone/>
            </a:pPr>
            <a:r>
              <a:rPr lang="ja-JP" altLang="en-US" sz="2800" b="1" dirty="0" smtClean="0">
                <a:solidFill>
                  <a:schemeClr val="tx2"/>
                </a:solidFill>
              </a:rPr>
              <a:t>　第５、自らが携わる職業の基準を高めるために</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最大限の努力を尽くし、同業者が自分の事例を</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見習うことによって、賢明で、利益があり、幸福に</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つながるものになるように自らの事業処理を</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行います。</a:t>
            </a:r>
          </a:p>
          <a:p>
            <a:pPr>
              <a:lnSpc>
                <a:spcPct val="80000"/>
              </a:lnSpc>
              <a:buFontTx/>
              <a:buNone/>
            </a:pPr>
            <a:endParaRPr lang="ja-JP" altLang="en-US" sz="2800" b="1" dirty="0" smtClean="0">
              <a:solidFill>
                <a:schemeClr val="tx2"/>
              </a:solidFill>
            </a:endParaRPr>
          </a:p>
          <a:p>
            <a:pPr>
              <a:lnSpc>
                <a:spcPct val="80000"/>
              </a:lnSpc>
              <a:buFontTx/>
              <a:buNone/>
            </a:pPr>
            <a:r>
              <a:rPr lang="ja-JP" altLang="en-US" sz="2800" b="1" dirty="0" smtClean="0">
                <a:solidFill>
                  <a:schemeClr val="tx2"/>
                </a:solidFill>
              </a:rPr>
              <a:t>　第６、自らの同業者である競争相手と同等、或</a:t>
            </a:r>
            <a:r>
              <a:rPr lang="ja-JP" altLang="en-US" sz="2800" b="1" dirty="0" err="1" smtClean="0">
                <a:solidFill>
                  <a:schemeClr val="tx2"/>
                </a:solidFill>
              </a:rPr>
              <a:t>い</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それ以上の完全な奉仕をするように自らの事業を</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実践し、それに疑問が生じた場合には、負債また</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は義務の厳密な範囲を超えても、奉仕を追加する</a:t>
            </a:r>
            <a:endParaRPr lang="en-US" altLang="ja-JP" sz="2800" b="1" dirty="0" smtClean="0">
              <a:solidFill>
                <a:schemeClr val="tx2"/>
              </a:solidFill>
            </a:endParaRPr>
          </a:p>
          <a:p>
            <a:pPr>
              <a:lnSpc>
                <a:spcPct val="80000"/>
              </a:lnSpc>
              <a:buFontTx/>
              <a:buNone/>
            </a:pPr>
            <a:r>
              <a:rPr lang="ja-JP" altLang="en-US" sz="2800" b="1" dirty="0">
                <a:solidFill>
                  <a:schemeClr val="tx2"/>
                </a:solidFill>
              </a:rPr>
              <a:t>　</a:t>
            </a:r>
            <a:r>
              <a:rPr lang="ja-JP" altLang="en-US" sz="2800" b="1" dirty="0" smtClean="0">
                <a:solidFill>
                  <a:schemeClr val="tx2"/>
                </a:solidFill>
              </a:rPr>
              <a:t>　べきです。</a:t>
            </a:r>
          </a:p>
          <a:p>
            <a:pPr>
              <a:lnSpc>
                <a:spcPct val="80000"/>
              </a:lnSpc>
            </a:pPr>
            <a:endParaRPr lang="en-US" altLang="ja-JP" sz="2800" dirty="0" smtClean="0"/>
          </a:p>
        </p:txBody>
      </p:sp>
      <p:sp>
        <p:nvSpPr>
          <p:cNvPr id="6758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817821-B5BE-4478-A0E7-D794E91F68DE}" type="slidenum">
              <a:rPr lang="en-US" altLang="ja-JP">
                <a:solidFill>
                  <a:schemeClr val="tx1"/>
                </a:solidFill>
                <a:latin typeface="Arial" charset="0"/>
              </a:rPr>
              <a:pPr fontAlgn="base">
                <a:spcBef>
                  <a:spcPct val="0"/>
                </a:spcBef>
                <a:spcAft>
                  <a:spcPct val="0"/>
                </a:spcAft>
              </a:pPr>
              <a:t>75</a:t>
            </a:fld>
            <a:endParaRPr lang="en-US" altLang="ja-JP">
              <a:solidFill>
                <a:schemeClr val="tx1"/>
              </a:solidFill>
              <a:latin typeface="Arial"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idx="1"/>
          </p:nvPr>
        </p:nvSpPr>
        <p:spPr>
          <a:xfrm>
            <a:off x="611560" y="620689"/>
            <a:ext cx="8075240" cy="5505474"/>
          </a:xfrm>
        </p:spPr>
        <p:txBody>
          <a:bodyPr>
            <a:normAutofit fontScale="85000" lnSpcReduction="10000"/>
          </a:bodyPr>
          <a:lstStyle/>
          <a:p>
            <a:pPr>
              <a:lnSpc>
                <a:spcPct val="80000"/>
              </a:lnSpc>
              <a:buFontTx/>
              <a:buNone/>
            </a:pPr>
            <a:r>
              <a:rPr lang="ja-JP" altLang="en-US" sz="2800" dirty="0" smtClean="0"/>
              <a:t>　</a:t>
            </a:r>
            <a:r>
              <a:rPr lang="ja-JP" altLang="en-US" sz="3900" b="1" dirty="0" smtClean="0">
                <a:solidFill>
                  <a:schemeClr val="tx2"/>
                </a:solidFill>
              </a:rPr>
              <a:t>第７、専門職または企業人にとって</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最大の資産は、友人であり、友情から</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得られる利益こそ真に倫理的かつ適切</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なものであることを理解します。</a:t>
            </a:r>
          </a:p>
          <a:p>
            <a:pPr>
              <a:lnSpc>
                <a:spcPct val="80000"/>
              </a:lnSpc>
              <a:buFontTx/>
              <a:buNone/>
            </a:pPr>
            <a:endParaRPr lang="ja-JP" altLang="en-US" sz="3900" b="1" dirty="0" smtClean="0">
              <a:solidFill>
                <a:schemeClr val="tx2"/>
              </a:solidFill>
            </a:endParaRPr>
          </a:p>
          <a:p>
            <a:pPr>
              <a:lnSpc>
                <a:spcPct val="80000"/>
              </a:lnSpc>
              <a:buFontTx/>
              <a:buNone/>
            </a:pPr>
            <a:r>
              <a:rPr lang="ja-JP" altLang="en-US" sz="3900" b="1" dirty="0" smtClean="0">
                <a:solidFill>
                  <a:schemeClr val="tx2"/>
                </a:solidFill>
              </a:rPr>
              <a:t>　第８、真の友人たちは、相互に何も要求</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せず、自らの利益のために友人間の</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信頼を悪用することはロータリー精神とは</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無縁のものであり、ロータリーの倫理訓に</a:t>
            </a:r>
            <a:endParaRPr lang="en-US" altLang="ja-JP" sz="3900" b="1" dirty="0" smtClean="0">
              <a:solidFill>
                <a:schemeClr val="tx2"/>
              </a:solidFill>
            </a:endParaRPr>
          </a:p>
          <a:p>
            <a:pPr>
              <a:lnSpc>
                <a:spcPct val="80000"/>
              </a:lnSpc>
              <a:buFontTx/>
              <a:buNone/>
            </a:pPr>
            <a:r>
              <a:rPr lang="ja-JP" altLang="en-US" sz="3900" b="1" dirty="0">
                <a:solidFill>
                  <a:schemeClr val="tx2"/>
                </a:solidFill>
              </a:rPr>
              <a:t>　</a:t>
            </a:r>
            <a:r>
              <a:rPr lang="ja-JP" altLang="en-US" sz="3900" b="1" dirty="0" smtClean="0">
                <a:solidFill>
                  <a:schemeClr val="tx2"/>
                </a:solidFill>
              </a:rPr>
              <a:t>　反することです。</a:t>
            </a:r>
          </a:p>
          <a:p>
            <a:pPr>
              <a:lnSpc>
                <a:spcPct val="80000"/>
              </a:lnSpc>
              <a:buFontTx/>
              <a:buNone/>
            </a:pPr>
            <a:endParaRPr lang="ja-JP" altLang="en-US" sz="2800" b="1" dirty="0" smtClean="0">
              <a:solidFill>
                <a:schemeClr val="tx2"/>
              </a:solidFill>
            </a:endParaRPr>
          </a:p>
          <a:p>
            <a:pPr>
              <a:lnSpc>
                <a:spcPct val="80000"/>
              </a:lnSpc>
              <a:buFontTx/>
              <a:buNone/>
            </a:pPr>
            <a:r>
              <a:rPr lang="ja-JP" altLang="en-US" sz="2800" b="1" dirty="0" smtClean="0">
                <a:solidFill>
                  <a:schemeClr val="tx2"/>
                </a:solidFill>
              </a:rPr>
              <a:t>　</a:t>
            </a:r>
          </a:p>
        </p:txBody>
      </p:sp>
      <p:sp>
        <p:nvSpPr>
          <p:cNvPr id="6860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AB1B0-E605-4A9C-B3D8-FC269E2C22A9}" type="slidenum">
              <a:rPr lang="en-US" altLang="ja-JP">
                <a:solidFill>
                  <a:schemeClr val="tx1"/>
                </a:solidFill>
                <a:latin typeface="Arial" charset="0"/>
              </a:rPr>
              <a:pPr fontAlgn="base">
                <a:spcBef>
                  <a:spcPct val="0"/>
                </a:spcBef>
                <a:spcAft>
                  <a:spcPct val="0"/>
                </a:spcAft>
              </a:pPr>
              <a:t>76</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2BAFFB8-B128-497C-AB14-65E037F67A3A}" type="slidenum">
              <a:rPr lang="ja-JP" altLang="en-US" smtClean="0"/>
              <a:pPr>
                <a:defRPr/>
              </a:pPr>
              <a:t>77</a:t>
            </a:fld>
            <a:endParaRPr lang="ja-JP" altLang="en-US"/>
          </a:p>
        </p:txBody>
      </p:sp>
      <p:pic>
        <p:nvPicPr>
          <p:cNvPr id="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971600" y="692696"/>
            <a:ext cx="7704856" cy="4524315"/>
          </a:xfrm>
          <a:prstGeom prst="rect">
            <a:avLst/>
          </a:prstGeom>
        </p:spPr>
        <p:txBody>
          <a:bodyPr wrap="square">
            <a:spAutoFit/>
          </a:bodyPr>
          <a:lstStyle/>
          <a:p>
            <a:pPr>
              <a:lnSpc>
                <a:spcPct val="80000"/>
              </a:lnSpc>
              <a:buFontTx/>
              <a:buNone/>
            </a:pPr>
            <a:r>
              <a:rPr lang="ja-JP" altLang="en-US" sz="4000" b="1" dirty="0">
                <a:solidFill>
                  <a:schemeClr val="tx2"/>
                </a:solidFill>
              </a:rPr>
              <a:t>第９、社会秩序の上で、他者</a:t>
            </a:r>
            <a:r>
              <a:rPr lang="ja-JP" altLang="en-US" sz="4000" b="1" dirty="0" smtClean="0">
                <a:solidFill>
                  <a:schemeClr val="tx2"/>
                </a:solidFill>
              </a:rPr>
              <a:t>を</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完全</a:t>
            </a:r>
            <a:r>
              <a:rPr lang="ja-JP" altLang="en-US" sz="4000" b="1" dirty="0">
                <a:solidFill>
                  <a:schemeClr val="tx2"/>
                </a:solidFill>
              </a:rPr>
              <a:t>に否定するような機会</a:t>
            </a:r>
            <a:r>
              <a:rPr lang="ja-JP" altLang="en-US" sz="4000" b="1" dirty="0" smtClean="0">
                <a:solidFill>
                  <a:schemeClr val="tx2"/>
                </a:solidFill>
              </a:rPr>
              <a:t>を</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不公平</a:t>
            </a:r>
            <a:r>
              <a:rPr lang="ja-JP" altLang="en-US" sz="4000" b="1" dirty="0">
                <a:solidFill>
                  <a:schemeClr val="tx2"/>
                </a:solidFill>
              </a:rPr>
              <a:t>に利用して得た個人</a:t>
            </a:r>
            <a:r>
              <a:rPr lang="ja-JP" altLang="en-US" sz="4000" b="1" dirty="0" smtClean="0">
                <a:solidFill>
                  <a:schemeClr val="tx2"/>
                </a:solidFill>
              </a:rPr>
              <a:t>の</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物質的</a:t>
            </a:r>
            <a:r>
              <a:rPr lang="ja-JP" altLang="en-US" sz="4000" b="1" dirty="0">
                <a:solidFill>
                  <a:schemeClr val="tx2"/>
                </a:solidFill>
              </a:rPr>
              <a:t>成功は、正当でも</a:t>
            </a:r>
            <a:r>
              <a:rPr lang="ja-JP" altLang="en-US" sz="4000" b="1" dirty="0" smtClean="0">
                <a:solidFill>
                  <a:schemeClr val="tx2"/>
                </a:solidFill>
              </a:rPr>
              <a:t>倫理的</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でも</a:t>
            </a:r>
            <a:r>
              <a:rPr lang="ja-JP" altLang="en-US" sz="4000" b="1" dirty="0">
                <a:solidFill>
                  <a:schemeClr val="tx2"/>
                </a:solidFill>
              </a:rPr>
              <a:t>ないことを考え、他の人々</a:t>
            </a:r>
            <a:r>
              <a:rPr lang="ja-JP" altLang="en-US" sz="4000" b="1" dirty="0" smtClean="0">
                <a:solidFill>
                  <a:schemeClr val="tx2"/>
                </a:solidFill>
              </a:rPr>
              <a:t>も</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成功</a:t>
            </a:r>
            <a:r>
              <a:rPr lang="ja-JP" altLang="en-US" sz="4000" b="1" dirty="0">
                <a:solidFill>
                  <a:schemeClr val="tx2"/>
                </a:solidFill>
              </a:rPr>
              <a:t>を得るために道徳的に</a:t>
            </a:r>
            <a:r>
              <a:rPr lang="ja-JP" altLang="en-US" sz="4000" b="1" dirty="0" err="1">
                <a:solidFill>
                  <a:schemeClr val="tx2"/>
                </a:solidFill>
              </a:rPr>
              <a:t>疑</a:t>
            </a:r>
            <a:r>
              <a:rPr lang="ja-JP" altLang="en-US" sz="4000" b="1" dirty="0" err="1" smtClean="0">
                <a:solidFill>
                  <a:schemeClr val="tx2"/>
                </a:solidFill>
              </a:rPr>
              <a:t>わ</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しい</a:t>
            </a:r>
            <a:r>
              <a:rPr lang="ja-JP" altLang="en-US" sz="4000" b="1" dirty="0">
                <a:solidFill>
                  <a:schemeClr val="tx2"/>
                </a:solidFill>
              </a:rPr>
              <a:t>と思われる機会を他の人</a:t>
            </a:r>
            <a:r>
              <a:rPr lang="ja-JP" altLang="en-US" sz="4000" b="1" dirty="0" smtClean="0">
                <a:solidFill>
                  <a:schemeClr val="tx2"/>
                </a:solidFill>
              </a:rPr>
              <a:t>たち</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が</a:t>
            </a:r>
            <a:r>
              <a:rPr lang="ja-JP" altLang="en-US" sz="4000" b="1" dirty="0">
                <a:solidFill>
                  <a:schemeClr val="tx2"/>
                </a:solidFill>
              </a:rPr>
              <a:t>利用しないのと同様に自分</a:t>
            </a:r>
            <a:r>
              <a:rPr lang="ja-JP" altLang="en-US" sz="4000" b="1" dirty="0" smtClean="0">
                <a:solidFill>
                  <a:schemeClr val="tx2"/>
                </a:solidFill>
              </a:rPr>
              <a:t>も</a:t>
            </a:r>
            <a:endParaRPr lang="en-US" altLang="ja-JP" sz="4000" b="1" dirty="0" smtClean="0">
              <a:solidFill>
                <a:schemeClr val="tx2"/>
              </a:solidFill>
            </a:endParaRPr>
          </a:p>
          <a:p>
            <a:pPr>
              <a:lnSpc>
                <a:spcPct val="80000"/>
              </a:lnSpc>
              <a:buFontTx/>
              <a:buNone/>
            </a:pPr>
            <a:r>
              <a:rPr lang="ja-JP" altLang="en-US" sz="4000" b="1" dirty="0">
                <a:solidFill>
                  <a:schemeClr val="tx2"/>
                </a:solidFill>
              </a:rPr>
              <a:t>　</a:t>
            </a:r>
            <a:r>
              <a:rPr lang="ja-JP" altLang="en-US" sz="4000" b="1" dirty="0" smtClean="0">
                <a:solidFill>
                  <a:schemeClr val="tx2"/>
                </a:solidFill>
              </a:rPr>
              <a:t>利用</a:t>
            </a:r>
            <a:r>
              <a:rPr lang="ja-JP" altLang="en-US" sz="4000" b="1" dirty="0">
                <a:solidFill>
                  <a:schemeClr val="tx2"/>
                </a:solidFill>
              </a:rPr>
              <a:t>しません。</a:t>
            </a:r>
          </a:p>
        </p:txBody>
      </p:sp>
    </p:spTree>
    <p:extLst>
      <p:ext uri="{BB962C8B-B14F-4D97-AF65-F5344CB8AC3E}">
        <p14:creationId xmlns:p14="http://schemas.microsoft.com/office/powerpoint/2010/main" val="30836551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a:xfrm>
            <a:off x="403224" y="764704"/>
            <a:ext cx="8345240" cy="5438905"/>
          </a:xfrm>
        </p:spPr>
        <p:txBody>
          <a:bodyPr>
            <a:normAutofit fontScale="40000" lnSpcReduction="20000"/>
          </a:bodyPr>
          <a:lstStyle/>
          <a:p>
            <a:pPr marL="0" indent="0">
              <a:lnSpc>
                <a:spcPct val="80000"/>
              </a:lnSpc>
              <a:buFontTx/>
              <a:buNone/>
            </a:pPr>
            <a:endParaRPr lang="en-US" altLang="ja-JP" sz="5100" dirty="0" smtClean="0"/>
          </a:p>
          <a:p>
            <a:pPr marL="0" indent="0">
              <a:lnSpc>
                <a:spcPct val="80000"/>
              </a:lnSpc>
              <a:buFontTx/>
              <a:buNone/>
            </a:pPr>
            <a:r>
              <a:rPr lang="ja-JP" altLang="en-US" sz="5100" dirty="0" smtClean="0"/>
              <a:t>　</a:t>
            </a:r>
            <a:r>
              <a:rPr lang="ja-JP" altLang="en-US" sz="8000" b="1" dirty="0" smtClean="0">
                <a:solidFill>
                  <a:schemeClr val="tx2"/>
                </a:solidFill>
              </a:rPr>
              <a:t>第１０、自分が人間社会の一般の人に対して</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以上にロータリーの同僚に義務を負うもの</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ではありません。　　</a:t>
            </a:r>
          </a:p>
          <a:p>
            <a:pPr marL="0" indent="0">
              <a:lnSpc>
                <a:spcPct val="80000"/>
              </a:lnSpc>
              <a:buFontTx/>
              <a:buNone/>
            </a:pPr>
            <a:r>
              <a:rPr lang="ja-JP" altLang="en-US" sz="6700" b="1" dirty="0" smtClean="0">
                <a:solidFill>
                  <a:schemeClr val="tx2"/>
                </a:solidFill>
              </a:rPr>
              <a:t>　　　</a:t>
            </a:r>
            <a:r>
              <a:rPr lang="ja-JP" altLang="en-US" sz="8000" b="1" dirty="0" smtClean="0">
                <a:solidFill>
                  <a:schemeClr val="tx2"/>
                </a:solidFill>
              </a:rPr>
              <a:t>ロータリーの特質は、競争にあるのではなく、</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協力にあるからで、ロータリーのような団体</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には、地方性は決して存在せず、ロータリア</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ンたる者は、人権はロータリー内に留まる</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ものでなく、人類全体に深く、広く及ぶもの</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であり、これらの高い目的のためにロータ</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リーが全ての人々と全ての団体にわたって</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教育するためにロータリーが存在するの　　　</a:t>
            </a:r>
            <a:endParaRPr lang="en-US" altLang="ja-JP" sz="8000" b="1" dirty="0" smtClean="0">
              <a:solidFill>
                <a:schemeClr val="tx2"/>
              </a:solidFill>
            </a:endParaRPr>
          </a:p>
          <a:p>
            <a:pPr marL="0" indent="0">
              <a:lnSpc>
                <a:spcPct val="80000"/>
              </a:lnSpc>
              <a:buFontTx/>
              <a:buNone/>
            </a:pPr>
            <a:r>
              <a:rPr lang="ja-JP" altLang="en-US" sz="8000" b="1" dirty="0">
                <a:solidFill>
                  <a:schemeClr val="tx2"/>
                </a:solidFill>
              </a:rPr>
              <a:t>　</a:t>
            </a:r>
            <a:r>
              <a:rPr lang="ja-JP" altLang="en-US" sz="8000" b="1" dirty="0" smtClean="0">
                <a:solidFill>
                  <a:schemeClr val="tx2"/>
                </a:solidFill>
              </a:rPr>
              <a:t>　です。</a:t>
            </a:r>
          </a:p>
          <a:p>
            <a:pPr marL="0" indent="0">
              <a:lnSpc>
                <a:spcPct val="80000"/>
              </a:lnSpc>
              <a:buFontTx/>
              <a:buNone/>
            </a:pPr>
            <a:r>
              <a:rPr lang="ja-JP" altLang="en-US" sz="1600" b="1" dirty="0" smtClean="0">
                <a:solidFill>
                  <a:schemeClr val="tx2"/>
                </a:solidFill>
              </a:rPr>
              <a:t>　　　　　　　　　　　　　　　　　　　　　　　　　　　　　　　　　　　　　</a:t>
            </a:r>
          </a:p>
          <a:p>
            <a:pPr marL="0" indent="0">
              <a:lnSpc>
                <a:spcPct val="80000"/>
              </a:lnSpc>
            </a:pPr>
            <a:endParaRPr lang="en-US" altLang="ja-JP" sz="1600" dirty="0" smtClean="0"/>
          </a:p>
        </p:txBody>
      </p:sp>
      <p:sp>
        <p:nvSpPr>
          <p:cNvPr id="6963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19C2C7-4C39-469F-AF4E-23B0487EAF2F}" type="slidenum">
              <a:rPr lang="en-US" altLang="ja-JP">
                <a:solidFill>
                  <a:schemeClr val="tx1"/>
                </a:solidFill>
                <a:latin typeface="Arial" charset="0"/>
              </a:rPr>
              <a:pPr fontAlgn="base">
                <a:spcBef>
                  <a:spcPct val="0"/>
                </a:spcBef>
                <a:spcAft>
                  <a:spcPct val="0"/>
                </a:spcAft>
              </a:pPr>
              <a:t>78</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457200" y="476250"/>
            <a:ext cx="8229600" cy="5649913"/>
          </a:xfrm>
        </p:spPr>
        <p:txBody>
          <a:bodyPr/>
          <a:lstStyle/>
          <a:p>
            <a:pPr>
              <a:buFontTx/>
              <a:buNone/>
            </a:pPr>
            <a:r>
              <a:rPr lang="ja-JP" altLang="en-US" dirty="0" smtClean="0"/>
              <a:t>　　</a:t>
            </a:r>
          </a:p>
          <a:p>
            <a:pPr>
              <a:buFontTx/>
              <a:buNone/>
            </a:pPr>
            <a:r>
              <a:rPr lang="ja-JP" altLang="en-US" dirty="0" smtClean="0"/>
              <a:t>　　</a:t>
            </a:r>
          </a:p>
          <a:p>
            <a:pPr>
              <a:buFontTx/>
              <a:buNone/>
            </a:pPr>
            <a:r>
              <a:rPr lang="ja-JP" altLang="en-US" dirty="0" smtClean="0"/>
              <a:t>　 </a:t>
            </a:r>
            <a:r>
              <a:rPr lang="ja-JP" altLang="en-US" b="1" dirty="0" smtClean="0">
                <a:solidFill>
                  <a:schemeClr val="tx2"/>
                </a:solidFill>
              </a:rPr>
              <a:t>第１１、最後に、「己の欲するところ、人にも</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　これを施せ」とする黄金律の普遍性を信じ、</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　我々は、この地球の天然資源が全人類に</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　平等に分かち与えられたときに初めて世界</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　が一体になることを断言します。</a:t>
            </a:r>
          </a:p>
          <a:p>
            <a:endParaRPr lang="ja-JP" altLang="en-US" dirty="0" smtClean="0"/>
          </a:p>
          <a:p>
            <a:endParaRPr lang="en-US" altLang="ja-JP" dirty="0" smtClean="0"/>
          </a:p>
        </p:txBody>
      </p:sp>
      <p:sp>
        <p:nvSpPr>
          <p:cNvPr id="7065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50BA8-8FEE-4B86-A305-7770843613E0}" type="slidenum">
              <a:rPr lang="en-US" altLang="ja-JP">
                <a:solidFill>
                  <a:schemeClr val="tx1"/>
                </a:solidFill>
                <a:latin typeface="Arial" charset="0"/>
              </a:rPr>
              <a:pPr fontAlgn="base">
                <a:spcBef>
                  <a:spcPct val="0"/>
                </a:spcBef>
                <a:spcAft>
                  <a:spcPct val="0"/>
                </a:spcAft>
              </a:pPr>
              <a:t>79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創立4名-2"/>
          <p:cNvPicPr>
            <a:picLocks noGrp="1" noChangeAspect="1" noChangeArrowheads="1"/>
          </p:cNvPicPr>
          <p:nvPr>
            <p:ph idx="1"/>
          </p:nvPr>
        </p:nvPicPr>
        <p:blipFill>
          <a:blip r:embed="rId3"/>
          <a:srcRect/>
          <a:stretch>
            <a:fillRect/>
          </a:stretch>
        </p:blipFill>
        <p:spPr>
          <a:xfrm>
            <a:off x="300038" y="307975"/>
            <a:ext cx="8520112" cy="4743450"/>
          </a:xfrm>
        </p:spPr>
      </p:pic>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pPr>
                <a:defRPr/>
              </a:pPr>
              <a:t>8</a:t>
            </a:fld>
            <a:endParaRPr lang="ja-JP" altLang="en-US"/>
          </a:p>
        </p:txBody>
      </p:sp>
      <p:sp>
        <p:nvSpPr>
          <p:cNvPr id="18434" name="正方形/長方形 4"/>
          <p:cNvSpPr>
            <a:spLocks noChangeArrowheads="1"/>
          </p:cNvSpPr>
          <p:nvPr/>
        </p:nvSpPr>
        <p:spPr bwMode="auto">
          <a:xfrm>
            <a:off x="250825" y="5373688"/>
            <a:ext cx="2449513" cy="646112"/>
          </a:xfrm>
          <a:prstGeom prst="rect">
            <a:avLst/>
          </a:prstGeom>
          <a:noFill/>
          <a:ln w="9525">
            <a:noFill/>
            <a:miter lim="800000"/>
            <a:headEnd/>
            <a:tailEnd/>
          </a:ln>
        </p:spPr>
        <p:txBody>
          <a:bodyPr>
            <a:spAutoFit/>
          </a:bodyPr>
          <a:lstStyle/>
          <a:p>
            <a:pPr algn="ctr"/>
            <a:r>
              <a:rPr lang="ja-JP" altLang="en-US" b="1" dirty="0">
                <a:solidFill>
                  <a:schemeClr val="tx2"/>
                </a:solidFill>
                <a:latin typeface="Times New Roman" pitchFamily="18" charset="0"/>
              </a:rPr>
              <a:t>シルベスターシール</a:t>
            </a:r>
          </a:p>
          <a:p>
            <a:pPr algn="ctr"/>
            <a:r>
              <a:rPr lang="ja-JP" altLang="en-US" b="1" dirty="0">
                <a:solidFill>
                  <a:schemeClr val="tx2"/>
                </a:solidFill>
                <a:latin typeface="Times New Roman" pitchFamily="18" charset="0"/>
              </a:rPr>
              <a:t>（石炭商）</a:t>
            </a:r>
          </a:p>
        </p:txBody>
      </p:sp>
      <p:sp>
        <p:nvSpPr>
          <p:cNvPr id="18435" name="正方形/長方形 5"/>
          <p:cNvSpPr>
            <a:spLocks noChangeArrowheads="1"/>
          </p:cNvSpPr>
          <p:nvPr/>
        </p:nvSpPr>
        <p:spPr bwMode="auto">
          <a:xfrm>
            <a:off x="2286000" y="5583238"/>
            <a:ext cx="2357438" cy="923925"/>
          </a:xfrm>
          <a:prstGeom prst="rect">
            <a:avLst/>
          </a:prstGeom>
          <a:noFill/>
          <a:ln w="9525">
            <a:noFill/>
            <a:miter lim="800000"/>
            <a:headEnd/>
            <a:tailEnd/>
          </a:ln>
        </p:spPr>
        <p:txBody>
          <a:bodyPr>
            <a:spAutoFit/>
          </a:bodyPr>
          <a:lstStyle/>
          <a:p>
            <a:pPr algn="ctr"/>
            <a:r>
              <a:rPr lang="ja-JP" altLang="en-US" b="1" dirty="0">
                <a:solidFill>
                  <a:schemeClr val="tx2"/>
                </a:solidFill>
                <a:latin typeface="Times New Roman" pitchFamily="18" charset="0"/>
              </a:rPr>
              <a:t>ポール</a:t>
            </a:r>
          </a:p>
          <a:p>
            <a:pPr algn="ctr"/>
            <a:r>
              <a:rPr lang="ja-JP" altLang="en-US" b="1" dirty="0">
                <a:solidFill>
                  <a:schemeClr val="tx2"/>
                </a:solidFill>
                <a:latin typeface="Times New Roman" pitchFamily="18" charset="0"/>
              </a:rPr>
              <a:t>ハリス</a:t>
            </a:r>
          </a:p>
          <a:p>
            <a:pPr algn="ctr"/>
            <a:r>
              <a:rPr lang="ja-JP" altLang="en-US" b="1" dirty="0">
                <a:solidFill>
                  <a:schemeClr val="tx2"/>
                </a:solidFill>
                <a:latin typeface="Times New Roman" pitchFamily="18" charset="0"/>
              </a:rPr>
              <a:t>（弁護士）</a:t>
            </a:r>
          </a:p>
        </p:txBody>
      </p:sp>
      <p:sp>
        <p:nvSpPr>
          <p:cNvPr id="18436" name="正方形/長方形 6"/>
          <p:cNvSpPr>
            <a:spLocks noChangeArrowheads="1"/>
          </p:cNvSpPr>
          <p:nvPr/>
        </p:nvSpPr>
        <p:spPr bwMode="auto">
          <a:xfrm>
            <a:off x="4284663" y="5229225"/>
            <a:ext cx="2374900" cy="646113"/>
          </a:xfrm>
          <a:prstGeom prst="rect">
            <a:avLst/>
          </a:prstGeom>
          <a:noFill/>
          <a:ln w="9525">
            <a:noFill/>
            <a:miter lim="800000"/>
            <a:headEnd/>
            <a:tailEnd/>
          </a:ln>
        </p:spPr>
        <p:txBody>
          <a:bodyPr>
            <a:spAutoFit/>
          </a:bodyPr>
          <a:lstStyle/>
          <a:p>
            <a:pPr algn="ctr"/>
            <a:r>
              <a:rPr lang="ja-JP" altLang="en-US" b="1" dirty="0">
                <a:solidFill>
                  <a:schemeClr val="tx2"/>
                </a:solidFill>
                <a:latin typeface="Times New Roman" pitchFamily="18" charset="0"/>
              </a:rPr>
              <a:t>ガスターバス　ロア</a:t>
            </a:r>
          </a:p>
          <a:p>
            <a:pPr algn="ctr"/>
            <a:r>
              <a:rPr lang="ja-JP" altLang="en-US" b="1" dirty="0">
                <a:solidFill>
                  <a:schemeClr val="tx2"/>
                </a:solidFill>
                <a:latin typeface="Times New Roman" pitchFamily="18" charset="0"/>
              </a:rPr>
              <a:t>（鉱山技師）</a:t>
            </a:r>
          </a:p>
        </p:txBody>
      </p:sp>
      <p:sp>
        <p:nvSpPr>
          <p:cNvPr id="18437" name="正方形/長方形 7"/>
          <p:cNvSpPr>
            <a:spLocks noChangeArrowheads="1"/>
          </p:cNvSpPr>
          <p:nvPr/>
        </p:nvSpPr>
        <p:spPr bwMode="auto">
          <a:xfrm>
            <a:off x="6948488" y="5373688"/>
            <a:ext cx="1439862" cy="922337"/>
          </a:xfrm>
          <a:prstGeom prst="rect">
            <a:avLst/>
          </a:prstGeom>
          <a:noFill/>
          <a:ln w="9525">
            <a:noFill/>
            <a:miter lim="800000"/>
            <a:headEnd/>
            <a:tailEnd/>
          </a:ln>
        </p:spPr>
        <p:txBody>
          <a:bodyPr>
            <a:spAutoFit/>
          </a:bodyPr>
          <a:lstStyle/>
          <a:p>
            <a:pPr algn="ctr"/>
            <a:r>
              <a:rPr lang="ja-JP" altLang="en-US" b="1" dirty="0">
                <a:solidFill>
                  <a:schemeClr val="tx2"/>
                </a:solidFill>
                <a:latin typeface="Times New Roman" pitchFamily="18" charset="0"/>
              </a:rPr>
              <a:t>ハイラムショーレー</a:t>
            </a:r>
          </a:p>
          <a:p>
            <a:pPr algn="ctr"/>
            <a:r>
              <a:rPr lang="ja-JP" altLang="en-US" b="1" dirty="0">
                <a:solidFill>
                  <a:schemeClr val="tx2"/>
                </a:solidFill>
                <a:latin typeface="Times New Roman" pitchFamily="18" charset="0"/>
              </a:rPr>
              <a:t>（洋服商）</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idx="1"/>
          </p:nvPr>
        </p:nvSpPr>
        <p:spPr>
          <a:xfrm>
            <a:off x="457200" y="549275"/>
            <a:ext cx="8229600" cy="5576888"/>
          </a:xfrm>
        </p:spPr>
        <p:txBody>
          <a:bodyPr/>
          <a:lstStyle/>
          <a:p>
            <a:pPr>
              <a:buFontTx/>
              <a:buNone/>
            </a:pPr>
            <a:r>
              <a:rPr lang="ja-JP" altLang="en-US" sz="4400" dirty="0" smtClean="0"/>
              <a:t>　</a:t>
            </a:r>
          </a:p>
          <a:p>
            <a:pPr>
              <a:buFontTx/>
              <a:buNone/>
            </a:pPr>
            <a:r>
              <a:rPr lang="ja-JP" altLang="en-US" sz="4400" dirty="0" smtClean="0"/>
              <a:t>　</a:t>
            </a:r>
            <a:r>
              <a:rPr lang="ja-JP" altLang="en-US" sz="4400" b="1" dirty="0" smtClean="0">
                <a:solidFill>
                  <a:schemeClr val="tx2"/>
                </a:solidFill>
              </a:rPr>
              <a:t>これがロータリーにおける職業倫理の確立の問題であり、それ以後、ロータリーは、その運動の核として誠に高潔な職業倫理を提唱してきたのです。</a:t>
            </a:r>
          </a:p>
        </p:txBody>
      </p:sp>
      <p:sp>
        <p:nvSpPr>
          <p:cNvPr id="7168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1A733F-7512-49A2-AD17-1ECD587A5487}" type="slidenum">
              <a:rPr lang="en-US" altLang="ja-JP">
                <a:solidFill>
                  <a:schemeClr val="tx1"/>
                </a:solidFill>
                <a:latin typeface="Arial" charset="0"/>
              </a:rPr>
              <a:pPr fontAlgn="base">
                <a:spcBef>
                  <a:spcPct val="0"/>
                </a:spcBef>
                <a:spcAft>
                  <a:spcPct val="0"/>
                </a:spcAft>
              </a:pPr>
              <a:t>80</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a:xfrm>
            <a:off x="683568" y="548680"/>
            <a:ext cx="8136904" cy="5688608"/>
          </a:xfrm>
        </p:spPr>
        <p:txBody>
          <a:bodyPr/>
          <a:lstStyle/>
          <a:p>
            <a:pPr algn="l"/>
            <a:r>
              <a:rPr lang="ja-JP" altLang="en-US" sz="4000" b="1" dirty="0" smtClean="0">
                <a:solidFill>
                  <a:schemeClr val="tx2"/>
                </a:solidFill>
              </a:rPr>
              <a:t>ロータリーが倫理運動であるならば、ロータリアンは、倫理運動の担い手</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として職業奉仕を実践をする際に</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どのような心構えが必要なので</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しょうか。　</a:t>
            </a:r>
            <a:br>
              <a:rPr lang="ja-JP" altLang="en-US" sz="4000" b="1" dirty="0" smtClean="0">
                <a:solidFill>
                  <a:schemeClr val="tx2"/>
                </a:solidFill>
              </a:rPr>
            </a:br>
            <a:r>
              <a:rPr lang="ja-JP" altLang="en-US" sz="4000" b="1" dirty="0" smtClean="0">
                <a:solidFill>
                  <a:schemeClr val="tx2"/>
                </a:solidFill>
              </a:rPr>
              <a:t>日常の職業生活の場でどのように</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職業倫理を実践すればよいので</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しょうか。</a:t>
            </a:r>
            <a:br>
              <a:rPr lang="ja-JP" altLang="en-US" sz="4000" b="1" dirty="0" smtClean="0">
                <a:solidFill>
                  <a:schemeClr val="tx2"/>
                </a:solidFill>
              </a:rPr>
            </a:br>
            <a:endParaRPr lang="ja-JP" altLang="en-US" sz="4000" b="1" dirty="0" smtClean="0">
              <a:solidFill>
                <a:schemeClr val="tx2"/>
              </a:solidFill>
            </a:endParaRPr>
          </a:p>
        </p:txBody>
      </p:sp>
      <p:sp>
        <p:nvSpPr>
          <p:cNvPr id="72705"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A85911-5411-4126-A5B1-20BDE5F8BA8D}" type="slidenum">
              <a:rPr lang="en-US" altLang="ja-JP">
                <a:solidFill>
                  <a:schemeClr val="tx1"/>
                </a:solidFill>
                <a:latin typeface="Arial" charset="0"/>
              </a:rPr>
              <a:pPr fontAlgn="base">
                <a:spcBef>
                  <a:spcPct val="0"/>
                </a:spcBef>
                <a:spcAft>
                  <a:spcPct val="0"/>
                </a:spcAft>
              </a:pPr>
              <a:t>81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idx="1"/>
          </p:nvPr>
        </p:nvSpPr>
        <p:spPr>
          <a:xfrm>
            <a:off x="457200" y="620713"/>
            <a:ext cx="8229600" cy="5505450"/>
          </a:xfrm>
        </p:spPr>
        <p:txBody>
          <a:bodyPr/>
          <a:lstStyle/>
          <a:p>
            <a:pPr>
              <a:buFontTx/>
              <a:buNone/>
            </a:pPr>
            <a:r>
              <a:rPr lang="ja-JP" altLang="en-US" sz="4800" dirty="0" smtClean="0"/>
              <a:t>　</a:t>
            </a:r>
          </a:p>
          <a:p>
            <a:pPr>
              <a:buFontTx/>
              <a:buNone/>
            </a:pPr>
            <a:r>
              <a:rPr lang="ja-JP" altLang="en-US" sz="4800" dirty="0" smtClean="0"/>
              <a:t>　</a:t>
            </a:r>
            <a:r>
              <a:rPr lang="ja-JP" altLang="en-US" sz="4800" b="1" dirty="0" smtClean="0">
                <a:solidFill>
                  <a:schemeClr val="tx2"/>
                </a:solidFill>
              </a:rPr>
              <a:t>ロータリーは、職業を倫理的に営みなさい、</a:t>
            </a:r>
          </a:p>
          <a:p>
            <a:pPr>
              <a:buFontTx/>
              <a:buNone/>
            </a:pPr>
            <a:r>
              <a:rPr lang="ja-JP" altLang="en-US" sz="4800" b="1" dirty="0" smtClean="0">
                <a:solidFill>
                  <a:schemeClr val="tx2"/>
                </a:solidFill>
              </a:rPr>
              <a:t>　倫理的な商売をしなさい、と説きます。</a:t>
            </a:r>
          </a:p>
        </p:txBody>
      </p:sp>
      <p:sp>
        <p:nvSpPr>
          <p:cNvPr id="7372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4BA827-5156-4094-8F05-81B4AE52E893}" type="slidenum">
              <a:rPr lang="en-US" altLang="ja-JP">
                <a:solidFill>
                  <a:schemeClr val="tx1"/>
                </a:solidFill>
                <a:latin typeface="Arial" charset="0"/>
              </a:rPr>
              <a:pPr fontAlgn="base">
                <a:spcBef>
                  <a:spcPct val="0"/>
                </a:spcBef>
                <a:spcAft>
                  <a:spcPct val="0"/>
                </a:spcAft>
              </a:pPr>
              <a:t>82</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a:xfrm>
            <a:off x="457200" y="274638"/>
            <a:ext cx="8229600" cy="5891212"/>
          </a:xfrm>
        </p:spPr>
        <p:txBody>
          <a:bodyPr/>
          <a:lstStyle/>
          <a:p>
            <a:pPr algn="l"/>
            <a:r>
              <a:rPr lang="ja-JP" altLang="en-US" b="1" dirty="0" smtClean="0">
                <a:solidFill>
                  <a:schemeClr val="tx2"/>
                </a:solidFill>
              </a:rPr>
              <a:t>ロータリアンは、全ての生活関係、全ての職業関係において、</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自分の行動に愛を込める、</a:t>
            </a:r>
            <a:r>
              <a:rPr lang="en-US" altLang="ja-JP" b="1" dirty="0" smtClean="0">
                <a:solidFill>
                  <a:schemeClr val="tx2"/>
                </a:solidFill>
              </a:rPr>
              <a:t/>
            </a:r>
            <a:br>
              <a:rPr lang="en-US" altLang="ja-JP" b="1" dirty="0" smtClean="0">
                <a:solidFill>
                  <a:schemeClr val="tx2"/>
                </a:solidFill>
              </a:rPr>
            </a:br>
            <a:r>
              <a:rPr lang="ja-JP" altLang="en-US" b="1" dirty="0" smtClean="0">
                <a:solidFill>
                  <a:schemeClr val="tx2"/>
                </a:solidFill>
              </a:rPr>
              <a:t>ということなのです。</a:t>
            </a:r>
            <a:br>
              <a:rPr lang="ja-JP" altLang="en-US" b="1" dirty="0" smtClean="0">
                <a:solidFill>
                  <a:schemeClr val="tx2"/>
                </a:solidFill>
              </a:rPr>
            </a:br>
            <a:r>
              <a:rPr lang="ja-JP" altLang="en-US" b="1" dirty="0" smtClean="0">
                <a:solidFill>
                  <a:schemeClr val="tx2"/>
                </a:solidFill>
              </a:rPr>
              <a:t/>
            </a:r>
            <a:br>
              <a:rPr lang="ja-JP" altLang="en-US" b="1" dirty="0" smtClean="0">
                <a:solidFill>
                  <a:schemeClr val="tx2"/>
                </a:solidFill>
              </a:rPr>
            </a:br>
            <a:r>
              <a:rPr lang="ja-JP" altLang="en-US" b="1" dirty="0" smtClean="0">
                <a:solidFill>
                  <a:schemeClr val="tx2"/>
                </a:solidFill>
              </a:rPr>
              <a:t>全ての行動に愛を込めるのです。</a:t>
            </a:r>
          </a:p>
        </p:txBody>
      </p:sp>
      <p:sp>
        <p:nvSpPr>
          <p:cNvPr id="74753"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33855E-FA3B-4636-BF76-2D512509BE50}" type="slidenum">
              <a:rPr lang="en-US" altLang="ja-JP">
                <a:solidFill>
                  <a:schemeClr val="tx1"/>
                </a:solidFill>
                <a:latin typeface="Arial" charset="0"/>
              </a:rPr>
              <a:pPr fontAlgn="base">
                <a:spcBef>
                  <a:spcPct val="0"/>
                </a:spcBef>
                <a:spcAft>
                  <a:spcPct val="0"/>
                </a:spcAft>
              </a:pPr>
              <a:t>83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idx="1"/>
          </p:nvPr>
        </p:nvSpPr>
        <p:spPr>
          <a:xfrm>
            <a:off x="457200" y="549275"/>
            <a:ext cx="8229600" cy="5576888"/>
          </a:xfrm>
        </p:spPr>
        <p:txBody>
          <a:bodyPr>
            <a:normAutofit/>
          </a:bodyPr>
          <a:lstStyle/>
          <a:p>
            <a:pPr>
              <a:buFontTx/>
              <a:buNone/>
            </a:pPr>
            <a:r>
              <a:rPr lang="ja-JP" altLang="en-US" sz="2800" b="1" dirty="0" smtClean="0"/>
              <a:t>　</a:t>
            </a:r>
            <a:r>
              <a:rPr lang="ja-JP" altLang="en-US" sz="3600" b="1" dirty="0" smtClean="0">
                <a:solidFill>
                  <a:schemeClr val="tx2"/>
                </a:solidFill>
              </a:rPr>
              <a:t>全分野の職業人に対する</a:t>
            </a:r>
            <a:endParaRPr lang="en-US" altLang="ja-JP" sz="3600" b="1" dirty="0" smtClean="0">
              <a:solidFill>
                <a:schemeClr val="tx2"/>
              </a:solidFill>
            </a:endParaRPr>
          </a:p>
          <a:p>
            <a:pPr>
              <a:buFontTx/>
              <a:buNone/>
            </a:pPr>
            <a:r>
              <a:rPr lang="ja-JP" altLang="en-US" sz="3600" b="1" dirty="0" smtClean="0">
                <a:solidFill>
                  <a:schemeClr val="tx2"/>
                </a:solidFill>
              </a:rPr>
              <a:t>　　　　　　　ロータリー倫理訓の動機</a:t>
            </a:r>
            <a:endParaRPr lang="en-US" altLang="ja-JP" sz="3600" b="1" dirty="0" smtClean="0">
              <a:solidFill>
                <a:schemeClr val="tx2"/>
              </a:solidFill>
            </a:endParaRPr>
          </a:p>
          <a:p>
            <a:pPr>
              <a:buFontTx/>
              <a:buNone/>
            </a:pPr>
            <a:r>
              <a:rPr lang="ja-JP" altLang="en-US" sz="2800" b="1" dirty="0" smtClean="0">
                <a:solidFill>
                  <a:schemeClr val="tx2"/>
                </a:solidFill>
              </a:rPr>
              <a:t> </a:t>
            </a:r>
          </a:p>
          <a:p>
            <a:pPr>
              <a:buFontTx/>
              <a:buNone/>
            </a:pPr>
            <a:r>
              <a:rPr lang="ja-JP" altLang="en-US" sz="2800" b="1" dirty="0" smtClean="0">
                <a:solidFill>
                  <a:schemeClr val="tx2"/>
                </a:solidFill>
              </a:rPr>
              <a:t>　ひとえに自我の保全のために、個の完成と国家の</a:t>
            </a:r>
          </a:p>
          <a:p>
            <a:pPr>
              <a:buFontTx/>
              <a:buNone/>
            </a:pPr>
            <a:r>
              <a:rPr lang="ja-JP" altLang="en-US" sz="2800" b="1" dirty="0" smtClean="0">
                <a:solidFill>
                  <a:schemeClr val="tx2"/>
                </a:solidFill>
              </a:rPr>
              <a:t>　永久化に基礎を置くギリシャの倫理観ではなく、</a:t>
            </a:r>
          </a:p>
          <a:p>
            <a:pPr>
              <a:buFontTx/>
              <a:buNone/>
            </a:pPr>
            <a:r>
              <a:rPr lang="ja-JP" altLang="en-US" sz="2800" b="1" dirty="0" smtClean="0">
                <a:solidFill>
                  <a:schemeClr val="tx2"/>
                </a:solidFill>
              </a:rPr>
              <a:t>　この倫理訓は、愛を基本におくものです。</a:t>
            </a:r>
          </a:p>
          <a:p>
            <a:pPr>
              <a:buFontTx/>
              <a:buNone/>
            </a:pPr>
            <a:r>
              <a:rPr lang="ja-JP" altLang="en-US" sz="2800" b="1" dirty="0" smtClean="0">
                <a:solidFill>
                  <a:schemeClr val="tx2"/>
                </a:solidFill>
              </a:rPr>
              <a:t>　即ち、ロータリアンたる者は、自己の保全のために</a:t>
            </a:r>
          </a:p>
          <a:p>
            <a:pPr>
              <a:buFontTx/>
              <a:buNone/>
            </a:pPr>
            <a:r>
              <a:rPr lang="ja-JP" altLang="en-US" sz="2800" b="1" dirty="0" smtClean="0">
                <a:solidFill>
                  <a:schemeClr val="tx2"/>
                </a:solidFill>
              </a:rPr>
              <a:t>　善を行うのではなく、他者を滅ぼすより自分が</a:t>
            </a:r>
            <a:r>
              <a:rPr lang="ja-JP" altLang="en-US" sz="2800" b="1" dirty="0" err="1" smtClean="0">
                <a:solidFill>
                  <a:schemeClr val="tx2"/>
                </a:solidFill>
              </a:rPr>
              <a:t>滅ぼ</a:t>
            </a:r>
            <a:endParaRPr lang="ja-JP" altLang="en-US" sz="2800" b="1" dirty="0" smtClean="0">
              <a:solidFill>
                <a:schemeClr val="tx2"/>
              </a:solidFill>
            </a:endParaRPr>
          </a:p>
          <a:p>
            <a:pPr>
              <a:buFontTx/>
              <a:buNone/>
            </a:pPr>
            <a:r>
              <a:rPr lang="ja-JP" altLang="en-US" sz="2800" b="1" dirty="0" smtClean="0">
                <a:solidFill>
                  <a:schemeClr val="tx2"/>
                </a:solidFill>
              </a:rPr>
              <a:t>　されることを選びます。</a:t>
            </a:r>
          </a:p>
          <a:p>
            <a:pPr>
              <a:buFontTx/>
              <a:buNone/>
            </a:pPr>
            <a:r>
              <a:rPr lang="ja-JP" altLang="en-US" sz="2800" b="1" dirty="0" smtClean="0">
                <a:solidFill>
                  <a:schemeClr val="tx2"/>
                </a:solidFill>
              </a:rPr>
              <a:t>　それゆえに、この倫理訓は、愛の上に立つものです。</a:t>
            </a:r>
          </a:p>
        </p:txBody>
      </p:sp>
      <p:sp>
        <p:nvSpPr>
          <p:cNvPr id="7577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6FDE14-3402-45E5-B307-ED74FE4DB1F1}" type="slidenum">
              <a:rPr lang="en-US" altLang="ja-JP">
                <a:solidFill>
                  <a:schemeClr val="tx1"/>
                </a:solidFill>
                <a:latin typeface="Arial" charset="0"/>
              </a:rPr>
              <a:pPr fontAlgn="base">
                <a:spcBef>
                  <a:spcPct val="0"/>
                </a:spcBef>
                <a:spcAft>
                  <a:spcPct val="0"/>
                </a:spcAft>
              </a:pPr>
              <a:t>84</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a:xfrm>
            <a:off x="457200" y="274638"/>
            <a:ext cx="8229600" cy="5962650"/>
          </a:xfrm>
        </p:spPr>
        <p:txBody>
          <a:bodyPr>
            <a:normAutofit/>
          </a:bodyPr>
          <a:lstStyle/>
          <a:p>
            <a:pPr algn="l"/>
            <a:r>
              <a:rPr lang="ja-JP" altLang="en-US" sz="4000" b="1" dirty="0" smtClean="0">
                <a:solidFill>
                  <a:schemeClr val="tx2"/>
                </a:solidFill>
              </a:rPr>
              <a:t>ロータリーの奉仕は、先ず自分の</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職業を愛する職業奉仕が本質的・</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根源的なものです。</a:t>
            </a:r>
            <a:br>
              <a:rPr lang="ja-JP" altLang="en-US" sz="4000" b="1" dirty="0" smtClean="0">
                <a:solidFill>
                  <a:schemeClr val="tx2"/>
                </a:solidFill>
              </a:rPr>
            </a:br>
            <a:r>
              <a:rPr lang="ja-JP" altLang="en-US" sz="4000" b="1" dirty="0" smtClean="0">
                <a:solidFill>
                  <a:schemeClr val="tx2"/>
                </a:solidFill>
              </a:rPr>
              <a:t>先ず、自分を愛し、自分の職業を愛し、自分の企業をどのような不況期にも潰れない強靱な体質の企業に育て</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上げることが職業奉仕の第一義</a:t>
            </a:r>
            <a:r>
              <a:rPr lang="en-US" altLang="ja-JP" sz="4000" b="1" dirty="0" smtClean="0">
                <a:solidFill>
                  <a:schemeClr val="tx2"/>
                </a:solidFill>
              </a:rPr>
              <a:t/>
            </a:r>
            <a:br>
              <a:rPr lang="en-US" altLang="ja-JP" sz="4000" b="1" dirty="0" smtClean="0">
                <a:solidFill>
                  <a:schemeClr val="tx2"/>
                </a:solidFill>
              </a:rPr>
            </a:br>
            <a:r>
              <a:rPr lang="ja-JP" altLang="en-US" sz="4000" b="1" dirty="0" smtClean="0">
                <a:solidFill>
                  <a:schemeClr val="tx2"/>
                </a:solidFill>
              </a:rPr>
              <a:t>なのです。</a:t>
            </a:r>
          </a:p>
        </p:txBody>
      </p:sp>
      <p:sp>
        <p:nvSpPr>
          <p:cNvPr id="76801"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E58549-F2F6-4A32-9B95-B0DE848E25A1}" type="slidenum">
              <a:rPr lang="en-US" altLang="ja-JP">
                <a:solidFill>
                  <a:schemeClr val="tx1"/>
                </a:solidFill>
                <a:latin typeface="Arial" charset="0"/>
              </a:rPr>
              <a:pPr fontAlgn="base">
                <a:spcBef>
                  <a:spcPct val="0"/>
                </a:spcBef>
                <a:spcAft>
                  <a:spcPct val="0"/>
                </a:spcAft>
              </a:pPr>
              <a:t>85</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idx="1"/>
          </p:nvPr>
        </p:nvSpPr>
        <p:spPr>
          <a:xfrm>
            <a:off x="179388" y="476673"/>
            <a:ext cx="8785225" cy="6120978"/>
          </a:xfrm>
        </p:spPr>
        <p:txBody>
          <a:bodyPr>
            <a:normAutofit/>
          </a:bodyPr>
          <a:lstStyle/>
          <a:p>
            <a:pPr>
              <a:buFontTx/>
              <a:buNone/>
            </a:pPr>
            <a:r>
              <a:rPr lang="ja-JP" altLang="en-US" dirty="0" smtClean="0"/>
              <a:t>　</a:t>
            </a:r>
            <a:r>
              <a:rPr lang="ja-JP" altLang="en-US" dirty="0" smtClean="0">
                <a:solidFill>
                  <a:schemeClr val="tx2"/>
                </a:solidFill>
              </a:rPr>
              <a:t> </a:t>
            </a:r>
            <a:r>
              <a:rPr lang="ja-JP" altLang="en-US" b="1" dirty="0" smtClean="0">
                <a:solidFill>
                  <a:schemeClr val="tx2"/>
                </a:solidFill>
              </a:rPr>
              <a:t>ロータリアンは、ロータリーから各種の職業分野</a:t>
            </a:r>
          </a:p>
          <a:p>
            <a:pPr>
              <a:buFontTx/>
              <a:buNone/>
            </a:pPr>
            <a:r>
              <a:rPr lang="ja-JP" altLang="en-US" b="1" dirty="0" smtClean="0">
                <a:solidFill>
                  <a:schemeClr val="tx2"/>
                </a:solidFill>
              </a:rPr>
              <a:t>   に派遣された代表なのであり、</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各種の職業分野からロータリーに派遣された</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代表ではありません。</a:t>
            </a:r>
          </a:p>
          <a:p>
            <a:pPr>
              <a:buFontTx/>
              <a:buNone/>
            </a:pPr>
            <a:r>
              <a:rPr lang="ja-JP" altLang="en-US" b="1" dirty="0" smtClean="0">
                <a:solidFill>
                  <a:schemeClr val="tx2"/>
                </a:solidFill>
              </a:rPr>
              <a:t>　 各会員はロータリーの代表として、つまり</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メッセンジャーとしてロータリーの原理と理想を</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説き、  ロータリーの他人に対する思いやりの</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精神と  ロータリーの職業倫理基準をその</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同業者に伝えるという任務を課せられること　</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になるのです。</a:t>
            </a:r>
          </a:p>
        </p:txBody>
      </p:sp>
      <p:sp>
        <p:nvSpPr>
          <p:cNvPr id="7987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1744B4-F424-49FA-AE70-DD85A9DB8160}" type="slidenum">
              <a:rPr lang="en-US" altLang="ja-JP">
                <a:solidFill>
                  <a:schemeClr val="tx1"/>
                </a:solidFill>
                <a:latin typeface="Arial" charset="0"/>
              </a:rPr>
              <a:pPr fontAlgn="base">
                <a:spcBef>
                  <a:spcPct val="0"/>
                </a:spcBef>
                <a:spcAft>
                  <a:spcPct val="0"/>
                </a:spcAft>
              </a:pPr>
              <a:t>86</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idx="1"/>
          </p:nvPr>
        </p:nvSpPr>
        <p:spPr>
          <a:xfrm>
            <a:off x="179388" y="549275"/>
            <a:ext cx="8785225" cy="5975350"/>
          </a:xfrm>
        </p:spPr>
        <p:txBody>
          <a:bodyPr>
            <a:normAutofit/>
          </a:bodyPr>
          <a:lstStyle/>
          <a:p>
            <a:pPr>
              <a:lnSpc>
                <a:spcPct val="90000"/>
              </a:lnSpc>
              <a:buFontTx/>
              <a:buNone/>
            </a:pPr>
            <a:r>
              <a:rPr lang="ja-JP" altLang="en-US" sz="2800" dirty="0" smtClean="0"/>
              <a:t>　</a:t>
            </a:r>
            <a:r>
              <a:rPr lang="ja-JP" altLang="en-US" sz="3600" b="1" dirty="0" smtClean="0">
                <a:solidFill>
                  <a:schemeClr val="tx2"/>
                </a:solidFill>
              </a:rPr>
              <a:t>ロータリーには他のクラブにない特徴があり</a:t>
            </a:r>
          </a:p>
          <a:p>
            <a:pPr>
              <a:lnSpc>
                <a:spcPct val="90000"/>
              </a:lnSpc>
              <a:buFontTx/>
              <a:buNone/>
            </a:pPr>
            <a:r>
              <a:rPr lang="ja-JP" altLang="en-US" sz="3600" b="1" dirty="0" smtClean="0">
                <a:solidFill>
                  <a:schemeClr val="tx2"/>
                </a:solidFill>
              </a:rPr>
              <a:t>　ます。</a:t>
            </a:r>
          </a:p>
          <a:p>
            <a:pPr>
              <a:lnSpc>
                <a:spcPct val="90000"/>
              </a:lnSpc>
              <a:buFontTx/>
              <a:buNone/>
            </a:pPr>
            <a:r>
              <a:rPr lang="ja-JP" altLang="en-US" sz="3600" b="1" dirty="0" smtClean="0">
                <a:solidFill>
                  <a:schemeClr val="tx2"/>
                </a:solidFill>
              </a:rPr>
              <a:t>　その特徴とは主として教育的性格にあり、</a:t>
            </a:r>
          </a:p>
          <a:p>
            <a:pPr>
              <a:lnSpc>
                <a:spcPct val="90000"/>
              </a:lnSpc>
              <a:buFontTx/>
              <a:buNone/>
            </a:pPr>
            <a:r>
              <a:rPr lang="ja-JP" altLang="en-US" sz="3600" b="1" dirty="0" smtClean="0">
                <a:solidFill>
                  <a:schemeClr val="tx2"/>
                </a:solidFill>
              </a:rPr>
              <a:t>　各会員に各自の職種に職業倫理向上の</a:t>
            </a:r>
          </a:p>
          <a:p>
            <a:pPr>
              <a:lnSpc>
                <a:spcPct val="90000"/>
              </a:lnSpc>
              <a:buFontTx/>
              <a:buNone/>
            </a:pPr>
            <a:r>
              <a:rPr lang="ja-JP" altLang="en-US" sz="3600" b="1" dirty="0" smtClean="0">
                <a:solidFill>
                  <a:schemeClr val="tx2"/>
                </a:solidFill>
              </a:rPr>
              <a:t>　理念を植えつけるべき義務を課する点に</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あります。</a:t>
            </a:r>
          </a:p>
          <a:p>
            <a:pPr>
              <a:lnSpc>
                <a:spcPct val="90000"/>
              </a:lnSpc>
              <a:buFontTx/>
              <a:buNone/>
            </a:pPr>
            <a:r>
              <a:rPr lang="ja-JP" altLang="en-US" sz="3600" b="1" dirty="0" smtClean="0">
                <a:solidFill>
                  <a:schemeClr val="tx2"/>
                </a:solidFill>
              </a:rPr>
              <a:t>  </a:t>
            </a:r>
            <a:r>
              <a:rPr lang="ja-JP" altLang="en-US" sz="3600" b="1" dirty="0">
                <a:solidFill>
                  <a:schemeClr val="tx2"/>
                </a:solidFill>
              </a:rPr>
              <a:t> </a:t>
            </a:r>
            <a:r>
              <a:rPr lang="ja-JP" altLang="en-US" sz="3600" b="1" dirty="0" smtClean="0">
                <a:solidFill>
                  <a:schemeClr val="tx2"/>
                </a:solidFill>
              </a:rPr>
              <a:t>出席義務を果たすべき確固たる保障の</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ない場合には、その職種の代表とならない</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方がよいのです。</a:t>
            </a:r>
          </a:p>
          <a:p>
            <a:pPr>
              <a:lnSpc>
                <a:spcPct val="90000"/>
              </a:lnSpc>
              <a:buFontTx/>
              <a:buNone/>
            </a:pPr>
            <a:r>
              <a:rPr lang="ja-JP" altLang="en-US" sz="2800" dirty="0" smtClean="0">
                <a:solidFill>
                  <a:schemeClr val="tx2"/>
                </a:solidFill>
              </a:rPr>
              <a:t>   </a:t>
            </a:r>
          </a:p>
        </p:txBody>
      </p:sp>
      <p:sp>
        <p:nvSpPr>
          <p:cNvPr id="81921"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5483C4-81E2-44A7-8FB6-ED05E0A1A5E8}" type="slidenum">
              <a:rPr lang="en-US" altLang="ja-JP">
                <a:solidFill>
                  <a:schemeClr val="tx1"/>
                </a:solidFill>
                <a:latin typeface="Arial" charset="0"/>
              </a:rPr>
              <a:pPr fontAlgn="base">
                <a:spcBef>
                  <a:spcPct val="0"/>
                </a:spcBef>
                <a:spcAft>
                  <a:spcPct val="0"/>
                </a:spcAft>
              </a:pPr>
              <a:t>87</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idx="1"/>
          </p:nvPr>
        </p:nvSpPr>
        <p:spPr>
          <a:xfrm>
            <a:off x="457200" y="549275"/>
            <a:ext cx="8229600" cy="5576888"/>
          </a:xfrm>
        </p:spPr>
        <p:txBody>
          <a:bodyPr>
            <a:normAutofit/>
          </a:bodyPr>
          <a:lstStyle/>
          <a:p>
            <a:pPr>
              <a:lnSpc>
                <a:spcPct val="90000"/>
              </a:lnSpc>
              <a:buFontTx/>
              <a:buNone/>
            </a:pPr>
            <a:r>
              <a:rPr lang="ja-JP" altLang="en-US" sz="2800" dirty="0" smtClean="0"/>
              <a:t>　</a:t>
            </a:r>
            <a:r>
              <a:rPr lang="ja-JP" altLang="en-US" sz="3600" b="1" dirty="0" smtClean="0">
                <a:solidFill>
                  <a:schemeClr val="tx2"/>
                </a:solidFill>
              </a:rPr>
              <a:t>ロータリー・クラブというものは、いわば</a:t>
            </a:r>
          </a:p>
          <a:p>
            <a:pPr>
              <a:lnSpc>
                <a:spcPct val="90000"/>
              </a:lnSpc>
              <a:buFontTx/>
              <a:buNone/>
            </a:pPr>
            <a:r>
              <a:rPr lang="ja-JP" altLang="en-US" sz="3600" b="1" dirty="0" smtClean="0">
                <a:solidFill>
                  <a:schemeClr val="tx2"/>
                </a:solidFill>
              </a:rPr>
              <a:t>　電流の通った電線のようなものであって、</a:t>
            </a:r>
          </a:p>
          <a:p>
            <a:pPr>
              <a:lnSpc>
                <a:spcPct val="90000"/>
              </a:lnSpc>
              <a:buFontTx/>
              <a:buNone/>
            </a:pPr>
            <a:r>
              <a:rPr lang="ja-JP" altLang="en-US" sz="3600" b="1" dirty="0" smtClean="0">
                <a:solidFill>
                  <a:schemeClr val="tx2"/>
                </a:solidFill>
              </a:rPr>
              <a:t>　電線というものは、電気が通ったり通ら</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なかったりするようでは活きた電線とは</a:t>
            </a:r>
            <a:endParaRPr lang="en-US" altLang="ja-JP" sz="3600" b="1" dirty="0" smtClean="0">
              <a:solidFill>
                <a:schemeClr val="tx2"/>
              </a:solidFill>
            </a:endParaRPr>
          </a:p>
          <a:p>
            <a:pPr>
              <a:lnSpc>
                <a:spcPct val="90000"/>
              </a:lnSpc>
              <a:buFontTx/>
              <a:buNone/>
            </a:pPr>
            <a:r>
              <a:rPr lang="ja-JP" altLang="en-US" sz="3600" b="1" dirty="0" smtClean="0">
                <a:solidFill>
                  <a:schemeClr val="tx2"/>
                </a:solidFill>
              </a:rPr>
              <a:t>　言えません。</a:t>
            </a:r>
          </a:p>
          <a:p>
            <a:pPr>
              <a:lnSpc>
                <a:spcPct val="90000"/>
              </a:lnSpc>
              <a:buFontTx/>
              <a:buNone/>
            </a:pPr>
            <a:r>
              <a:rPr lang="ja-JP" altLang="en-US" sz="3600" b="1" dirty="0" smtClean="0">
                <a:solidFill>
                  <a:schemeClr val="tx2"/>
                </a:solidFill>
              </a:rPr>
              <a:t>　欠席常習者を罷免する原則は、断固と</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して行われなければなりません。</a:t>
            </a:r>
          </a:p>
          <a:p>
            <a:pPr>
              <a:lnSpc>
                <a:spcPct val="90000"/>
              </a:lnSpc>
              <a:buFontTx/>
              <a:buNone/>
            </a:pPr>
            <a:r>
              <a:rPr lang="ja-JP" altLang="en-US" sz="3600" b="1" dirty="0" smtClean="0">
                <a:solidFill>
                  <a:schemeClr val="tx2"/>
                </a:solidFill>
              </a:rPr>
              <a:t>　出席率の高い会員こそロータリー・</a:t>
            </a:r>
            <a:endParaRPr lang="en-US" altLang="ja-JP" sz="3600" b="1" dirty="0" smtClean="0">
              <a:solidFill>
                <a:schemeClr val="tx2"/>
              </a:solidFill>
            </a:endParaRPr>
          </a:p>
          <a:p>
            <a:pPr>
              <a:lnSpc>
                <a:spcPct val="90000"/>
              </a:lnSpc>
              <a:buFontTx/>
              <a:buNone/>
            </a:pPr>
            <a:r>
              <a:rPr lang="ja-JP" altLang="en-US" sz="3600" b="1" dirty="0">
                <a:solidFill>
                  <a:schemeClr val="tx2"/>
                </a:solidFill>
              </a:rPr>
              <a:t>　</a:t>
            </a:r>
            <a:r>
              <a:rPr lang="ja-JP" altLang="en-US" sz="3600" b="1" dirty="0" smtClean="0">
                <a:solidFill>
                  <a:schemeClr val="tx2"/>
                </a:solidFill>
              </a:rPr>
              <a:t>クラブの大きな財産なのです。</a:t>
            </a:r>
          </a:p>
          <a:p>
            <a:pPr>
              <a:lnSpc>
                <a:spcPct val="90000"/>
              </a:lnSpc>
            </a:pPr>
            <a:endParaRPr lang="en-US" altLang="ja-JP" sz="3600" dirty="0" smtClean="0"/>
          </a:p>
        </p:txBody>
      </p:sp>
      <p:sp>
        <p:nvSpPr>
          <p:cNvPr id="8294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551684-7E1D-43E1-BA10-7D25E57C4ECD}" type="slidenum">
              <a:rPr lang="en-US" altLang="ja-JP">
                <a:solidFill>
                  <a:schemeClr val="tx1"/>
                </a:solidFill>
                <a:latin typeface="Arial" charset="0"/>
              </a:rPr>
              <a:pPr fontAlgn="base">
                <a:spcBef>
                  <a:spcPct val="0"/>
                </a:spcBef>
                <a:spcAft>
                  <a:spcPct val="0"/>
                </a:spcAft>
              </a:pPr>
              <a:t>88</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idx="1"/>
          </p:nvPr>
        </p:nvSpPr>
        <p:spPr>
          <a:xfrm>
            <a:off x="323850" y="620689"/>
            <a:ext cx="8569325" cy="5976962"/>
          </a:xfrm>
        </p:spPr>
        <p:txBody>
          <a:bodyPr/>
          <a:lstStyle/>
          <a:p>
            <a:pPr>
              <a:buFontTx/>
              <a:buNone/>
            </a:pPr>
            <a:r>
              <a:rPr lang="ja-JP" altLang="en-US" dirty="0" smtClean="0"/>
              <a:t>　</a:t>
            </a:r>
            <a:r>
              <a:rPr lang="ja-JP" altLang="en-US" b="1" dirty="0" smtClean="0">
                <a:solidFill>
                  <a:schemeClr val="tx2"/>
                </a:solidFill>
              </a:rPr>
              <a:t>奉仕とは、人の気づかぬうちに、家の裏口に</a:t>
            </a:r>
          </a:p>
          <a:p>
            <a:pPr>
              <a:buFontTx/>
              <a:buNone/>
            </a:pPr>
            <a:r>
              <a:rPr lang="ja-JP" altLang="en-US" b="1" dirty="0" smtClean="0">
                <a:solidFill>
                  <a:schemeClr val="tx2"/>
                </a:solidFill>
              </a:rPr>
              <a:t>　そっと物を置いてくるといったような、単に物質</a:t>
            </a:r>
          </a:p>
          <a:p>
            <a:pPr>
              <a:buFontTx/>
              <a:buNone/>
            </a:pPr>
            <a:r>
              <a:rPr lang="ja-JP" altLang="en-US" b="1" dirty="0" smtClean="0">
                <a:solidFill>
                  <a:schemeClr val="tx2"/>
                </a:solidFill>
              </a:rPr>
              <a:t>　的な意味をもつものではありません。</a:t>
            </a:r>
          </a:p>
          <a:p>
            <a:pPr>
              <a:buFontTx/>
              <a:buNone/>
            </a:pPr>
            <a:r>
              <a:rPr lang="ja-JP" altLang="en-US" b="1" dirty="0" smtClean="0">
                <a:solidFill>
                  <a:schemeClr val="tx2"/>
                </a:solidFill>
              </a:rPr>
              <a:t>　ロータリアン的意味でいう奉仕とは、心の過程</a:t>
            </a:r>
          </a:p>
          <a:p>
            <a:pPr>
              <a:buFontTx/>
              <a:buNone/>
            </a:pPr>
            <a:r>
              <a:rPr lang="ja-JP" altLang="en-US" b="1" dirty="0" smtClean="0">
                <a:solidFill>
                  <a:schemeClr val="tx2"/>
                </a:solidFill>
              </a:rPr>
              <a:t>　のことなのです。奉仕とは、心の状態のことです。</a:t>
            </a:r>
          </a:p>
          <a:p>
            <a:pPr>
              <a:buFontTx/>
              <a:buNone/>
            </a:pPr>
            <a:r>
              <a:rPr lang="ja-JP" altLang="en-US" b="1" dirty="0" smtClean="0">
                <a:solidFill>
                  <a:schemeClr val="tx2"/>
                </a:solidFill>
              </a:rPr>
              <a:t>　会員の心の中に、最高の職業倫理基準を</a:t>
            </a:r>
            <a:endParaRPr lang="en-US" altLang="ja-JP" b="1" dirty="0" smtClean="0">
              <a:solidFill>
                <a:schemeClr val="tx2"/>
              </a:solidFill>
            </a:endParaRPr>
          </a:p>
          <a:p>
            <a:pPr>
              <a:buFontTx/>
              <a:buNone/>
            </a:pPr>
            <a:r>
              <a:rPr lang="ja-JP" altLang="en-US" b="1" dirty="0">
                <a:solidFill>
                  <a:schemeClr val="tx2"/>
                </a:solidFill>
              </a:rPr>
              <a:t>　</a:t>
            </a:r>
            <a:r>
              <a:rPr lang="ja-JP" altLang="en-US" b="1" dirty="0" smtClean="0">
                <a:solidFill>
                  <a:schemeClr val="tx2"/>
                </a:solidFill>
              </a:rPr>
              <a:t>なお一層しっかりと植え付けることが大切です。</a:t>
            </a:r>
          </a:p>
          <a:p>
            <a:pPr>
              <a:buFontTx/>
              <a:buNone/>
            </a:pPr>
            <a:r>
              <a:rPr lang="ja-JP" altLang="en-US" b="1" dirty="0" smtClean="0">
                <a:solidFill>
                  <a:schemeClr val="tx2"/>
                </a:solidFill>
              </a:rPr>
              <a:t>　ロータリアンとは、奉仕能力の涵養に専念する</a:t>
            </a:r>
          </a:p>
          <a:p>
            <a:pPr>
              <a:buFontTx/>
              <a:buNone/>
            </a:pPr>
            <a:r>
              <a:rPr lang="ja-JP" altLang="en-US" b="1" dirty="0" smtClean="0">
                <a:solidFill>
                  <a:schemeClr val="tx2"/>
                </a:solidFill>
              </a:rPr>
              <a:t>　人のことです。</a:t>
            </a:r>
          </a:p>
          <a:p>
            <a:pPr>
              <a:buFontTx/>
              <a:buNone/>
            </a:pPr>
            <a:endParaRPr lang="en-US" altLang="ja-JP" b="1" dirty="0" smtClean="0"/>
          </a:p>
        </p:txBody>
      </p:sp>
      <p:sp>
        <p:nvSpPr>
          <p:cNvPr id="8396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331E90-B472-49B6-95AA-C1B170899027}" type="slidenum">
              <a:rPr lang="en-US" altLang="ja-JP">
                <a:solidFill>
                  <a:schemeClr val="tx1"/>
                </a:solidFill>
                <a:latin typeface="Arial" charset="0"/>
              </a:rPr>
              <a:pPr fontAlgn="base">
                <a:spcBef>
                  <a:spcPct val="0"/>
                </a:spcBef>
                <a:spcAft>
                  <a:spcPct val="0"/>
                </a:spcAft>
              </a:pPr>
              <a:t>89</a:t>
            </a:fld>
            <a:endParaRPr lang="en-US" altLang="ja-JP">
              <a:solidFill>
                <a:schemeClr val="tx1"/>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idx="1"/>
          </p:nvPr>
        </p:nvSpPr>
        <p:spPr>
          <a:xfrm>
            <a:off x="179388" y="404813"/>
            <a:ext cx="8713787" cy="5976937"/>
          </a:xfrm>
        </p:spPr>
        <p:txBody>
          <a:bodyPr rtlCol="0">
            <a:normAutofit fontScale="77500" lnSpcReduction="20000"/>
          </a:bodyPr>
          <a:lstStyle/>
          <a:p>
            <a:pPr marL="0" indent="0" fontAlgn="auto">
              <a:lnSpc>
                <a:spcPct val="80000"/>
              </a:lnSpc>
              <a:spcAft>
                <a:spcPts val="0"/>
              </a:spcAft>
              <a:buFontTx/>
              <a:buNone/>
              <a:defRPr/>
            </a:pPr>
            <a:endParaRPr lang="en-US" altLang="ja-JP" sz="2400" dirty="0" smtClean="0"/>
          </a:p>
          <a:p>
            <a:pPr marL="0" indent="0" fontAlgn="auto">
              <a:lnSpc>
                <a:spcPct val="80000"/>
              </a:lnSpc>
              <a:spcAft>
                <a:spcPts val="0"/>
              </a:spcAft>
              <a:buFontTx/>
              <a:buNone/>
              <a:defRPr/>
            </a:pPr>
            <a:r>
              <a:rPr lang="ja-JP" altLang="en-US" sz="3600" dirty="0" smtClean="0"/>
              <a:t>　</a:t>
            </a:r>
            <a:endParaRPr lang="en-US" altLang="ja-JP" sz="3600" dirty="0" smtClean="0"/>
          </a:p>
          <a:p>
            <a:pPr marL="0" indent="0" fontAlgn="auto">
              <a:lnSpc>
                <a:spcPct val="80000"/>
              </a:lnSpc>
              <a:spcAft>
                <a:spcPts val="0"/>
              </a:spcAft>
              <a:buFontTx/>
              <a:buNone/>
              <a:defRPr/>
            </a:pPr>
            <a:r>
              <a:rPr lang="ja-JP" altLang="en-US" sz="3600" dirty="0"/>
              <a:t>　</a:t>
            </a:r>
            <a:r>
              <a:rPr lang="ja-JP" altLang="en-US" sz="4200" dirty="0" smtClean="0">
                <a:solidFill>
                  <a:schemeClr val="tx2"/>
                </a:solidFill>
              </a:rPr>
              <a:t>当時、シカゴの経済状況は悪く、人々の心は</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a:solidFill>
                  <a:schemeClr val="tx2"/>
                </a:solidFill>
              </a:rPr>
              <a:t>　</a:t>
            </a:r>
            <a:r>
              <a:rPr lang="ja-JP" altLang="en-US" sz="4200" dirty="0" smtClean="0">
                <a:solidFill>
                  <a:schemeClr val="tx2"/>
                </a:solidFill>
              </a:rPr>
              <a:t>すさんでいました。</a:t>
            </a:r>
            <a:endParaRPr lang="en-US" altLang="ja-JP" sz="4200" dirty="0" smtClean="0">
              <a:solidFill>
                <a:schemeClr val="tx2"/>
              </a:solidFill>
            </a:endParaRPr>
          </a:p>
          <a:p>
            <a:pPr marL="0" indent="0" fontAlgn="auto">
              <a:lnSpc>
                <a:spcPct val="80000"/>
              </a:lnSpc>
              <a:spcAft>
                <a:spcPts val="0"/>
              </a:spcAft>
              <a:buFont typeface="Arial" pitchFamily="34" charset="0"/>
              <a:buNone/>
              <a:defRPr/>
            </a:pPr>
            <a:r>
              <a:rPr lang="ja-JP" altLang="en-US" sz="4200" dirty="0" smtClean="0">
                <a:solidFill>
                  <a:schemeClr val="tx2"/>
                </a:solidFill>
              </a:rPr>
              <a:t>　</a:t>
            </a:r>
            <a:r>
              <a:rPr lang="ja-JP" altLang="en-US" sz="4200" dirty="0">
                <a:solidFill>
                  <a:schemeClr val="tx2"/>
                </a:solidFill>
              </a:rPr>
              <a:t>８００万人</a:t>
            </a:r>
            <a:r>
              <a:rPr lang="ja-JP" altLang="en-US" sz="4200" dirty="0" smtClean="0">
                <a:solidFill>
                  <a:schemeClr val="tx2"/>
                </a:solidFill>
              </a:rPr>
              <a:t>ともいわれるヨーロッパからの移民が</a:t>
            </a:r>
            <a:endParaRPr lang="en-US" altLang="ja-JP" sz="4200" dirty="0" smtClean="0">
              <a:solidFill>
                <a:schemeClr val="tx2"/>
              </a:solidFill>
            </a:endParaRPr>
          </a:p>
          <a:p>
            <a:pPr marL="0" indent="0" fontAlgn="auto">
              <a:lnSpc>
                <a:spcPct val="80000"/>
              </a:lnSpc>
              <a:spcAft>
                <a:spcPts val="0"/>
              </a:spcAft>
              <a:buFont typeface="Arial" pitchFamily="34" charset="0"/>
              <a:buNone/>
              <a:defRPr/>
            </a:pPr>
            <a:r>
              <a:rPr lang="ja-JP" altLang="en-US" sz="4200" dirty="0" smtClean="0">
                <a:solidFill>
                  <a:schemeClr val="tx2"/>
                </a:solidFill>
              </a:rPr>
              <a:t>　安い労働力を求めたアメリカの企業を支えて</a:t>
            </a:r>
            <a:r>
              <a:rPr lang="ja-JP" altLang="en-US" sz="4200" dirty="0" err="1" smtClean="0">
                <a:solidFill>
                  <a:schemeClr val="tx2"/>
                </a:solidFill>
              </a:rPr>
              <a:t>い</a:t>
            </a:r>
            <a:endParaRPr lang="en-US" altLang="ja-JP" sz="4200" dirty="0" smtClean="0">
              <a:solidFill>
                <a:schemeClr val="tx2"/>
              </a:solidFill>
            </a:endParaRPr>
          </a:p>
          <a:p>
            <a:pPr marL="0" indent="0" fontAlgn="auto">
              <a:lnSpc>
                <a:spcPct val="80000"/>
              </a:lnSpc>
              <a:spcAft>
                <a:spcPts val="0"/>
              </a:spcAft>
              <a:buFont typeface="Arial" pitchFamily="34" charset="0"/>
              <a:buNone/>
              <a:defRPr/>
            </a:pPr>
            <a:r>
              <a:rPr lang="ja-JP" altLang="en-US" sz="4200" dirty="0">
                <a:solidFill>
                  <a:schemeClr val="tx2"/>
                </a:solidFill>
              </a:rPr>
              <a:t>　</a:t>
            </a:r>
            <a:r>
              <a:rPr lang="ja-JP" altLang="en-US" sz="4200" dirty="0" smtClean="0">
                <a:solidFill>
                  <a:schemeClr val="tx2"/>
                </a:solidFill>
              </a:rPr>
              <a:t>たのです。</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smtClean="0">
                <a:solidFill>
                  <a:schemeClr val="tx2"/>
                </a:solidFill>
              </a:rPr>
              <a:t>　殺伐としたシカゴの街で、ポールは、心から信</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a:solidFill>
                  <a:schemeClr val="tx2"/>
                </a:solidFill>
              </a:rPr>
              <a:t>　</a:t>
            </a:r>
            <a:r>
              <a:rPr lang="ja-JP" altLang="en-US" sz="4200" dirty="0" err="1" smtClean="0">
                <a:solidFill>
                  <a:schemeClr val="tx2"/>
                </a:solidFill>
              </a:rPr>
              <a:t>じ</a:t>
            </a:r>
            <a:r>
              <a:rPr lang="ja-JP" altLang="en-US" sz="4200" dirty="0" smtClean="0">
                <a:solidFill>
                  <a:schemeClr val="tx2"/>
                </a:solidFill>
              </a:rPr>
              <a:t>あえる友を求めていたのです。</a:t>
            </a:r>
          </a:p>
          <a:p>
            <a:pPr marL="0" indent="0" fontAlgn="auto">
              <a:lnSpc>
                <a:spcPct val="80000"/>
              </a:lnSpc>
              <a:spcAft>
                <a:spcPts val="0"/>
              </a:spcAft>
              <a:buFontTx/>
              <a:buNone/>
              <a:defRPr/>
            </a:pPr>
            <a:r>
              <a:rPr lang="ja-JP" altLang="en-US" sz="4200" dirty="0" smtClean="0">
                <a:solidFill>
                  <a:schemeClr val="tx2"/>
                </a:solidFill>
              </a:rPr>
              <a:t>　資本主義の嵐が吹き荒れていたこのシカゴの</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a:solidFill>
                  <a:schemeClr val="tx2"/>
                </a:solidFill>
              </a:rPr>
              <a:t>　</a:t>
            </a:r>
            <a:r>
              <a:rPr lang="ja-JP" altLang="en-US" sz="4200" dirty="0" smtClean="0">
                <a:solidFill>
                  <a:schemeClr val="tx2"/>
                </a:solidFill>
              </a:rPr>
              <a:t>街で、たった４人の仲間が始めたロータリーは、</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a:solidFill>
                  <a:schemeClr val="tx2"/>
                </a:solidFill>
              </a:rPr>
              <a:t>　</a:t>
            </a:r>
            <a:r>
              <a:rPr lang="en-US" altLang="ja-JP" sz="4200" dirty="0" smtClean="0">
                <a:solidFill>
                  <a:schemeClr val="tx2"/>
                </a:solidFill>
              </a:rPr>
              <a:t>109</a:t>
            </a:r>
            <a:r>
              <a:rPr lang="ja-JP" altLang="en-US" sz="4200" dirty="0" smtClean="0">
                <a:solidFill>
                  <a:schemeClr val="tx2"/>
                </a:solidFill>
              </a:rPr>
              <a:t>年経った今、会員数１２０万人を擁する</a:t>
            </a:r>
            <a:endParaRPr lang="en-US" altLang="ja-JP" sz="4200" dirty="0" smtClean="0">
              <a:solidFill>
                <a:schemeClr val="tx2"/>
              </a:solidFill>
            </a:endParaRPr>
          </a:p>
          <a:p>
            <a:pPr marL="0" indent="0" fontAlgn="auto">
              <a:lnSpc>
                <a:spcPct val="80000"/>
              </a:lnSpc>
              <a:spcAft>
                <a:spcPts val="0"/>
              </a:spcAft>
              <a:buFontTx/>
              <a:buNone/>
              <a:defRPr/>
            </a:pPr>
            <a:r>
              <a:rPr lang="ja-JP" altLang="en-US" sz="4200" dirty="0">
                <a:solidFill>
                  <a:schemeClr val="tx2"/>
                </a:solidFill>
              </a:rPr>
              <a:t>　</a:t>
            </a:r>
            <a:r>
              <a:rPr lang="ja-JP" altLang="en-US" sz="4200" dirty="0" smtClean="0">
                <a:solidFill>
                  <a:schemeClr val="tx2"/>
                </a:solidFill>
              </a:rPr>
              <a:t>巨大な組織に育ったのです。</a:t>
            </a:r>
          </a:p>
          <a:p>
            <a:pPr marL="0" indent="0" fontAlgn="auto">
              <a:lnSpc>
                <a:spcPct val="80000"/>
              </a:lnSpc>
              <a:spcAft>
                <a:spcPts val="0"/>
              </a:spcAft>
              <a:buFontTx/>
              <a:buNone/>
              <a:defRPr/>
            </a:pPr>
            <a:r>
              <a:rPr lang="ja-JP" altLang="en-US" sz="2400" dirty="0" smtClean="0"/>
              <a:t>　</a:t>
            </a:r>
          </a:p>
          <a:p>
            <a:pPr marL="0" indent="0" fontAlgn="auto">
              <a:lnSpc>
                <a:spcPct val="80000"/>
              </a:lnSpc>
              <a:spcAft>
                <a:spcPts val="0"/>
              </a:spcAft>
              <a:buFontTx/>
              <a:buNone/>
              <a:defRPr/>
            </a:pPr>
            <a:r>
              <a:rPr lang="ja-JP" altLang="en-US" sz="2800" dirty="0" smtClean="0"/>
              <a:t>　　　　　　　　　　</a:t>
            </a:r>
            <a:r>
              <a:rPr lang="ja-JP" altLang="en-US" sz="2400" dirty="0" smtClean="0"/>
              <a:t> 　</a:t>
            </a:r>
            <a:endParaRPr lang="ja-JP" altLang="en-US" sz="2400" dirty="0" smtClean="0">
              <a:solidFill>
                <a:srgbClr val="FF66CC"/>
              </a:solidFill>
            </a:endParaRPr>
          </a:p>
          <a:p>
            <a:pPr marL="0" indent="0" fontAlgn="auto">
              <a:lnSpc>
                <a:spcPct val="80000"/>
              </a:lnSpc>
              <a:spcAft>
                <a:spcPts val="0"/>
              </a:spcAft>
              <a:buFontTx/>
              <a:buNone/>
              <a:defRPr/>
            </a:pPr>
            <a:endParaRPr lang="ja-JP" altLang="en-US" sz="800" dirty="0" smtClean="0">
              <a:solidFill>
                <a:srgbClr val="FF66CC"/>
              </a:solidFill>
            </a:endParaRPr>
          </a:p>
          <a:p>
            <a:pPr marL="0" indent="0" fontAlgn="auto">
              <a:lnSpc>
                <a:spcPct val="80000"/>
              </a:lnSpc>
              <a:spcAft>
                <a:spcPts val="0"/>
              </a:spcAft>
              <a:buFontTx/>
              <a:buNone/>
              <a:defRPr/>
            </a:pPr>
            <a:endParaRPr lang="ja-JP" altLang="en-US" sz="2400" dirty="0" smtClean="0">
              <a:solidFill>
                <a:srgbClr val="FF66CC"/>
              </a:solidFill>
            </a:endParaRPr>
          </a:p>
          <a:p>
            <a:pPr marL="0" indent="0" fontAlgn="auto">
              <a:lnSpc>
                <a:spcPct val="80000"/>
              </a:lnSpc>
              <a:spcAft>
                <a:spcPts val="0"/>
              </a:spcAft>
              <a:buFontTx/>
              <a:buNone/>
              <a:defRPr/>
            </a:pPr>
            <a:endParaRPr lang="ja-JP" altLang="en-US" sz="2400" dirty="0" smtClean="0">
              <a:solidFill>
                <a:srgbClr val="FF66CC"/>
              </a:solidFill>
            </a:endParaRPr>
          </a:p>
          <a:p>
            <a:pPr marL="0" indent="0" fontAlgn="auto">
              <a:lnSpc>
                <a:spcPct val="80000"/>
              </a:lnSpc>
              <a:spcAft>
                <a:spcPts val="0"/>
              </a:spcAft>
              <a:buFontTx/>
              <a:buNone/>
              <a:defRPr/>
            </a:pPr>
            <a:endParaRPr lang="ja-JP" altLang="en-US" sz="2400" dirty="0" smtClean="0"/>
          </a:p>
          <a:p>
            <a:pPr marL="0" indent="0" fontAlgn="auto">
              <a:lnSpc>
                <a:spcPct val="80000"/>
              </a:lnSpc>
              <a:spcAft>
                <a:spcPts val="0"/>
              </a:spcAft>
              <a:buFontTx/>
              <a:buNone/>
              <a:defRPr/>
            </a:pPr>
            <a:endParaRPr lang="en-US" altLang="ja-JP" sz="2400" dirty="0" smtClean="0"/>
          </a:p>
        </p:txBody>
      </p:sp>
      <p:sp>
        <p:nvSpPr>
          <p:cNvPr id="22529"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ACF2A8-7A2D-4D8F-82BB-3126134B5BB4}" type="slidenum">
              <a:rPr lang="en-US" altLang="ja-JP">
                <a:solidFill>
                  <a:schemeClr val="tx1"/>
                </a:solidFill>
                <a:latin typeface="Arial" charset="0"/>
              </a:rPr>
              <a:pPr fontAlgn="base">
                <a:spcBef>
                  <a:spcPct val="0"/>
                </a:spcBef>
                <a:spcAft>
                  <a:spcPct val="0"/>
                </a:spcAft>
              </a:pPr>
              <a:t>9</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616585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403224" y="764704"/>
            <a:ext cx="8489256" cy="5361459"/>
          </a:xfrm>
        </p:spPr>
        <p:txBody>
          <a:bodyPr rtlCol="0">
            <a:normAutofit fontScale="77500" lnSpcReduction="20000"/>
          </a:bodyPr>
          <a:lstStyle/>
          <a:p>
            <a:pPr fontAlgn="auto">
              <a:spcAft>
                <a:spcPts val="0"/>
              </a:spcAft>
              <a:buFontTx/>
              <a:buNone/>
              <a:defRPr/>
            </a:pPr>
            <a:r>
              <a:rPr lang="ja-JP" altLang="en-US" sz="4400" dirty="0" smtClean="0"/>
              <a:t>　</a:t>
            </a:r>
            <a:r>
              <a:rPr lang="ja-JP" altLang="en-US" sz="5200" b="1" dirty="0" smtClean="0">
                <a:solidFill>
                  <a:schemeClr val="tx2"/>
                </a:solidFill>
              </a:rPr>
              <a:t>ロータリーの意識でいう奉仕とは、</a:t>
            </a:r>
            <a:endParaRPr lang="en-US" altLang="ja-JP" sz="5200" b="1" dirty="0" smtClean="0">
              <a:solidFill>
                <a:schemeClr val="tx2"/>
              </a:solidFill>
            </a:endParaRPr>
          </a:p>
          <a:p>
            <a:pPr fontAlgn="auto">
              <a:spcAft>
                <a:spcPts val="0"/>
              </a:spcAft>
              <a:buFontTx/>
              <a:buNone/>
              <a:defRPr/>
            </a:pPr>
            <a:r>
              <a:rPr lang="ja-JP" altLang="en-US" sz="5200" b="1" dirty="0">
                <a:solidFill>
                  <a:schemeClr val="tx2"/>
                </a:solidFill>
              </a:rPr>
              <a:t>　</a:t>
            </a:r>
            <a:r>
              <a:rPr lang="ja-JP" altLang="en-US" sz="5200" b="1" dirty="0" smtClean="0">
                <a:solidFill>
                  <a:schemeClr val="tx2"/>
                </a:solidFill>
              </a:rPr>
              <a:t>精神的な過程をいうのです。</a:t>
            </a:r>
          </a:p>
          <a:p>
            <a:pPr fontAlgn="auto">
              <a:spcAft>
                <a:spcPts val="0"/>
              </a:spcAft>
              <a:buFontTx/>
              <a:buNone/>
              <a:defRPr/>
            </a:pPr>
            <a:r>
              <a:rPr lang="ja-JP" altLang="en-US" sz="5200" b="1" dirty="0" smtClean="0">
                <a:solidFill>
                  <a:schemeClr val="tx2"/>
                </a:solidFill>
              </a:rPr>
              <a:t>　それは、人と物を行動で結ぶ心</a:t>
            </a:r>
            <a:endParaRPr lang="en-US" altLang="ja-JP" sz="5200" b="1" dirty="0" smtClean="0">
              <a:solidFill>
                <a:schemeClr val="tx2"/>
              </a:solidFill>
            </a:endParaRPr>
          </a:p>
          <a:p>
            <a:pPr fontAlgn="auto">
              <a:spcAft>
                <a:spcPts val="0"/>
              </a:spcAft>
              <a:buFontTx/>
              <a:buNone/>
              <a:defRPr/>
            </a:pPr>
            <a:r>
              <a:rPr lang="ja-JP" altLang="en-US" sz="5200" b="1" dirty="0">
                <a:solidFill>
                  <a:schemeClr val="tx2"/>
                </a:solidFill>
              </a:rPr>
              <a:t>　</a:t>
            </a:r>
            <a:r>
              <a:rPr lang="ja-JP" altLang="en-US" sz="5200" b="1" dirty="0" smtClean="0">
                <a:solidFill>
                  <a:schemeClr val="tx2"/>
                </a:solidFill>
              </a:rPr>
              <a:t>の持ち方なのです。</a:t>
            </a:r>
            <a:endParaRPr lang="en-US" altLang="ja-JP" sz="5200" b="1" dirty="0" smtClean="0">
              <a:solidFill>
                <a:schemeClr val="tx2"/>
              </a:solidFill>
            </a:endParaRPr>
          </a:p>
          <a:p>
            <a:pPr fontAlgn="auto">
              <a:spcAft>
                <a:spcPts val="0"/>
              </a:spcAft>
              <a:buFontTx/>
              <a:buNone/>
              <a:defRPr/>
            </a:pPr>
            <a:r>
              <a:rPr lang="ja-JP" altLang="en-US" sz="4800" b="1" dirty="0">
                <a:solidFill>
                  <a:schemeClr val="tx2"/>
                </a:solidFill>
              </a:rPr>
              <a:t>　</a:t>
            </a:r>
            <a:r>
              <a:rPr lang="ja-JP" altLang="en-US" sz="5200" b="1" dirty="0" smtClean="0">
                <a:solidFill>
                  <a:schemeClr val="tx2"/>
                </a:solidFill>
              </a:rPr>
              <a:t>毎日が、この不思議な力を持つ</a:t>
            </a:r>
            <a:endParaRPr lang="en-US" altLang="ja-JP" sz="5200" b="1" dirty="0" smtClean="0">
              <a:solidFill>
                <a:schemeClr val="tx2"/>
              </a:solidFill>
            </a:endParaRPr>
          </a:p>
          <a:p>
            <a:pPr fontAlgn="auto">
              <a:spcAft>
                <a:spcPts val="0"/>
              </a:spcAft>
              <a:buFontTx/>
              <a:buNone/>
              <a:defRPr/>
            </a:pPr>
            <a:r>
              <a:rPr lang="ja-JP" altLang="en-US" sz="5200" b="1" dirty="0">
                <a:solidFill>
                  <a:schemeClr val="tx2"/>
                </a:solidFill>
              </a:rPr>
              <a:t>　</a:t>
            </a:r>
            <a:r>
              <a:rPr lang="ja-JP" altLang="en-US" sz="5200" b="1" dirty="0" smtClean="0">
                <a:solidFill>
                  <a:schemeClr val="tx2"/>
                </a:solidFill>
              </a:rPr>
              <a:t>すばらしい言葉、つまり奉仕、</a:t>
            </a:r>
            <a:endParaRPr lang="en-US" altLang="ja-JP" sz="5200" b="1" dirty="0" smtClean="0">
              <a:solidFill>
                <a:schemeClr val="tx2"/>
              </a:solidFill>
            </a:endParaRPr>
          </a:p>
          <a:p>
            <a:pPr fontAlgn="auto">
              <a:spcAft>
                <a:spcPts val="0"/>
              </a:spcAft>
              <a:buFontTx/>
              <a:buNone/>
              <a:defRPr/>
            </a:pPr>
            <a:r>
              <a:rPr lang="ja-JP" altLang="en-US" sz="5200" b="1" dirty="0">
                <a:solidFill>
                  <a:schemeClr val="tx2"/>
                </a:solidFill>
              </a:rPr>
              <a:t>　</a:t>
            </a:r>
            <a:r>
              <a:rPr lang="ja-JP" altLang="en-US" sz="5200" b="1" dirty="0" smtClean="0">
                <a:solidFill>
                  <a:schemeClr val="tx2"/>
                </a:solidFill>
              </a:rPr>
              <a:t>に新しい意味を書き加えていきます。</a:t>
            </a:r>
            <a:endParaRPr lang="en-US" altLang="ja-JP" sz="5200" b="1" dirty="0" smtClean="0">
              <a:solidFill>
                <a:schemeClr val="tx2"/>
              </a:solidFill>
            </a:endParaRPr>
          </a:p>
          <a:p>
            <a:pPr fontAlgn="auto">
              <a:spcAft>
                <a:spcPts val="0"/>
              </a:spcAft>
              <a:buFontTx/>
              <a:buNone/>
              <a:defRPr/>
            </a:pPr>
            <a:r>
              <a:rPr lang="ja-JP" altLang="en-US" sz="4400" b="1" dirty="0">
                <a:solidFill>
                  <a:schemeClr val="tx2"/>
                </a:solidFill>
              </a:rPr>
              <a:t>　</a:t>
            </a:r>
            <a:endParaRPr lang="ja-JP" altLang="en-US" sz="4400" b="1" dirty="0" smtClean="0">
              <a:solidFill>
                <a:schemeClr val="tx2"/>
              </a:solidFill>
            </a:endParaRPr>
          </a:p>
        </p:txBody>
      </p:sp>
      <p:sp>
        <p:nvSpPr>
          <p:cNvPr id="84993"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CA7CB4-0F80-4689-A200-11A79A52CC1F}" type="slidenum">
              <a:rPr lang="en-US" altLang="ja-JP">
                <a:solidFill>
                  <a:schemeClr val="tx1"/>
                </a:solidFill>
                <a:latin typeface="Arial" charset="0"/>
              </a:rPr>
              <a:pPr fontAlgn="base">
                <a:spcBef>
                  <a:spcPct val="0"/>
                </a:spcBef>
                <a:spcAft>
                  <a:spcPct val="0"/>
                </a:spcAft>
              </a:pPr>
              <a:t>90</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idx="1"/>
          </p:nvPr>
        </p:nvSpPr>
        <p:spPr>
          <a:xfrm>
            <a:off x="1192210" y="404813"/>
            <a:ext cx="7494589" cy="5400451"/>
          </a:xfrm>
        </p:spPr>
        <p:txBody>
          <a:bodyPr>
            <a:normAutofit fontScale="92500"/>
          </a:bodyPr>
          <a:lstStyle/>
          <a:p>
            <a:pPr>
              <a:buFontTx/>
              <a:buNone/>
            </a:pPr>
            <a:r>
              <a:rPr lang="ja-JP" altLang="en-US" sz="6000" dirty="0" smtClean="0"/>
              <a:t>　　　　</a:t>
            </a:r>
            <a:r>
              <a:rPr lang="ja-JP" altLang="en-US" sz="6000" dirty="0" smtClean="0">
                <a:solidFill>
                  <a:schemeClr val="tx2"/>
                </a:solidFill>
              </a:rPr>
              <a:t>四つのテスト</a:t>
            </a:r>
          </a:p>
          <a:p>
            <a:pPr>
              <a:buFontTx/>
              <a:buNone/>
            </a:pPr>
            <a:endParaRPr lang="en-US" altLang="ja-JP" sz="6000" dirty="0"/>
          </a:p>
          <a:p>
            <a:pPr>
              <a:buFontTx/>
              <a:buNone/>
            </a:pPr>
            <a:r>
              <a:rPr lang="ja-JP" altLang="en-US" sz="4800" dirty="0">
                <a:solidFill>
                  <a:schemeClr val="tx2"/>
                </a:solidFill>
              </a:rPr>
              <a:t>　</a:t>
            </a:r>
            <a:r>
              <a:rPr lang="ja-JP" altLang="en-US" sz="4800" b="1" dirty="0" smtClean="0">
                <a:solidFill>
                  <a:schemeClr val="tx2"/>
                </a:solidFill>
              </a:rPr>
              <a:t>真実かどうか</a:t>
            </a:r>
          </a:p>
          <a:p>
            <a:pPr>
              <a:buFontTx/>
              <a:buNone/>
            </a:pPr>
            <a:r>
              <a:rPr lang="ja-JP" altLang="en-US" sz="4800" b="1" dirty="0" smtClean="0">
                <a:solidFill>
                  <a:schemeClr val="tx2"/>
                </a:solidFill>
              </a:rPr>
              <a:t>　みんなに公平か</a:t>
            </a:r>
          </a:p>
          <a:p>
            <a:pPr>
              <a:buFontTx/>
              <a:buNone/>
            </a:pPr>
            <a:r>
              <a:rPr lang="ja-JP" altLang="en-US" sz="4800" b="1" dirty="0" smtClean="0">
                <a:solidFill>
                  <a:schemeClr val="tx2"/>
                </a:solidFill>
              </a:rPr>
              <a:t>　好意と友情を深めるか</a:t>
            </a:r>
          </a:p>
          <a:p>
            <a:pPr>
              <a:buFontTx/>
              <a:buNone/>
            </a:pPr>
            <a:r>
              <a:rPr lang="ja-JP" altLang="en-US" sz="4800" b="1" dirty="0" smtClean="0">
                <a:solidFill>
                  <a:schemeClr val="tx2"/>
                </a:solidFill>
              </a:rPr>
              <a:t>　みんなのためになるかどうか</a:t>
            </a:r>
          </a:p>
        </p:txBody>
      </p:sp>
      <p:sp>
        <p:nvSpPr>
          <p:cNvPr id="86017"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0E432C-5914-4A3A-A0BA-5DD0C5065A39}" type="slidenum">
              <a:rPr lang="en-US" altLang="ja-JP">
                <a:solidFill>
                  <a:schemeClr val="tx1"/>
                </a:solidFill>
                <a:latin typeface="Arial" charset="0"/>
              </a:rPr>
              <a:pPr fontAlgn="base">
                <a:spcBef>
                  <a:spcPct val="0"/>
                </a:spcBef>
                <a:spcAft>
                  <a:spcPct val="0"/>
                </a:spcAft>
              </a:pPr>
              <a:t>91</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idx="1"/>
          </p:nvPr>
        </p:nvSpPr>
        <p:spPr>
          <a:xfrm>
            <a:off x="468313" y="1062038"/>
            <a:ext cx="4175125" cy="5380037"/>
          </a:xfrm>
        </p:spPr>
        <p:txBody>
          <a:bodyPr>
            <a:normAutofit/>
          </a:bodyPr>
          <a:lstStyle/>
          <a:p>
            <a:pPr>
              <a:buFontTx/>
              <a:buNone/>
            </a:pPr>
            <a:r>
              <a:rPr lang="en-US" altLang="ja-JP" sz="4000" b="1" dirty="0" smtClean="0">
                <a:solidFill>
                  <a:schemeClr val="tx2"/>
                </a:solidFill>
              </a:rPr>
              <a:t>Herbert J Taylor</a:t>
            </a:r>
            <a:r>
              <a:rPr lang="en-US" altLang="ja-JP" sz="4000" dirty="0" smtClean="0">
                <a:solidFill>
                  <a:schemeClr val="tx2"/>
                </a:solidFill>
              </a:rPr>
              <a:t> </a:t>
            </a:r>
          </a:p>
          <a:p>
            <a:pPr>
              <a:buFontTx/>
              <a:buNone/>
            </a:pPr>
            <a:r>
              <a:rPr lang="en-US" altLang="ja-JP" sz="4000" dirty="0" smtClean="0">
                <a:solidFill>
                  <a:schemeClr val="tx2"/>
                </a:solidFill>
              </a:rPr>
              <a:t/>
            </a:r>
            <a:br>
              <a:rPr lang="en-US" altLang="ja-JP" sz="4000" dirty="0" smtClean="0">
                <a:solidFill>
                  <a:schemeClr val="tx2"/>
                </a:solidFill>
              </a:rPr>
            </a:br>
            <a:r>
              <a:rPr lang="en-US" altLang="ja-JP" sz="4000" b="1" dirty="0" smtClean="0">
                <a:solidFill>
                  <a:schemeClr val="tx2"/>
                </a:solidFill>
              </a:rPr>
              <a:t>Four Way Test was written by Chicago Rotarian Herbert J Taylor in 1932.</a:t>
            </a:r>
          </a:p>
        </p:txBody>
      </p:sp>
      <p:sp>
        <p:nvSpPr>
          <p:cNvPr id="8806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BD0956-9A42-47B1-AEB6-FCC77B094821}" type="slidenum">
              <a:rPr lang="en-US" altLang="ja-JP">
                <a:solidFill>
                  <a:schemeClr val="tx1"/>
                </a:solidFill>
                <a:latin typeface="Arial" charset="0"/>
              </a:rPr>
              <a:pPr fontAlgn="base">
                <a:spcBef>
                  <a:spcPct val="0"/>
                </a:spcBef>
                <a:spcAft>
                  <a:spcPct val="0"/>
                </a:spcAft>
              </a:pPr>
              <a:t>92</a:t>
            </a:fld>
            <a:endParaRPr lang="en-US" altLang="ja-JP">
              <a:solidFill>
                <a:schemeClr val="tx1"/>
              </a:solidFill>
              <a:latin typeface="Arial" charset="0"/>
            </a:endParaRPr>
          </a:p>
        </p:txBody>
      </p:sp>
      <p:sp>
        <p:nvSpPr>
          <p:cNvPr id="88067" name="Rectangle 3"/>
          <p:cNvSpPr>
            <a:spLocks noChangeArrowheads="1"/>
          </p:cNvSpPr>
          <p:nvPr/>
        </p:nvSpPr>
        <p:spPr bwMode="auto">
          <a:xfrm>
            <a:off x="673100" y="490538"/>
            <a:ext cx="8229600" cy="1143000"/>
          </a:xfrm>
          <a:prstGeom prst="rect">
            <a:avLst/>
          </a:prstGeom>
          <a:noFill/>
          <a:ln w="9525">
            <a:noFill/>
            <a:miter lim="800000"/>
            <a:headEnd/>
            <a:tailEnd/>
          </a:ln>
        </p:spPr>
        <p:txBody>
          <a:bodyPr anchor="ctr"/>
          <a:lstStyle/>
          <a:p>
            <a:pPr algn="ctr"/>
            <a:endParaRPr lang="ja-JP" altLang="ja-JP" sz="4000">
              <a:solidFill>
                <a:schemeClr val="tx2"/>
              </a:solidFill>
              <a:latin typeface="Calibri" pitchFamily="34" charset="0"/>
            </a:endParaRPr>
          </a:p>
        </p:txBody>
      </p:sp>
      <p:pic>
        <p:nvPicPr>
          <p:cNvPr id="88068" name="Picture 4" descr="Herb Taylor C002778"/>
          <p:cNvPicPr>
            <a:picLocks noChangeAspect="1" noChangeArrowheads="1"/>
          </p:cNvPicPr>
          <p:nvPr/>
        </p:nvPicPr>
        <p:blipFill>
          <a:blip r:embed="rId3"/>
          <a:srcRect/>
          <a:stretch>
            <a:fillRect/>
          </a:stretch>
        </p:blipFill>
        <p:spPr bwMode="auto">
          <a:xfrm>
            <a:off x="4787900" y="692150"/>
            <a:ext cx="3638550" cy="4610100"/>
          </a:xfrm>
          <a:prstGeom prst="rect">
            <a:avLst/>
          </a:prstGeom>
          <a:noFill/>
          <a:ln w="9525">
            <a:noFill/>
            <a:miter lim="800000"/>
            <a:headEnd/>
            <a:tailEnd/>
          </a:ln>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4"/>
          <p:cNvSpPr>
            <a:spLocks noGrp="1" noChangeArrowheads="1"/>
          </p:cNvSpPr>
          <p:nvPr>
            <p:ph type="title"/>
          </p:nvPr>
        </p:nvSpPr>
        <p:spPr>
          <a:xfrm>
            <a:off x="457200" y="274638"/>
            <a:ext cx="8229600" cy="5746750"/>
          </a:xfrm>
        </p:spPr>
        <p:txBody>
          <a:bodyPr rtlCol="0">
            <a:normAutofit fontScale="90000"/>
          </a:bodyPr>
          <a:lstStyle/>
          <a:p>
            <a:pPr algn="l" fontAlgn="auto">
              <a:spcAft>
                <a:spcPts val="0"/>
              </a:spcAft>
              <a:defRPr/>
            </a:pPr>
            <a:r>
              <a:rPr lang="en-US" altLang="ja-JP" sz="3600" b="1" dirty="0" smtClean="0"/>
              <a:t/>
            </a:r>
            <a:br>
              <a:rPr lang="en-US" altLang="ja-JP" sz="3600" b="1" dirty="0" smtClean="0"/>
            </a:br>
            <a:r>
              <a:rPr lang="ja-JP" altLang="en-US" sz="3600" b="1" dirty="0" smtClean="0">
                <a:solidFill>
                  <a:schemeClr val="tx2"/>
                </a:solidFill>
              </a:rPr>
              <a:t>１９５４～５５年度のＲＩ会長ハーバート・テイラーは、１９３２年に倒産したアルミ食器会社の再建を依頼され、約１０年後に一流の企業に育て</a:t>
            </a:r>
            <a:r>
              <a:rPr lang="en-US" altLang="ja-JP" sz="3600" b="1" dirty="0" smtClean="0">
                <a:solidFill>
                  <a:schemeClr val="tx2"/>
                </a:solidFill>
              </a:rPr>
              <a:t/>
            </a:r>
            <a:br>
              <a:rPr lang="en-US" altLang="ja-JP" sz="3600" b="1" dirty="0" smtClean="0">
                <a:solidFill>
                  <a:schemeClr val="tx2"/>
                </a:solidFill>
              </a:rPr>
            </a:br>
            <a:r>
              <a:rPr lang="ja-JP" altLang="en-US" sz="3600" b="1" dirty="0" smtClean="0">
                <a:solidFill>
                  <a:schemeClr val="tx2"/>
                </a:solidFill>
              </a:rPr>
              <a:t>上げました。</a:t>
            </a:r>
            <a:br>
              <a:rPr lang="ja-JP" altLang="en-US" sz="3600" b="1" dirty="0" smtClean="0">
                <a:solidFill>
                  <a:schemeClr val="tx2"/>
                </a:solidFill>
              </a:rPr>
            </a:br>
            <a:r>
              <a:rPr lang="ja-JP" altLang="en-US" sz="3600" b="1" dirty="0" smtClean="0">
                <a:solidFill>
                  <a:schemeClr val="tx2"/>
                </a:solidFill>
              </a:rPr>
              <a:t>それを見たシカゴ商工会議所の人達が、テイラーに対し</a:t>
            </a:r>
            <a:r>
              <a:rPr lang="en-US" altLang="ja-JP" sz="3600" b="1" dirty="0" smtClean="0">
                <a:solidFill>
                  <a:schemeClr val="tx2"/>
                </a:solidFill>
              </a:rPr>
              <a:t>『</a:t>
            </a:r>
            <a:r>
              <a:rPr lang="ja-JP" altLang="en-US" sz="3600" b="1" dirty="0" smtClean="0">
                <a:solidFill>
                  <a:schemeClr val="tx2"/>
                </a:solidFill>
              </a:rPr>
              <a:t>君は素晴らしいことを成し遂げたね。何か秘密があるだろう。手のうちを明かせよ</a:t>
            </a:r>
            <a:r>
              <a:rPr lang="en-US" altLang="ja-JP" sz="3600" b="1" dirty="0" smtClean="0">
                <a:solidFill>
                  <a:schemeClr val="tx2"/>
                </a:solidFill>
              </a:rPr>
              <a:t>』</a:t>
            </a:r>
            <a:r>
              <a:rPr lang="ja-JP" altLang="en-US" sz="3600" b="1" dirty="0" smtClean="0">
                <a:solidFill>
                  <a:schemeClr val="tx2"/>
                </a:solidFill>
              </a:rPr>
              <a:t>と言ったところ、テイラーは</a:t>
            </a:r>
            <a:r>
              <a:rPr lang="en-US" altLang="ja-JP" sz="3600" b="1" dirty="0" smtClean="0">
                <a:solidFill>
                  <a:schemeClr val="tx2"/>
                </a:solidFill>
              </a:rPr>
              <a:t>『</a:t>
            </a:r>
            <a:r>
              <a:rPr lang="ja-JP" altLang="en-US" sz="3600" b="1" dirty="0" smtClean="0">
                <a:solidFill>
                  <a:schemeClr val="tx2"/>
                </a:solidFill>
              </a:rPr>
              <a:t>実は、四つのテストというものを考案して皆で力を合わせて頑張ったんだ</a:t>
            </a:r>
            <a:r>
              <a:rPr lang="en-US" altLang="ja-JP" sz="3600" b="1" dirty="0" smtClean="0">
                <a:solidFill>
                  <a:schemeClr val="tx2"/>
                </a:solidFill>
              </a:rPr>
              <a:t>』</a:t>
            </a:r>
            <a:r>
              <a:rPr lang="ja-JP" altLang="en-US" sz="3600" b="1" dirty="0" smtClean="0">
                <a:solidFill>
                  <a:schemeClr val="tx2"/>
                </a:solidFill>
              </a:rPr>
              <a:t>と答えました。</a:t>
            </a:r>
          </a:p>
        </p:txBody>
      </p:sp>
      <p:sp>
        <p:nvSpPr>
          <p:cNvPr id="87041"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344CCD-1B38-48B4-8D56-F373868CEDA5}" type="slidenum">
              <a:rPr lang="en-US" altLang="ja-JP">
                <a:solidFill>
                  <a:schemeClr val="tx1"/>
                </a:solidFill>
                <a:latin typeface="Arial" charset="0"/>
              </a:rPr>
              <a:pPr fontAlgn="base">
                <a:spcBef>
                  <a:spcPct val="0"/>
                </a:spcBef>
                <a:spcAft>
                  <a:spcPct val="0"/>
                </a:spcAft>
              </a:pPr>
              <a:t>93</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a:xfrm>
            <a:off x="457200" y="274638"/>
            <a:ext cx="8229600" cy="5818187"/>
          </a:xfrm>
        </p:spPr>
        <p:txBody>
          <a:bodyPr>
            <a:normAutofit/>
          </a:bodyPr>
          <a:lstStyle/>
          <a:p>
            <a:pPr algn="l"/>
            <a:r>
              <a:rPr lang="ja-JP" altLang="en-US" sz="3200" b="1" dirty="0" smtClean="0">
                <a:solidFill>
                  <a:schemeClr val="tx2"/>
                </a:solidFill>
              </a:rPr>
              <a:t>シカゴ商工会議所の人達は、</a:t>
            </a:r>
            <a:r>
              <a:rPr lang="en-US" altLang="ja-JP" sz="3200" b="1" dirty="0" smtClean="0">
                <a:solidFill>
                  <a:schemeClr val="tx2"/>
                </a:solidFill>
              </a:rPr>
              <a:t>『</a:t>
            </a:r>
            <a:r>
              <a:rPr lang="ja-JP" altLang="en-US" sz="3200" b="1" dirty="0" smtClean="0">
                <a:solidFill>
                  <a:schemeClr val="tx2"/>
                </a:solidFill>
              </a:rPr>
              <a:t>そのノウ・ハウは、君が成功したことによって完全に証明されている。それを皆に披露しよう</a:t>
            </a:r>
            <a:r>
              <a:rPr lang="en-US" altLang="ja-JP" sz="3200" b="1" dirty="0" smtClean="0">
                <a:solidFill>
                  <a:schemeClr val="tx2"/>
                </a:solidFill>
              </a:rPr>
              <a:t>』</a:t>
            </a:r>
            <a:br>
              <a:rPr lang="en-US" altLang="ja-JP" sz="3200" b="1" dirty="0" smtClean="0">
                <a:solidFill>
                  <a:schemeClr val="tx2"/>
                </a:solidFill>
              </a:rPr>
            </a:br>
            <a:r>
              <a:rPr lang="ja-JP" altLang="en-US" sz="3200" b="1" dirty="0" smtClean="0">
                <a:solidFill>
                  <a:schemeClr val="tx2"/>
                </a:solidFill>
              </a:rPr>
              <a:t>商工会議所傘下の企業家達に公開されることになりました。</a:t>
            </a:r>
            <a:br>
              <a:rPr lang="ja-JP" altLang="en-US" sz="3200" b="1" dirty="0" smtClean="0">
                <a:solidFill>
                  <a:schemeClr val="tx2"/>
                </a:solidFill>
              </a:rPr>
            </a:br>
            <a:r>
              <a:rPr lang="ja-JP" altLang="en-US" sz="3200" b="1" dirty="0" smtClean="0">
                <a:solidFill>
                  <a:schemeClr val="tx2"/>
                </a:solidFill>
              </a:rPr>
              <a:t>これを見て、シカゴロータリークラブの会員達が、</a:t>
            </a:r>
            <a:r>
              <a:rPr lang="en-US" altLang="ja-JP" sz="3200" b="1" dirty="0" smtClean="0">
                <a:solidFill>
                  <a:schemeClr val="tx2"/>
                </a:solidFill>
              </a:rPr>
              <a:t/>
            </a:r>
            <a:br>
              <a:rPr lang="en-US" altLang="ja-JP" sz="3200" b="1" dirty="0" smtClean="0">
                <a:solidFill>
                  <a:schemeClr val="tx2"/>
                </a:solidFill>
              </a:rPr>
            </a:br>
            <a:r>
              <a:rPr lang="en-US" altLang="ja-JP" sz="3200" b="1" dirty="0" smtClean="0">
                <a:solidFill>
                  <a:schemeClr val="tx2"/>
                </a:solidFill>
              </a:rPr>
              <a:t>『</a:t>
            </a:r>
            <a:r>
              <a:rPr lang="ja-JP" altLang="en-US" sz="3200" b="1" dirty="0" smtClean="0">
                <a:solidFill>
                  <a:schemeClr val="tx2"/>
                </a:solidFill>
              </a:rPr>
              <a:t>それをロータリーへ譲らないか</a:t>
            </a:r>
            <a:r>
              <a:rPr lang="en-US" altLang="ja-JP" sz="3200" b="1" dirty="0" smtClean="0">
                <a:solidFill>
                  <a:schemeClr val="tx2"/>
                </a:solidFill>
              </a:rPr>
              <a:t>』</a:t>
            </a:r>
            <a:br>
              <a:rPr lang="en-US" altLang="ja-JP" sz="3200" b="1" dirty="0" smtClean="0">
                <a:solidFill>
                  <a:schemeClr val="tx2"/>
                </a:solidFill>
              </a:rPr>
            </a:br>
            <a:r>
              <a:rPr lang="en-US" altLang="ja-JP" sz="3200" b="1" dirty="0" smtClean="0">
                <a:solidFill>
                  <a:schemeClr val="tx2"/>
                </a:solidFill>
              </a:rPr>
              <a:t>1954</a:t>
            </a:r>
            <a:r>
              <a:rPr lang="ja-JP" altLang="en-US" sz="3200" b="1" dirty="0" smtClean="0">
                <a:solidFill>
                  <a:schemeClr val="tx2"/>
                </a:solidFill>
              </a:rPr>
              <a:t>年、テイラーが国際ロータリーの会長に</a:t>
            </a:r>
            <a:r>
              <a:rPr lang="en-US" altLang="ja-JP" sz="3200" b="1" dirty="0" smtClean="0">
                <a:solidFill>
                  <a:schemeClr val="tx2"/>
                </a:solidFill>
              </a:rPr>
              <a:t/>
            </a:r>
            <a:br>
              <a:rPr lang="en-US" altLang="ja-JP" sz="3200" b="1" dirty="0" smtClean="0">
                <a:solidFill>
                  <a:schemeClr val="tx2"/>
                </a:solidFill>
              </a:rPr>
            </a:br>
            <a:r>
              <a:rPr lang="ja-JP" altLang="en-US" sz="3200" b="1" dirty="0" smtClean="0">
                <a:solidFill>
                  <a:schemeClr val="tx2"/>
                </a:solidFill>
              </a:rPr>
              <a:t>就任したのを契機に、その版権を国際ロータ</a:t>
            </a:r>
            <a:r>
              <a:rPr lang="en-US" altLang="ja-JP" sz="3200" b="1" dirty="0" smtClean="0">
                <a:solidFill>
                  <a:schemeClr val="tx2"/>
                </a:solidFill>
              </a:rPr>
              <a:t/>
            </a:r>
            <a:br>
              <a:rPr lang="en-US" altLang="ja-JP" sz="3200" b="1" dirty="0" smtClean="0">
                <a:solidFill>
                  <a:schemeClr val="tx2"/>
                </a:solidFill>
              </a:rPr>
            </a:br>
            <a:r>
              <a:rPr lang="ja-JP" altLang="en-US" sz="3200" b="1" dirty="0" smtClean="0">
                <a:solidFill>
                  <a:schemeClr val="tx2"/>
                </a:solidFill>
              </a:rPr>
              <a:t>リーへ委譲しました。</a:t>
            </a:r>
          </a:p>
        </p:txBody>
      </p:sp>
      <p:sp>
        <p:nvSpPr>
          <p:cNvPr id="89089"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93BD25-549F-47C5-B193-61B4216A2D77}" type="slidenum">
              <a:rPr lang="en-US" altLang="ja-JP">
                <a:solidFill>
                  <a:schemeClr val="tx1"/>
                </a:solidFill>
                <a:latin typeface="Arial" charset="0"/>
              </a:rPr>
              <a:pPr fontAlgn="base">
                <a:spcBef>
                  <a:spcPct val="0"/>
                </a:spcBef>
                <a:spcAft>
                  <a:spcPct val="0"/>
                </a:spcAft>
              </a:pPr>
              <a:t>94</a:t>
            </a:fld>
            <a:endParaRPr lang="en-US" altLang="ja-JP">
              <a:solidFill>
                <a:schemeClr val="tx1"/>
              </a:solidFill>
              <a:latin typeface="Arial" charset="0"/>
            </a:endParaRPr>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4" y="6203610"/>
            <a:ext cx="157797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1" y="548680"/>
            <a:ext cx="8075240" cy="5318720"/>
          </a:xfrm>
        </p:spPr>
        <p:txBody>
          <a:bodyPr rtlCol="0">
            <a:normAutofit/>
          </a:bodyPr>
          <a:lstStyle/>
          <a:p>
            <a:pPr marL="0" lvl="0" indent="0">
              <a:buNone/>
            </a:pPr>
            <a:r>
              <a:rPr lang="en-US" altLang="ja-JP" sz="3600" b="1" kern="0" dirty="0">
                <a:solidFill>
                  <a:schemeClr val="tx2"/>
                </a:solidFill>
                <a:latin typeface="+mn-ea"/>
                <a:cs typeface="Times New Roman"/>
              </a:rPr>
              <a:t>RI</a:t>
            </a:r>
            <a:r>
              <a:rPr lang="ja-JP" altLang="ja-JP" sz="3600" b="1" kern="0" dirty="0">
                <a:solidFill>
                  <a:schemeClr val="tx2"/>
                </a:solidFill>
                <a:latin typeface="+mn-ea"/>
                <a:cs typeface="Times"/>
              </a:rPr>
              <a:t>は、各</a:t>
            </a:r>
            <a:r>
              <a:rPr lang="en-US" altLang="ja-JP" sz="3600" b="1" kern="0" dirty="0">
                <a:solidFill>
                  <a:schemeClr val="tx2"/>
                </a:solidFill>
                <a:latin typeface="+mn-ea"/>
                <a:cs typeface="Times New Roman"/>
              </a:rPr>
              <a:t>RC</a:t>
            </a:r>
            <a:r>
              <a:rPr lang="ja-JP" altLang="ja-JP" sz="3600" b="1" kern="0" dirty="0">
                <a:solidFill>
                  <a:schemeClr val="tx2"/>
                </a:solidFill>
                <a:latin typeface="+mn-ea"/>
                <a:cs typeface="Times"/>
              </a:rPr>
              <a:t>に「クラブ研修リーダー」（</a:t>
            </a:r>
            <a:r>
              <a:rPr lang="en-US" altLang="ja-JP" sz="3600" b="1" kern="0" dirty="0">
                <a:solidFill>
                  <a:schemeClr val="tx2"/>
                </a:solidFill>
                <a:latin typeface="+mn-ea"/>
                <a:cs typeface="Times New Roman"/>
              </a:rPr>
              <a:t>Club Trainer</a:t>
            </a:r>
            <a:r>
              <a:rPr lang="ja-JP" altLang="ja-JP" sz="3600" b="1" kern="0" dirty="0">
                <a:solidFill>
                  <a:schemeClr val="tx2"/>
                </a:solidFill>
                <a:latin typeface="+mn-ea"/>
                <a:cs typeface="Times"/>
              </a:rPr>
              <a:t>）の任命を推奨しています</a:t>
            </a:r>
            <a:r>
              <a:rPr lang="ja-JP" altLang="ja-JP" sz="3600" b="1" kern="0" dirty="0" smtClean="0">
                <a:solidFill>
                  <a:schemeClr val="tx2"/>
                </a:solidFill>
                <a:latin typeface="+mn-ea"/>
                <a:cs typeface="Times"/>
              </a:rPr>
              <a:t>。</a:t>
            </a:r>
            <a:r>
              <a:rPr lang="ja-JP" altLang="ja-JP" sz="3500" b="1" kern="0" dirty="0">
                <a:solidFill>
                  <a:srgbClr val="1F497D"/>
                </a:solidFill>
                <a:latin typeface="+mn-ea"/>
                <a:cs typeface="Times"/>
              </a:rPr>
              <a:t>クラブ・リーダーシップ･</a:t>
            </a:r>
            <a:r>
              <a:rPr lang="ja-JP" altLang="ja-JP" sz="3500" b="1" kern="0" dirty="0" smtClean="0">
                <a:solidFill>
                  <a:srgbClr val="1F497D"/>
                </a:solidFill>
                <a:latin typeface="+mn-ea"/>
                <a:cs typeface="Times"/>
              </a:rPr>
              <a:t>プラン</a:t>
            </a:r>
            <a:r>
              <a:rPr lang="ja-JP" altLang="en-US" sz="3500" b="1" kern="0" dirty="0" smtClean="0">
                <a:solidFill>
                  <a:srgbClr val="1F497D"/>
                </a:solidFill>
                <a:latin typeface="+mn-ea"/>
                <a:cs typeface="Times"/>
              </a:rPr>
              <a:t>は、</a:t>
            </a:r>
            <a:r>
              <a:rPr lang="ja-JP" altLang="ja-JP" sz="3500" b="1" kern="0" dirty="0" smtClean="0">
                <a:solidFill>
                  <a:srgbClr val="1F497D"/>
                </a:solidFill>
                <a:latin typeface="+mn-ea"/>
                <a:cs typeface="Times"/>
              </a:rPr>
              <a:t>（</a:t>
            </a:r>
            <a:r>
              <a:rPr lang="en-US" altLang="ja-JP" sz="3500" b="1" kern="0" dirty="0">
                <a:solidFill>
                  <a:srgbClr val="1F497D"/>
                </a:solidFill>
                <a:latin typeface="+mn-ea"/>
                <a:cs typeface="Times New Roman"/>
              </a:rPr>
              <a:t>CLP</a:t>
            </a:r>
            <a:r>
              <a:rPr lang="ja-JP" altLang="ja-JP" sz="3500" b="1" kern="0" dirty="0">
                <a:solidFill>
                  <a:srgbClr val="1F497D"/>
                </a:solidFill>
                <a:latin typeface="+mn-ea"/>
                <a:cs typeface="Times"/>
              </a:rPr>
              <a:t>）</a:t>
            </a:r>
            <a:r>
              <a:rPr lang="ja-JP" altLang="ja-JP" sz="3500" b="1" kern="0" dirty="0">
                <a:solidFill>
                  <a:srgbClr val="1F497D"/>
                </a:solidFill>
                <a:latin typeface="+mn-ea"/>
                <a:cs typeface="Times New Roman"/>
              </a:rPr>
              <a:t> </a:t>
            </a:r>
            <a:r>
              <a:rPr lang="en-US" altLang="ja-JP" sz="3500" b="1" kern="0" dirty="0">
                <a:solidFill>
                  <a:srgbClr val="1F497D"/>
                </a:solidFill>
                <a:latin typeface="+mn-ea"/>
                <a:cs typeface="Times New Roman"/>
              </a:rPr>
              <a:t>2005</a:t>
            </a:r>
            <a:r>
              <a:rPr lang="ja-JP" altLang="ja-JP" sz="3500" b="1" kern="0" dirty="0">
                <a:solidFill>
                  <a:srgbClr val="1F497D"/>
                </a:solidFill>
                <a:latin typeface="+mn-ea"/>
                <a:cs typeface="Times"/>
              </a:rPr>
              <a:t>年より</a:t>
            </a:r>
            <a:r>
              <a:rPr lang="ja-JP" altLang="ja-JP" sz="3500" b="1" kern="0" dirty="0" smtClean="0">
                <a:solidFill>
                  <a:srgbClr val="1F497D"/>
                </a:solidFill>
                <a:latin typeface="+mn-ea"/>
                <a:cs typeface="Times"/>
              </a:rPr>
              <a:t>導入</a:t>
            </a:r>
            <a:r>
              <a:rPr lang="ja-JP" altLang="en-US" sz="3500" b="1" kern="0" dirty="0" smtClean="0">
                <a:solidFill>
                  <a:srgbClr val="1F497D"/>
                </a:solidFill>
                <a:latin typeface="+mn-ea"/>
                <a:cs typeface="Times"/>
              </a:rPr>
              <a:t>が</a:t>
            </a:r>
            <a:r>
              <a:rPr lang="ja-JP" altLang="ja-JP" sz="3500" b="1" kern="0" dirty="0" smtClean="0">
                <a:solidFill>
                  <a:srgbClr val="1F497D"/>
                </a:solidFill>
                <a:latin typeface="+mn-ea"/>
                <a:cs typeface="Times"/>
              </a:rPr>
              <a:t>奨励</a:t>
            </a:r>
            <a:r>
              <a:rPr lang="ja-JP" altLang="en-US" sz="3500" b="1" kern="0" dirty="0" smtClean="0">
                <a:solidFill>
                  <a:srgbClr val="1F497D"/>
                </a:solidFill>
                <a:latin typeface="+mn-ea"/>
                <a:cs typeface="Times"/>
              </a:rPr>
              <a:t>されました。</a:t>
            </a:r>
            <a:endParaRPr lang="ja-JP" altLang="ja-JP" sz="3500" b="1" kern="100" dirty="0">
              <a:solidFill>
                <a:srgbClr val="1F497D"/>
              </a:solidFill>
              <a:latin typeface="+mn-ea"/>
              <a:cs typeface="Times New Roman"/>
            </a:endParaRPr>
          </a:p>
          <a:p>
            <a:pPr marL="0" lvl="0" indent="0">
              <a:buNone/>
            </a:pPr>
            <a:r>
              <a:rPr lang="ja-JP" altLang="ja-JP" sz="3500" b="1" kern="0" dirty="0" smtClean="0">
                <a:solidFill>
                  <a:srgbClr val="1F497D"/>
                </a:solidFill>
                <a:latin typeface="+mn-ea"/>
                <a:cs typeface="Times"/>
              </a:rPr>
              <a:t>地区</a:t>
            </a:r>
            <a:r>
              <a:rPr lang="ja-JP" altLang="ja-JP" sz="3500" b="1" kern="0" dirty="0">
                <a:solidFill>
                  <a:srgbClr val="1F497D"/>
                </a:solidFill>
                <a:latin typeface="+mn-ea"/>
                <a:cs typeface="Times"/>
              </a:rPr>
              <a:t>レベル、クラブ・</a:t>
            </a:r>
            <a:r>
              <a:rPr lang="ja-JP" altLang="ja-JP" sz="3500" b="1" kern="0" dirty="0" smtClean="0">
                <a:solidFill>
                  <a:srgbClr val="1F497D"/>
                </a:solidFill>
                <a:latin typeface="+mn-ea"/>
                <a:cs typeface="Times"/>
              </a:rPr>
              <a:t>レベル</a:t>
            </a:r>
            <a:r>
              <a:rPr lang="ja-JP" altLang="en-US" sz="3500" b="1" kern="0" dirty="0" smtClean="0">
                <a:solidFill>
                  <a:srgbClr val="1F497D"/>
                </a:solidFill>
                <a:latin typeface="+mn-ea"/>
                <a:cs typeface="Times"/>
              </a:rPr>
              <a:t>ともに</a:t>
            </a:r>
            <a:endParaRPr lang="en-US" altLang="ja-JP" sz="3500" b="1" kern="0" dirty="0" smtClean="0">
              <a:solidFill>
                <a:srgbClr val="1F497D"/>
              </a:solidFill>
              <a:latin typeface="+mn-ea"/>
              <a:cs typeface="Times"/>
            </a:endParaRPr>
          </a:p>
          <a:p>
            <a:pPr marL="0" lvl="0" indent="0">
              <a:buNone/>
            </a:pPr>
            <a:r>
              <a:rPr lang="ja-JP" altLang="ja-JP" sz="3500" b="1" kern="0" dirty="0" smtClean="0">
                <a:solidFill>
                  <a:srgbClr val="1F497D"/>
                </a:solidFill>
                <a:latin typeface="+mn-ea"/>
                <a:cs typeface="Times"/>
              </a:rPr>
              <a:t>ロータリー</a:t>
            </a:r>
            <a:r>
              <a:rPr lang="ja-JP" altLang="ja-JP" sz="3500" b="1" kern="0" dirty="0">
                <a:solidFill>
                  <a:srgbClr val="1F497D"/>
                </a:solidFill>
                <a:latin typeface="+mn-ea"/>
                <a:cs typeface="Times"/>
              </a:rPr>
              <a:t>を強化・充実</a:t>
            </a:r>
            <a:r>
              <a:rPr lang="ja-JP" altLang="ja-JP" sz="3500" b="1" kern="0" dirty="0" smtClean="0">
                <a:solidFill>
                  <a:srgbClr val="1F497D"/>
                </a:solidFill>
                <a:latin typeface="+mn-ea"/>
                <a:cs typeface="Times"/>
              </a:rPr>
              <a:t>する</a:t>
            </a:r>
            <a:r>
              <a:rPr lang="ja-JP" altLang="en-US" sz="3500" b="1" kern="0" dirty="0" smtClean="0">
                <a:solidFill>
                  <a:srgbClr val="1F497D"/>
                </a:solidFill>
                <a:latin typeface="+mn-ea"/>
                <a:cs typeface="Times"/>
              </a:rPr>
              <a:t>ことが大切</a:t>
            </a:r>
            <a:endParaRPr lang="en-US" altLang="ja-JP" sz="3500" b="1" kern="0" dirty="0" smtClean="0">
              <a:solidFill>
                <a:srgbClr val="1F497D"/>
              </a:solidFill>
              <a:latin typeface="+mn-ea"/>
              <a:cs typeface="Times"/>
            </a:endParaRPr>
          </a:p>
          <a:p>
            <a:pPr marL="0" lvl="0" indent="0">
              <a:buNone/>
            </a:pPr>
            <a:r>
              <a:rPr lang="ja-JP" altLang="en-US" sz="3500" b="1" kern="0" dirty="0" smtClean="0">
                <a:solidFill>
                  <a:srgbClr val="1F497D"/>
                </a:solidFill>
                <a:latin typeface="+mn-ea"/>
                <a:cs typeface="Times"/>
              </a:rPr>
              <a:t>です。</a:t>
            </a:r>
            <a:endParaRPr lang="ja-JP" altLang="ja-JP" sz="3500" b="1" kern="100" dirty="0">
              <a:solidFill>
                <a:schemeClr val="tx2"/>
              </a:solidFill>
              <a:latin typeface="+mn-ea"/>
              <a:cs typeface="Times New Roman"/>
            </a:endParaRPr>
          </a:p>
          <a:p>
            <a:pPr marL="0" indent="0" fontAlgn="auto">
              <a:spcAft>
                <a:spcPts val="0"/>
              </a:spcAft>
              <a:buFontTx/>
              <a:buNone/>
              <a:defRPr/>
            </a:pPr>
            <a:endParaRPr lang="ja-JP" altLang="en-US" sz="3500" dirty="0">
              <a:solidFill>
                <a:schemeClr val="tx2"/>
              </a:solidFill>
            </a:endParaRP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95</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74600"/>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548680"/>
            <a:ext cx="7923613" cy="5318720"/>
          </a:xfrm>
        </p:spPr>
        <p:txBody>
          <a:bodyPr rtlCol="0">
            <a:normAutofit fontScale="47500" lnSpcReduction="20000"/>
          </a:bodyPr>
          <a:lstStyle/>
          <a:p>
            <a:pPr marL="0" indent="0" fontAlgn="auto">
              <a:spcAft>
                <a:spcPts val="0"/>
              </a:spcAft>
              <a:buFontTx/>
              <a:buNone/>
              <a:defRPr/>
            </a:pPr>
            <a:r>
              <a:rPr lang="ja-JP" altLang="en-US" sz="6700" b="1" dirty="0" smtClean="0">
                <a:solidFill>
                  <a:schemeClr val="tx2"/>
                </a:solidFill>
              </a:rPr>
              <a:t>１、クラブ</a:t>
            </a:r>
            <a:r>
              <a:rPr lang="ja-JP" altLang="en-US" sz="6700" b="1" dirty="0">
                <a:solidFill>
                  <a:schemeClr val="tx2"/>
                </a:solidFill>
              </a:rPr>
              <a:t>の</a:t>
            </a:r>
            <a:r>
              <a:rPr lang="en-US" altLang="ja-JP" sz="6700" b="1" dirty="0">
                <a:solidFill>
                  <a:schemeClr val="tx2"/>
                </a:solidFill>
              </a:rPr>
              <a:t>5</a:t>
            </a:r>
            <a:r>
              <a:rPr lang="ja-JP" altLang="en-US" sz="6700" b="1" dirty="0">
                <a:solidFill>
                  <a:schemeClr val="tx2"/>
                </a:solidFill>
              </a:rPr>
              <a:t>年後の姿を</a:t>
            </a:r>
            <a:r>
              <a:rPr lang="ja-JP" altLang="en-US" sz="6700" b="1" dirty="0" smtClean="0">
                <a:solidFill>
                  <a:schemeClr val="tx2"/>
                </a:solidFill>
              </a:rPr>
              <a:t>思い描く・・・</a:t>
            </a:r>
            <a:endParaRPr lang="en-US" altLang="ja-JP" sz="6700" b="1" dirty="0" smtClean="0">
              <a:solidFill>
                <a:schemeClr val="tx2"/>
              </a:solidFill>
            </a:endParaRPr>
          </a:p>
          <a:p>
            <a:pPr marL="0" indent="0" fontAlgn="auto">
              <a:spcAft>
                <a:spcPts val="0"/>
              </a:spcAft>
              <a:buFontTx/>
              <a:buNone/>
              <a:defRPr/>
            </a:pPr>
            <a:endParaRPr lang="ja-JP" altLang="en-US" sz="5800" b="1" dirty="0">
              <a:solidFill>
                <a:schemeClr val="tx2"/>
              </a:solidFill>
            </a:endParaRPr>
          </a:p>
          <a:p>
            <a:pPr marL="0" indent="0" fontAlgn="auto">
              <a:spcAft>
                <a:spcPts val="0"/>
              </a:spcAft>
              <a:buFontTx/>
              <a:buNone/>
              <a:defRPr/>
            </a:pPr>
            <a:r>
              <a:rPr lang="ja-JP" altLang="en-US" sz="5800" b="1" dirty="0">
                <a:solidFill>
                  <a:schemeClr val="tx2"/>
                </a:solidFill>
              </a:rPr>
              <a:t>クラブの</a:t>
            </a:r>
            <a:r>
              <a:rPr lang="en-US" altLang="ja-JP" sz="5800" b="1" dirty="0">
                <a:solidFill>
                  <a:schemeClr val="tx2"/>
                </a:solidFill>
              </a:rPr>
              <a:t>5</a:t>
            </a:r>
            <a:r>
              <a:rPr lang="ja-JP" altLang="en-US" sz="5800" b="1" dirty="0">
                <a:solidFill>
                  <a:schemeClr val="tx2"/>
                </a:solidFill>
              </a:rPr>
              <a:t>年後のビジョンを話し合い</a:t>
            </a:r>
            <a:r>
              <a:rPr lang="ja-JP" altLang="en-US" sz="5800" b="1" dirty="0" smtClean="0">
                <a:solidFill>
                  <a:schemeClr val="tx2"/>
                </a:solidFill>
              </a:rPr>
              <a:t>、その</a:t>
            </a:r>
            <a:r>
              <a:rPr lang="ja-JP" altLang="en-US" sz="5800" b="1" dirty="0">
                <a:solidFill>
                  <a:schemeClr val="tx2"/>
                </a:solidFill>
              </a:rPr>
              <a:t>実現</a:t>
            </a:r>
            <a:r>
              <a:rPr lang="ja-JP" altLang="en-US" sz="5800" b="1" dirty="0" smtClean="0">
                <a:solidFill>
                  <a:schemeClr val="tx2"/>
                </a:solidFill>
              </a:rPr>
              <a:t>に</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向けた</a:t>
            </a:r>
            <a:r>
              <a:rPr lang="ja-JP" altLang="en-US" sz="5800" b="1" dirty="0">
                <a:solidFill>
                  <a:schemeClr val="tx2"/>
                </a:solidFill>
              </a:rPr>
              <a:t>実行項目を</a:t>
            </a:r>
            <a:r>
              <a:rPr lang="ja-JP" altLang="en-US" sz="5800" b="1" dirty="0" smtClean="0">
                <a:solidFill>
                  <a:schemeClr val="tx2"/>
                </a:solidFill>
              </a:rPr>
              <a:t>具体的に挙げていきましょう。</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会員</a:t>
            </a:r>
            <a:r>
              <a:rPr lang="ja-JP" altLang="en-US" sz="5800" b="1" dirty="0">
                <a:solidFill>
                  <a:schemeClr val="tx2"/>
                </a:solidFill>
              </a:rPr>
              <a:t>増強、奉仕プロジェクト、公共</a:t>
            </a:r>
            <a:r>
              <a:rPr lang="ja-JP" altLang="en-US" sz="5800" b="1" dirty="0" smtClean="0">
                <a:solidFill>
                  <a:schemeClr val="tx2"/>
                </a:solidFill>
              </a:rPr>
              <a:t>イメージの向上、</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リーダー</a:t>
            </a:r>
            <a:r>
              <a:rPr lang="ja-JP" altLang="en-US" sz="5800" b="1" dirty="0">
                <a:solidFill>
                  <a:schemeClr val="tx2"/>
                </a:solidFill>
              </a:rPr>
              <a:t>の育成、ロータリー</a:t>
            </a:r>
            <a:r>
              <a:rPr lang="ja-JP" altLang="en-US" sz="5800" b="1" dirty="0" smtClean="0">
                <a:solidFill>
                  <a:schemeClr val="tx2"/>
                </a:solidFill>
              </a:rPr>
              <a:t>財団への参加</a:t>
            </a:r>
            <a:r>
              <a:rPr lang="ja-JP" altLang="en-US" sz="5800" b="1" dirty="0">
                <a:solidFill>
                  <a:schemeClr val="tx2"/>
                </a:solidFill>
              </a:rPr>
              <a:t>など</a:t>
            </a:r>
            <a:r>
              <a:rPr lang="ja-JP" altLang="en-US" sz="5800" b="1" dirty="0" smtClean="0">
                <a:solidFill>
                  <a:schemeClr val="tx2"/>
                </a:solidFill>
              </a:rPr>
              <a:t>の</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要素</a:t>
            </a:r>
            <a:r>
              <a:rPr lang="ja-JP" altLang="en-US" sz="5800" b="1" dirty="0">
                <a:solidFill>
                  <a:schemeClr val="tx2"/>
                </a:solidFill>
              </a:rPr>
              <a:t>を盛り込んだ</a:t>
            </a:r>
            <a:r>
              <a:rPr lang="ja-JP" altLang="en-US" sz="5800" b="1" dirty="0" smtClean="0">
                <a:solidFill>
                  <a:schemeClr val="tx2"/>
                </a:solidFill>
              </a:rPr>
              <a:t>長期目標を決め、クラブの</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戦略</a:t>
            </a:r>
            <a:r>
              <a:rPr lang="ja-JP" altLang="en-US" sz="5800" b="1" dirty="0">
                <a:solidFill>
                  <a:schemeClr val="tx2"/>
                </a:solidFill>
              </a:rPr>
              <a:t>計画を立てて</a:t>
            </a:r>
            <a:r>
              <a:rPr lang="ja-JP" altLang="en-US" sz="5800" b="1" dirty="0" smtClean="0">
                <a:solidFill>
                  <a:schemeClr val="tx2"/>
                </a:solidFill>
              </a:rPr>
              <a:t>いますか？</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必要</a:t>
            </a:r>
            <a:r>
              <a:rPr lang="ja-JP" altLang="en-US" sz="5800" b="1" dirty="0">
                <a:solidFill>
                  <a:schemeClr val="tx2"/>
                </a:solidFill>
              </a:rPr>
              <a:t>に応じて計画に修正を</a:t>
            </a:r>
            <a:r>
              <a:rPr lang="ja-JP" altLang="en-US" sz="5800" b="1" dirty="0" smtClean="0">
                <a:solidFill>
                  <a:schemeClr val="tx2"/>
                </a:solidFill>
              </a:rPr>
              <a:t>加えながら、長期目標</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の達成</a:t>
            </a:r>
            <a:r>
              <a:rPr lang="ja-JP" altLang="en-US" sz="5800" b="1" dirty="0">
                <a:solidFill>
                  <a:schemeClr val="tx2"/>
                </a:solidFill>
              </a:rPr>
              <a:t>に向けてクラブ全体で</a:t>
            </a:r>
            <a:r>
              <a:rPr lang="ja-JP" altLang="en-US" sz="5800" b="1" dirty="0" smtClean="0">
                <a:solidFill>
                  <a:schemeClr val="tx2"/>
                </a:solidFill>
              </a:rPr>
              <a:t>取り組むことが</a:t>
            </a:r>
            <a:endParaRPr lang="en-US" altLang="ja-JP" sz="5800" b="1" dirty="0" smtClean="0">
              <a:solidFill>
                <a:schemeClr val="tx2"/>
              </a:solidFill>
            </a:endParaRPr>
          </a:p>
          <a:p>
            <a:pPr marL="0" indent="0" fontAlgn="auto">
              <a:spcAft>
                <a:spcPts val="0"/>
              </a:spcAft>
              <a:buFontTx/>
              <a:buNone/>
              <a:defRPr/>
            </a:pPr>
            <a:r>
              <a:rPr lang="ja-JP" altLang="en-US" sz="5800" b="1" dirty="0" smtClean="0">
                <a:solidFill>
                  <a:schemeClr val="tx2"/>
                </a:solidFill>
              </a:rPr>
              <a:t>大切</a:t>
            </a:r>
            <a:r>
              <a:rPr lang="ja-JP" altLang="en-US" sz="5800" b="1" dirty="0">
                <a:solidFill>
                  <a:schemeClr val="tx2"/>
                </a:solidFill>
              </a:rPr>
              <a:t>です。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96</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157042"/>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548680"/>
            <a:ext cx="7933957" cy="5318720"/>
          </a:xfrm>
        </p:spPr>
        <p:txBody>
          <a:bodyPr rtlCol="0">
            <a:noAutofit/>
          </a:bodyPr>
          <a:lstStyle/>
          <a:p>
            <a:pPr marL="0" indent="0" fontAlgn="auto">
              <a:spcAft>
                <a:spcPts val="0"/>
              </a:spcAft>
              <a:buFontTx/>
              <a:buNone/>
              <a:defRPr/>
            </a:pPr>
            <a:r>
              <a:rPr lang="ja-JP" altLang="en-US" b="1" dirty="0" smtClean="0">
                <a:solidFill>
                  <a:schemeClr val="tx2"/>
                </a:solidFill>
              </a:rPr>
              <a:t>２、年度</a:t>
            </a:r>
            <a:r>
              <a:rPr lang="ja-JP" altLang="en-US" b="1" dirty="0">
                <a:solidFill>
                  <a:schemeClr val="tx2"/>
                </a:solidFill>
              </a:rPr>
              <a:t>目標を立て、ロータリークラブ</a:t>
            </a:r>
            <a:r>
              <a:rPr lang="ja-JP" altLang="en-US" b="1" dirty="0" smtClean="0">
                <a:solidFill>
                  <a:schemeClr val="tx2"/>
                </a:solidFill>
              </a:rPr>
              <a:t>・</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セントラルに入力する・・・</a:t>
            </a:r>
            <a:endParaRPr lang="en-US" altLang="ja-JP" b="1" dirty="0" smtClean="0">
              <a:solidFill>
                <a:schemeClr val="tx2"/>
              </a:solidFill>
            </a:endParaRPr>
          </a:p>
          <a:p>
            <a:pPr marL="0" indent="0" fontAlgn="auto">
              <a:spcAft>
                <a:spcPts val="0"/>
              </a:spcAft>
              <a:buFontTx/>
              <a:buNone/>
              <a:defRPr/>
            </a:pPr>
            <a:endParaRPr lang="ja-JP" altLang="en-US" b="1" dirty="0">
              <a:solidFill>
                <a:schemeClr val="tx2"/>
              </a:solidFill>
            </a:endParaRPr>
          </a:p>
          <a:p>
            <a:pPr marL="0" indent="0" fontAlgn="auto">
              <a:spcAft>
                <a:spcPts val="0"/>
              </a:spcAft>
              <a:buFontTx/>
              <a:buNone/>
              <a:defRPr/>
            </a:pPr>
            <a:r>
              <a:rPr lang="ja-JP" altLang="en-US" sz="2800" b="1" dirty="0">
                <a:solidFill>
                  <a:schemeClr val="tx2"/>
                </a:solidFill>
              </a:rPr>
              <a:t>長期目標を立てたら、その達成に</a:t>
            </a:r>
            <a:r>
              <a:rPr lang="ja-JP" altLang="en-US" sz="2800" b="1" dirty="0" smtClean="0">
                <a:solidFill>
                  <a:schemeClr val="tx2"/>
                </a:solidFill>
              </a:rPr>
              <a:t>向けた</a:t>
            </a:r>
            <a:r>
              <a:rPr lang="ja-JP" altLang="en-US" sz="2800" b="1" dirty="0">
                <a:solidFill>
                  <a:schemeClr val="tx2"/>
                </a:solidFill>
              </a:rPr>
              <a:t>現実的</a:t>
            </a:r>
            <a:r>
              <a:rPr lang="ja-JP" altLang="en-US" sz="2800" b="1" dirty="0" smtClean="0">
                <a:solidFill>
                  <a:schemeClr val="tx2"/>
                </a:solidFill>
              </a:rPr>
              <a:t>で</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測定</a:t>
            </a:r>
            <a:r>
              <a:rPr lang="ja-JP" altLang="en-US" sz="2800" b="1" dirty="0">
                <a:solidFill>
                  <a:schemeClr val="tx2"/>
                </a:solidFill>
              </a:rPr>
              <a:t>可能な年度目標を</a:t>
            </a:r>
            <a:r>
              <a:rPr lang="ja-JP" altLang="en-US" sz="2800" b="1" dirty="0" smtClean="0">
                <a:solidFill>
                  <a:schemeClr val="tx2"/>
                </a:solidFill>
              </a:rPr>
              <a:t>立てましょう。</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年度</a:t>
            </a:r>
            <a:r>
              <a:rPr lang="ja-JP" altLang="en-US" sz="2800" b="1" dirty="0">
                <a:solidFill>
                  <a:schemeClr val="tx2"/>
                </a:solidFill>
              </a:rPr>
              <a:t>目標をロータリークラブ</a:t>
            </a:r>
            <a:r>
              <a:rPr lang="ja-JP" altLang="en-US" sz="2800" b="1" dirty="0" smtClean="0">
                <a:solidFill>
                  <a:schemeClr val="tx2"/>
                </a:solidFill>
              </a:rPr>
              <a:t>・セントラル</a:t>
            </a:r>
            <a:r>
              <a:rPr lang="ja-JP" altLang="en-US" sz="2800" b="1" dirty="0">
                <a:solidFill>
                  <a:schemeClr val="tx2"/>
                </a:solidFill>
              </a:rPr>
              <a:t>に入力し</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その</a:t>
            </a:r>
            <a:r>
              <a:rPr lang="ja-JP" altLang="en-US" sz="2800" b="1" dirty="0">
                <a:solidFill>
                  <a:schemeClr val="tx2"/>
                </a:solidFill>
              </a:rPr>
              <a:t>進捗状況</a:t>
            </a:r>
            <a:r>
              <a:rPr lang="ja-JP" altLang="en-US" sz="2800" b="1" dirty="0" smtClean="0">
                <a:solidFill>
                  <a:schemeClr val="tx2"/>
                </a:solidFill>
              </a:rPr>
              <a:t>を記録すれば</a:t>
            </a:r>
            <a:r>
              <a:rPr lang="ja-JP" altLang="en-US" sz="2800" b="1" dirty="0">
                <a:solidFill>
                  <a:schemeClr val="tx2"/>
                </a:solidFill>
              </a:rPr>
              <a:t>、クラブ会員全員</a:t>
            </a:r>
            <a:r>
              <a:rPr lang="ja-JP" altLang="en-US" sz="2800" b="1" dirty="0" smtClean="0">
                <a:solidFill>
                  <a:schemeClr val="tx2"/>
                </a:solidFill>
              </a:rPr>
              <a:t>が</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いつでも</a:t>
            </a:r>
            <a:r>
              <a:rPr lang="ja-JP" altLang="en-US" sz="2800" b="1" dirty="0">
                <a:solidFill>
                  <a:schemeClr val="tx2"/>
                </a:solidFill>
              </a:rPr>
              <a:t>目標の達成度を確認できます</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情報</a:t>
            </a:r>
            <a:r>
              <a:rPr lang="ja-JP" altLang="en-US" sz="2800" b="1" dirty="0">
                <a:solidFill>
                  <a:schemeClr val="tx2"/>
                </a:solidFill>
              </a:rPr>
              <a:t>を</a:t>
            </a:r>
            <a:r>
              <a:rPr lang="ja-JP" altLang="en-US" sz="2800" b="1" dirty="0" smtClean="0">
                <a:solidFill>
                  <a:schemeClr val="tx2"/>
                </a:solidFill>
              </a:rPr>
              <a:t>定期的</a:t>
            </a:r>
            <a:r>
              <a:rPr lang="ja-JP" altLang="en-US" sz="2800" b="1" dirty="0">
                <a:solidFill>
                  <a:schemeClr val="tx2"/>
                </a:solidFill>
              </a:rPr>
              <a:t>に更新し、常に最新情報</a:t>
            </a:r>
            <a:r>
              <a:rPr lang="ja-JP" altLang="en-US" sz="2800" b="1" dirty="0" smtClean="0">
                <a:solidFill>
                  <a:schemeClr val="tx2"/>
                </a:solidFill>
              </a:rPr>
              <a:t>が表示</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される</a:t>
            </a:r>
            <a:r>
              <a:rPr lang="ja-JP" altLang="en-US" sz="2800" b="1" dirty="0">
                <a:solidFill>
                  <a:schemeClr val="tx2"/>
                </a:solidFill>
              </a:rPr>
              <a:t>ようにしましょう。</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97</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76934"/>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611561" y="620688"/>
            <a:ext cx="8075240" cy="5246712"/>
          </a:xfrm>
        </p:spPr>
        <p:txBody>
          <a:bodyPr rtlCol="0">
            <a:normAutofit fontScale="62500" lnSpcReduction="20000"/>
          </a:bodyPr>
          <a:lstStyle/>
          <a:p>
            <a:pPr marL="0" indent="0" fontAlgn="auto">
              <a:spcAft>
                <a:spcPts val="0"/>
              </a:spcAft>
              <a:buFontTx/>
              <a:buNone/>
              <a:defRPr/>
            </a:pPr>
            <a:r>
              <a:rPr lang="ja-JP" altLang="en-US" sz="5100" b="1" dirty="0">
                <a:solidFill>
                  <a:schemeClr val="tx2"/>
                </a:solidFill>
              </a:rPr>
              <a:t>３、</a:t>
            </a:r>
            <a:r>
              <a:rPr lang="ja-JP" altLang="en-US" sz="5100" b="1" dirty="0" smtClean="0">
                <a:solidFill>
                  <a:schemeClr val="tx2"/>
                </a:solidFill>
              </a:rPr>
              <a:t>クラブ</a:t>
            </a:r>
            <a:r>
              <a:rPr lang="ja-JP" altLang="en-US" sz="5100" b="1" dirty="0">
                <a:solidFill>
                  <a:schemeClr val="tx2"/>
                </a:solidFill>
              </a:rPr>
              <a:t>協議会を通じて全会員</a:t>
            </a:r>
            <a:r>
              <a:rPr lang="ja-JP" altLang="en-US" sz="5100" b="1" dirty="0" smtClean="0">
                <a:solidFill>
                  <a:schemeClr val="tx2"/>
                </a:solidFill>
              </a:rPr>
              <a:t>の積極的な</a:t>
            </a:r>
            <a:endParaRPr lang="en-US" altLang="ja-JP" sz="5100" b="1" dirty="0" smtClean="0">
              <a:solidFill>
                <a:schemeClr val="tx2"/>
              </a:solidFill>
            </a:endParaRPr>
          </a:p>
          <a:p>
            <a:pPr marL="0" indent="0" fontAlgn="auto">
              <a:spcAft>
                <a:spcPts val="0"/>
              </a:spcAft>
              <a:buFontTx/>
              <a:buNone/>
              <a:defRPr/>
            </a:pPr>
            <a:r>
              <a:rPr lang="ja-JP" altLang="en-US" sz="5100" b="1" dirty="0" smtClean="0">
                <a:solidFill>
                  <a:schemeClr val="tx2"/>
                </a:solidFill>
              </a:rPr>
              <a:t>　　参加</a:t>
            </a:r>
            <a:r>
              <a:rPr lang="ja-JP" altLang="en-US" sz="5100" b="1" dirty="0">
                <a:solidFill>
                  <a:schemeClr val="tx2"/>
                </a:solidFill>
              </a:rPr>
              <a:t>を促し、情報を</a:t>
            </a:r>
            <a:r>
              <a:rPr lang="ja-JP" altLang="en-US" sz="5100" b="1" dirty="0" smtClean="0">
                <a:solidFill>
                  <a:schemeClr val="tx2"/>
                </a:solidFill>
              </a:rPr>
              <a:t>伝える・・・</a:t>
            </a:r>
            <a:endParaRPr lang="en-US" altLang="ja-JP" sz="5100" b="1" dirty="0" smtClean="0">
              <a:solidFill>
                <a:schemeClr val="tx2"/>
              </a:solidFill>
            </a:endParaRPr>
          </a:p>
          <a:p>
            <a:pPr marL="0" indent="0" fontAlgn="auto">
              <a:spcAft>
                <a:spcPts val="0"/>
              </a:spcAft>
              <a:buFontTx/>
              <a:buNone/>
              <a:defRPr/>
            </a:pPr>
            <a:endParaRPr lang="en-US" altLang="ja-JP" sz="4600" b="1" dirty="0" smtClean="0">
              <a:solidFill>
                <a:schemeClr val="tx2"/>
              </a:solidFill>
            </a:endParaRPr>
          </a:p>
          <a:p>
            <a:pPr marL="0" indent="0" fontAlgn="auto">
              <a:spcAft>
                <a:spcPts val="0"/>
              </a:spcAft>
              <a:buFontTx/>
              <a:buNone/>
              <a:defRPr/>
            </a:pPr>
            <a:r>
              <a:rPr lang="ja-JP" altLang="en-US" sz="4800" b="1" dirty="0" smtClean="0">
                <a:solidFill>
                  <a:schemeClr val="tx2"/>
                </a:solidFill>
              </a:rPr>
              <a:t>クラブ</a:t>
            </a:r>
            <a:r>
              <a:rPr lang="ja-JP" altLang="en-US" sz="4800" b="1" dirty="0">
                <a:solidFill>
                  <a:schemeClr val="tx2"/>
                </a:solidFill>
              </a:rPr>
              <a:t>への参加を実感してもらえるの</a:t>
            </a:r>
            <a:r>
              <a:rPr lang="ja-JP" altLang="en-US" sz="4800" b="1" dirty="0" smtClean="0">
                <a:solidFill>
                  <a:schemeClr val="tx2"/>
                </a:solidFill>
              </a:rPr>
              <a:t>が、クラ</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ブ</a:t>
            </a:r>
            <a:r>
              <a:rPr lang="ja-JP" altLang="en-US" sz="4800" b="1" dirty="0">
                <a:solidFill>
                  <a:schemeClr val="tx2"/>
                </a:solidFill>
              </a:rPr>
              <a:t>協議会です。クラブの目標や</a:t>
            </a:r>
            <a:r>
              <a:rPr lang="ja-JP" altLang="en-US" sz="4800" b="1" dirty="0" smtClean="0">
                <a:solidFill>
                  <a:schemeClr val="tx2"/>
                </a:solidFill>
              </a:rPr>
              <a:t>活動について</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全会員</a:t>
            </a:r>
            <a:r>
              <a:rPr lang="ja-JP" altLang="en-US" sz="4800" b="1" dirty="0">
                <a:solidFill>
                  <a:schemeClr val="tx2"/>
                </a:solidFill>
              </a:rPr>
              <a:t>が意見やアイデアを交換</a:t>
            </a:r>
            <a:r>
              <a:rPr lang="ja-JP" altLang="en-US" sz="4800" b="1" dirty="0" smtClean="0">
                <a:solidFill>
                  <a:schemeClr val="tx2"/>
                </a:solidFill>
              </a:rPr>
              <a:t>する場</a:t>
            </a:r>
            <a:r>
              <a:rPr lang="ja-JP" altLang="en-US" sz="4800" b="1" dirty="0">
                <a:solidFill>
                  <a:schemeClr val="tx2"/>
                </a:solidFill>
              </a:rPr>
              <a:t>があれば</a:t>
            </a:r>
            <a:r>
              <a:rPr lang="ja-JP" altLang="en-US" sz="4800" b="1" dirty="0" smtClean="0">
                <a:solidFill>
                  <a:schemeClr val="tx2"/>
                </a:solidFill>
              </a:rPr>
              <a:t>、</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全員</a:t>
            </a:r>
            <a:r>
              <a:rPr lang="ja-JP" altLang="en-US" sz="4800" b="1" dirty="0">
                <a:solidFill>
                  <a:schemeClr val="tx2"/>
                </a:solidFill>
              </a:rPr>
              <a:t>の知識や</a:t>
            </a:r>
            <a:r>
              <a:rPr lang="ja-JP" altLang="en-US" sz="4800" b="1" dirty="0" smtClean="0">
                <a:solidFill>
                  <a:schemeClr val="tx2"/>
                </a:solidFill>
              </a:rPr>
              <a:t>経験を</a:t>
            </a:r>
            <a:r>
              <a:rPr lang="ja-JP" altLang="en-US" sz="4800" b="1" dirty="0">
                <a:solidFill>
                  <a:schemeClr val="tx2"/>
                </a:solidFill>
              </a:rPr>
              <a:t>最大限に</a:t>
            </a:r>
            <a:r>
              <a:rPr lang="ja-JP" altLang="en-US" sz="4800" b="1" dirty="0" smtClean="0">
                <a:solidFill>
                  <a:schemeClr val="tx2"/>
                </a:solidFill>
              </a:rPr>
              <a:t>生かして</a:t>
            </a:r>
            <a:r>
              <a:rPr lang="ja-JP" altLang="en-US" sz="4800" b="1" dirty="0">
                <a:solidFill>
                  <a:schemeClr val="tx2"/>
                </a:solidFill>
              </a:rPr>
              <a:t>地元</a:t>
            </a:r>
            <a:r>
              <a:rPr lang="ja-JP" altLang="en-US" sz="4800" b="1" dirty="0" smtClean="0">
                <a:solidFill>
                  <a:schemeClr val="tx2"/>
                </a:solidFill>
              </a:rPr>
              <a:t>の</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ニーズ</a:t>
            </a:r>
            <a:r>
              <a:rPr lang="ja-JP" altLang="en-US" sz="4800" b="1" dirty="0">
                <a:solidFill>
                  <a:schemeClr val="tx2"/>
                </a:solidFill>
              </a:rPr>
              <a:t>に取り組むことができる</a:t>
            </a:r>
            <a:r>
              <a:rPr lang="ja-JP" altLang="en-US" sz="4800" b="1" dirty="0" smtClean="0">
                <a:solidFill>
                  <a:schemeClr val="tx2"/>
                </a:solidFill>
              </a:rPr>
              <a:t>でしょう。</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クラブ協議会</a:t>
            </a:r>
            <a:r>
              <a:rPr lang="ja-JP" altLang="en-US" sz="4800" b="1" dirty="0">
                <a:solidFill>
                  <a:schemeClr val="tx2"/>
                </a:solidFill>
              </a:rPr>
              <a:t>は、会員の活動意欲を高め、</a:t>
            </a:r>
            <a:r>
              <a:rPr lang="ja-JP" altLang="en-US" sz="4800" b="1" dirty="0" smtClean="0">
                <a:solidFill>
                  <a:schemeClr val="tx2"/>
                </a:solidFill>
              </a:rPr>
              <a:t>奉仕</a:t>
            </a:r>
            <a:endParaRPr lang="en-US" altLang="ja-JP" sz="4800" b="1" dirty="0" smtClean="0">
              <a:solidFill>
                <a:schemeClr val="tx2"/>
              </a:solidFill>
            </a:endParaRPr>
          </a:p>
          <a:p>
            <a:pPr marL="0" indent="0" fontAlgn="auto">
              <a:spcAft>
                <a:spcPts val="0"/>
              </a:spcAft>
              <a:buFontTx/>
              <a:buNone/>
              <a:defRPr/>
            </a:pPr>
            <a:r>
              <a:rPr lang="ja-JP" altLang="en-US" sz="4800" b="1" dirty="0" err="1" smtClean="0">
                <a:solidFill>
                  <a:schemeClr val="tx2"/>
                </a:solidFill>
              </a:rPr>
              <a:t>へ</a:t>
            </a:r>
            <a:r>
              <a:rPr lang="ja-JP" altLang="en-US" sz="4800" b="1" dirty="0" err="1">
                <a:solidFill>
                  <a:schemeClr val="tx2"/>
                </a:solidFill>
              </a:rPr>
              <a:t>の</a:t>
            </a:r>
            <a:r>
              <a:rPr lang="ja-JP" altLang="en-US" sz="4800" b="1" dirty="0">
                <a:solidFill>
                  <a:schemeClr val="tx2"/>
                </a:solidFill>
              </a:rPr>
              <a:t>熱意をクラブ全体で高めることの</a:t>
            </a:r>
            <a:r>
              <a:rPr lang="ja-JP" altLang="en-US" sz="4800" b="1" dirty="0" smtClean="0">
                <a:solidFill>
                  <a:schemeClr val="tx2"/>
                </a:solidFill>
              </a:rPr>
              <a:t>できる</a:t>
            </a:r>
            <a:endParaRPr lang="en-US" altLang="ja-JP" sz="4800" b="1" dirty="0" smtClean="0">
              <a:solidFill>
                <a:schemeClr val="tx2"/>
              </a:solidFill>
            </a:endParaRPr>
          </a:p>
          <a:p>
            <a:pPr marL="0" indent="0" fontAlgn="auto">
              <a:spcAft>
                <a:spcPts val="0"/>
              </a:spcAft>
              <a:buFontTx/>
              <a:buNone/>
              <a:defRPr/>
            </a:pPr>
            <a:r>
              <a:rPr lang="ja-JP" altLang="en-US" sz="4800" b="1" dirty="0" smtClean="0">
                <a:solidFill>
                  <a:schemeClr val="tx2"/>
                </a:solidFill>
              </a:rPr>
              <a:t>機会</a:t>
            </a:r>
            <a:r>
              <a:rPr lang="ja-JP" altLang="en-US" sz="4800" b="1" dirty="0">
                <a:solidFill>
                  <a:schemeClr val="tx2"/>
                </a:solidFill>
              </a:rPr>
              <a:t>です。</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98</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19323"/>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idx="1"/>
          </p:nvPr>
        </p:nvSpPr>
        <p:spPr>
          <a:xfrm>
            <a:off x="752843" y="620688"/>
            <a:ext cx="7933957" cy="5246712"/>
          </a:xfrm>
        </p:spPr>
        <p:txBody>
          <a:bodyPr rtlCol="0">
            <a:noAutofit/>
          </a:bodyPr>
          <a:lstStyle/>
          <a:p>
            <a:pPr marL="0" indent="0" fontAlgn="auto">
              <a:spcAft>
                <a:spcPts val="0"/>
              </a:spcAft>
              <a:buFontTx/>
              <a:buNone/>
              <a:defRPr/>
            </a:pPr>
            <a:r>
              <a:rPr lang="ja-JP" altLang="en-US" b="1" dirty="0" smtClean="0">
                <a:solidFill>
                  <a:schemeClr val="tx2"/>
                </a:solidFill>
              </a:rPr>
              <a:t>４、クラブ内</a:t>
            </a:r>
            <a:r>
              <a:rPr lang="ja-JP" altLang="en-US" b="1" dirty="0">
                <a:solidFill>
                  <a:schemeClr val="tx2"/>
                </a:solidFill>
              </a:rPr>
              <a:t>でオープンな</a:t>
            </a:r>
            <a:r>
              <a:rPr lang="ja-JP" altLang="en-US" b="1" dirty="0" smtClean="0">
                <a:solidFill>
                  <a:schemeClr val="tx2"/>
                </a:solidFill>
              </a:rPr>
              <a:t>コミュニケーション</a:t>
            </a:r>
            <a:endParaRPr lang="en-US" altLang="ja-JP" b="1" dirty="0" smtClean="0">
              <a:solidFill>
                <a:schemeClr val="tx2"/>
              </a:solidFill>
            </a:endParaRPr>
          </a:p>
          <a:p>
            <a:pPr marL="0" indent="0" fontAlgn="auto">
              <a:spcAft>
                <a:spcPts val="0"/>
              </a:spcAft>
              <a:buFontTx/>
              <a:buNone/>
              <a:defRPr/>
            </a:pPr>
            <a:r>
              <a:rPr lang="ja-JP" altLang="en-US" b="1" dirty="0" smtClean="0">
                <a:solidFill>
                  <a:schemeClr val="tx2"/>
                </a:solidFill>
              </a:rPr>
              <a:t>　　を図る・・・</a:t>
            </a:r>
            <a:endParaRPr lang="en-US" altLang="ja-JP" b="1" dirty="0" smtClean="0">
              <a:solidFill>
                <a:schemeClr val="tx2"/>
              </a:solidFill>
            </a:endParaRPr>
          </a:p>
          <a:p>
            <a:pPr marL="0" indent="0" fontAlgn="auto">
              <a:spcAft>
                <a:spcPts val="0"/>
              </a:spcAft>
              <a:buFontTx/>
              <a:buNone/>
              <a:defRPr/>
            </a:pPr>
            <a:endParaRPr lang="ja-JP" altLang="en-US" b="1" dirty="0">
              <a:solidFill>
                <a:schemeClr val="tx2"/>
              </a:solidFill>
            </a:endParaRPr>
          </a:p>
          <a:p>
            <a:pPr marL="0" indent="0" fontAlgn="auto">
              <a:spcAft>
                <a:spcPts val="0"/>
              </a:spcAft>
              <a:buFontTx/>
              <a:buNone/>
              <a:defRPr/>
            </a:pPr>
            <a:r>
              <a:rPr lang="ja-JP" altLang="en-US" sz="2800" b="1" dirty="0">
                <a:solidFill>
                  <a:schemeClr val="tx2"/>
                </a:solidFill>
              </a:rPr>
              <a:t>クラブのコミュニケーションは双方向とすること</a:t>
            </a:r>
            <a:r>
              <a:rPr lang="ja-JP" altLang="en-US" sz="2800" b="1" dirty="0" smtClean="0">
                <a:solidFill>
                  <a:schemeClr val="tx2"/>
                </a:solidFill>
              </a:rPr>
              <a:t>が</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大切</a:t>
            </a:r>
            <a:r>
              <a:rPr lang="ja-JP" altLang="en-US" sz="2800" b="1" dirty="0">
                <a:solidFill>
                  <a:schemeClr val="tx2"/>
                </a:solidFill>
              </a:rPr>
              <a:t>です。</a:t>
            </a:r>
            <a:r>
              <a:rPr lang="ja-JP" altLang="en-US" sz="2800" b="1" dirty="0" smtClean="0">
                <a:solidFill>
                  <a:schemeClr val="tx2"/>
                </a:solidFill>
              </a:rPr>
              <a:t>コミュニケーション</a:t>
            </a:r>
            <a:r>
              <a:rPr lang="ja-JP" altLang="en-US" sz="2800" b="1" dirty="0">
                <a:solidFill>
                  <a:schemeClr val="tx2"/>
                </a:solidFill>
              </a:rPr>
              <a:t>の透明性を保ち</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クラブリーダー</a:t>
            </a:r>
            <a:r>
              <a:rPr lang="ja-JP" altLang="en-US" sz="2800" b="1" dirty="0">
                <a:solidFill>
                  <a:schemeClr val="tx2"/>
                </a:solidFill>
              </a:rPr>
              <a:t>に誰でも気軽に</a:t>
            </a:r>
            <a:r>
              <a:rPr lang="ja-JP" altLang="en-US" sz="2800" b="1" dirty="0" smtClean="0">
                <a:solidFill>
                  <a:schemeClr val="tx2"/>
                </a:solidFill>
              </a:rPr>
              <a:t>コミュニケーションを</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とれる</a:t>
            </a:r>
            <a:r>
              <a:rPr lang="ja-JP" altLang="en-US" sz="2800" b="1" dirty="0">
                <a:solidFill>
                  <a:schemeClr val="tx2"/>
                </a:solidFill>
              </a:rPr>
              <a:t>ようなオープンな環境をつくりましょう</a:t>
            </a:r>
            <a:r>
              <a:rPr lang="ja-JP" altLang="en-US" sz="2800" b="1" dirty="0" smtClean="0">
                <a:solidFill>
                  <a:schemeClr val="tx2"/>
                </a:solidFill>
              </a:rPr>
              <a:t>。</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例会</a:t>
            </a:r>
            <a:r>
              <a:rPr lang="ja-JP" altLang="en-US" sz="2800" b="1" dirty="0">
                <a:solidFill>
                  <a:schemeClr val="tx2"/>
                </a:solidFill>
              </a:rPr>
              <a:t>、クラブのウェブサイト、</a:t>
            </a:r>
            <a:r>
              <a:rPr lang="ja-JP" altLang="en-US" sz="2800" b="1" dirty="0" smtClean="0">
                <a:solidFill>
                  <a:schemeClr val="tx2"/>
                </a:solidFill>
              </a:rPr>
              <a:t>ソーシャルメディアなど、</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さまざま</a:t>
            </a:r>
            <a:r>
              <a:rPr lang="ja-JP" altLang="en-US" sz="2800" b="1" dirty="0">
                <a:solidFill>
                  <a:schemeClr val="tx2"/>
                </a:solidFill>
              </a:rPr>
              <a:t>な方法を用いた</a:t>
            </a:r>
            <a:r>
              <a:rPr lang="ja-JP" altLang="en-US" sz="2800" b="1" dirty="0" smtClean="0">
                <a:solidFill>
                  <a:schemeClr val="tx2"/>
                </a:solidFill>
              </a:rPr>
              <a:t>コミュニケーションプランを</a:t>
            </a:r>
            <a:endParaRPr lang="en-US" altLang="ja-JP" sz="2800" b="1" dirty="0" smtClean="0">
              <a:solidFill>
                <a:schemeClr val="tx2"/>
              </a:solidFill>
            </a:endParaRPr>
          </a:p>
          <a:p>
            <a:pPr marL="0" indent="0" fontAlgn="auto">
              <a:spcAft>
                <a:spcPts val="0"/>
              </a:spcAft>
              <a:buFontTx/>
              <a:buNone/>
              <a:defRPr/>
            </a:pPr>
            <a:r>
              <a:rPr lang="ja-JP" altLang="en-US" sz="2800" b="1" dirty="0" smtClean="0">
                <a:solidFill>
                  <a:schemeClr val="tx2"/>
                </a:solidFill>
              </a:rPr>
              <a:t>立ててください</a:t>
            </a:r>
            <a:r>
              <a:rPr lang="ja-JP" altLang="en-US" sz="2800" b="1" dirty="0">
                <a:solidFill>
                  <a:schemeClr val="tx2"/>
                </a:solidFill>
              </a:rPr>
              <a:t>。</a:t>
            </a:r>
          </a:p>
        </p:txBody>
      </p:sp>
      <p:sp>
        <p:nvSpPr>
          <p:cNvPr id="2" name="スライド番号プレースホルダー 1"/>
          <p:cNvSpPr>
            <a:spLocks noGrp="1"/>
          </p:cNvSpPr>
          <p:nvPr>
            <p:ph type="sldNum" sz="quarter" idx="12"/>
          </p:nvPr>
        </p:nvSpPr>
        <p:spPr/>
        <p:txBody>
          <a:bodyPr/>
          <a:lstStyle/>
          <a:p>
            <a:pPr>
              <a:defRPr/>
            </a:pPr>
            <a:fld id="{2CD07B27-0599-4BE5-B2BB-5FB76BF5635D}" type="slidenum">
              <a:rPr lang="ja-JP" altLang="en-US" smtClean="0">
                <a:solidFill>
                  <a:prstClr val="black">
                    <a:tint val="75000"/>
                  </a:prstClr>
                </a:solidFill>
              </a:rPr>
              <a:pPr>
                <a:defRPr/>
              </a:pPr>
              <a:t>99</a:t>
            </a:fld>
            <a:endParaRPr lang="ja-JP" altLang="en-US">
              <a:solidFill>
                <a:prstClr val="black">
                  <a:tint val="75000"/>
                </a:prstClr>
              </a:solidFill>
            </a:endParaRPr>
          </a:p>
        </p:txBody>
      </p:sp>
      <p:pic>
        <p:nvPicPr>
          <p:cNvPr id="6" name="Picture 2" descr="https://brandcenter.rotary.org/media/AssetLibrary/e7e22ded-b155-cd20-4724-e7b9eae015c3/-1798831313/siteresources/Site%20Resources/Sub-Homepage/Thumbnailsource/7154?h=155&amp;w=275&amp;action=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98667"/>
            <a:ext cx="1505686" cy="84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063264"/>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5300</TotalTime>
  <Words>4946</Words>
  <Application>Microsoft Office PowerPoint</Application>
  <PresentationFormat>画面に合わせる (4:3)</PresentationFormat>
  <Paragraphs>1353</Paragraphs>
  <Slides>173</Slides>
  <Notes>149</Notes>
  <HiddenSlides>0</HiddenSlides>
  <MMClips>0</MMClips>
  <ScaleCrop>false</ScaleCrop>
  <HeadingPairs>
    <vt:vector size="6" baseType="variant">
      <vt:variant>
        <vt:lpstr>テーマ</vt:lpstr>
      </vt:variant>
      <vt:variant>
        <vt:i4>3</vt:i4>
      </vt:variant>
      <vt:variant>
        <vt:lpstr>埋め込まれた OLE サーバー</vt:lpstr>
      </vt:variant>
      <vt:variant>
        <vt:i4>0</vt:i4>
      </vt:variant>
      <vt:variant>
        <vt:lpstr>スライド タイトル</vt:lpstr>
      </vt:variant>
      <vt:variant>
        <vt:i4>173</vt:i4>
      </vt:variant>
    </vt:vector>
  </HeadingPairs>
  <TitlesOfParts>
    <vt:vector size="176" baseType="lpstr">
      <vt:lpstr>Office ​​テーマ</vt:lpstr>
      <vt:lpstr>2_Office ​​テーマ</vt:lpstr>
      <vt:lpstr>Custom Design</vt:lpstr>
      <vt:lpstr>国際ロータリー第２７３０地区</vt:lpstr>
      <vt:lpstr>PowerPoint プレゼンテーション</vt:lpstr>
      <vt:lpstr>PowerPoint プレゼンテーション</vt:lpstr>
      <vt:lpstr>PowerPoint プレゼンテーション</vt:lpstr>
      <vt:lpstr>ロータリーの誕生</vt:lpstr>
      <vt:lpstr> ロータリーの誕生  1905年2月23日　 弁護士ポール・パーシー・ハリスが、　 シカゴ・ノースディアボーン街の ユニティビル７１１号室で、３人の仲間に一業一会員制の組織を作ろうと 話をしたのが、今日の巨大なロータ リーの始まりでした。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ロータリアン達が仲良くなってお互いに助け合う、親睦だけのロータリー。 親睦のうちに会員同士の企業経営上のアイデアを交換することによって、初期のシカゴクラブは、あたかも経営 相談所的な機能を果たしていました。 この精神的な助け合いによって会員 達の企業は栄えていったのです。</vt:lpstr>
      <vt:lpstr>　 １９０６年春、この親睦だけのロータリークラブに世のため人のための発想が芽生えてました。 シカゴクラブの二代目会長Albert White の年度、Frederic Tweed がDonald Carterという特許専門の弁護士にクラブへの入会を勧誘しました。 Donald Carterは、クラブの互恵主義 （助け合い運動）の説明を聞いてこう言ったのです。 </vt:lpstr>
      <vt:lpstr>PowerPoint プレゼンテーション</vt:lpstr>
      <vt:lpstr>PowerPoint プレゼンテーション</vt:lpstr>
      <vt:lpstr>ポール・ハリスは、いたく反省し、 「ドナルド・カーターの言うとおりだ。 クラブの行き方を変えよう」 「職業人の親睦のエネルギーを 世のため人のために使おう」</vt:lpstr>
      <vt:lpstr>ドナルド・カーターの刺激により、 ロータリーの世界に 『我々の親睦のエネルギーを世のため人のために』 という考え方が出てきたのです。 それまでのロータリーからすると 全く異質の要素でした。 　</vt:lpstr>
      <vt:lpstr>PowerPoint プレゼンテーション</vt:lpstr>
      <vt:lpstr>PowerPoint プレゼンテーション</vt:lpstr>
      <vt:lpstr>ロータリーにおけるService・奉仕という 考え方の物語が始まったのです。 同時に、それは、ロータリー拡大の 始まりでもありました。 何故なら、自分達のことしか考えない クラブの親睦からは、「世のため人のための奉仕」という考え方もロータリー拡大の理念も出て来ないからです。</vt:lpstr>
      <vt:lpstr>１９０６年以前にはロータリーに奉仕という考え方はありませんでした。 「世のため人のため」にという考え方は全く存在しなかったのです。 ただ、職業人の寂しさ、心の渇きを癒すためにロータリークラブを作ったに過ぎなかった・・・。 それは、まさに親睦と相互扶助だけの世界だったのです。</vt:lpstr>
      <vt:lpstr>１９３５年にフィリピンのマニラで開催された第３回太平洋地域会議に出席する途中、日本に立ち寄ったポール・ハリスが、 『あなたは何故ロータリークラブを作ったのですか』と聞かれたのに対して、 『格別の意味があったわけではないんだよ。ただ、寂しかったからなんだ』と 答えたのです。</vt:lpstr>
      <vt:lpstr>PowerPoint プレゼンテーション</vt:lpstr>
      <vt:lpstr> </vt:lpstr>
      <vt:lpstr>全米ロータリークラブ連合会設立</vt:lpstr>
      <vt:lpstr>第１回ロータリークラブ全米連合会大会 1910.8.15‐17　イリノイ州シカゴ</vt:lpstr>
      <vt:lpstr> 第２回ロータリークラブ全米連合会大会 1911.8.21-23　オレゴン州ポートランド</vt:lpstr>
      <vt:lpstr>PowerPoint プレゼンテーション</vt:lpstr>
      <vt:lpstr>国際ロータリー</vt:lpstr>
      <vt:lpstr>PowerPoint プレゼンテーション</vt:lpstr>
      <vt:lpstr>PowerPoint プレゼンテーション</vt:lpstr>
      <vt:lpstr>「お互いに自分を磨き合うという教育的機能がロータリー運動の本体である。 「切磋琢磨」がロータリー運動の本体である。 つまり、ロータリアンが、クラブの中でお互いに切磋琢磨することにより磨かれていくのです。ロータリーの奉仕は、まずロータリアン自身がロータリーの中で人を作る。まず、自らが自己研鑽、切磋琢磨によって人格を磨き、自分を高める。そして、例会を出たらロータリアン以外の人々にこの人格の功徳を施し、その人達の人格を高める。これがロータリーの奉仕の本体なのです。   </vt:lpstr>
      <vt:lpstr>ロータリーは、奉仕哲学を理論的に形成する時、即物的な奉仕、つまり困っている人たちが求めているものを与えるというような行動は、ロータリーに本体的な奉仕にならない。その元になる「奉仕の心」を作ることが大切だ」と言ったのです。</vt:lpstr>
      <vt:lpstr>  土屋大夢（大阪RC） ロータリー以前の日本のロータリアン・・・二宮尊徳 　　 「田畑を耕す前に 　　　　　　先ず心の田畑を耕せ」 　奉仕の実践をする前に、 　先ず心を磨いて奉仕の心を作れ。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心を磨く・・・その意味は 　どのようなことなのでしょうか。  心を磨く・・・その「心」とは 　　　　　一体何なのでしょうか。  </vt:lpstr>
      <vt:lpstr>PowerPoint プレゼンテーション</vt:lpstr>
      <vt:lpstr>PowerPoint プレゼンテーション</vt:lpstr>
      <vt:lpstr>PowerPoint プレゼンテーション</vt:lpstr>
      <vt:lpstr>　 　ロータリークラブは、  　寄付団体でしょうか？ 　福祉目的の慈善団体？ 　ボランティア団体ですか？。  </vt:lpstr>
      <vt:lpstr>PowerPoint プレゼンテーション</vt:lpstr>
      <vt:lpstr>そのような寄付やボランティア活動をすることは大切な ことであるし、しなければ ならないことではあるのですが・・・、 そこにロータリーの本願は ないのです。</vt:lpstr>
      <vt:lpstr>ロータリークラブは、 社交クラブとしてロータリアンに奉仕の心を育て、世の中に倫理を提唱していくべき 使命をもった団体なのです。 </vt:lpstr>
      <vt:lpstr>PowerPoint プレゼンテーション</vt:lpstr>
      <vt:lpstr>ロータリーは、倫理運動、倫理実践団体として、倫理的な人を育てるところに本願があるのです。 人を育てること、道徳を守る人間を作ること、そのことによって世のため人のために動いて行こうというのがロータリーなのです。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“The Rotary Code of Ethics for Business Men of all Lines”  「全分野の企業人（職業人）に 　　　　　対するロータリー倫理訓」  　　　　　　　　　　　　 　　　　　　　　　　　　　　　　　　　　　　　　　　　三木　明（翻訳）　　</vt:lpstr>
      <vt:lpstr>Guy Gundaker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ロータリーが倫理運動であるならば、ロータリアンは、倫理運動の担い手 として職業奉仕を実践をする際に どのような心構えが必要なので しょうか。　 日常の職業生活の場でどのように 職業倫理を実践すればよいので しょうか。 </vt:lpstr>
      <vt:lpstr>PowerPoint プレゼンテーション</vt:lpstr>
      <vt:lpstr>ロータリアンは、全ての生活関係、全ての職業関係において、 自分の行動に愛を込める、 ということなのです。  全ての行動に愛を込めるのです。</vt:lpstr>
      <vt:lpstr>PowerPoint プレゼンテーション</vt:lpstr>
      <vt:lpstr>ロータリーの奉仕は、先ず自分の 職業を愛する職業奉仕が本質的・ 根源的なものです。 先ず、自分を愛し、自分の職業を愛し、自分の企業をどのような不況期にも潰れない強靱な体質の企業に育て 上げることが職業奉仕の第一義 なのです。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１９５４～５５年度のＲＩ会長ハーバート・テイラーは、１９３２年に倒産したアルミ食器会社の再建を依頼され、約１０年後に一流の企業に育て 上げました。 それを見たシカゴ商工会議所の人達が、テイラーに対し『君は素晴らしいことを成し遂げたね。何か秘密があるだろう。手のうちを明かせよ』と言ったところ、テイラーは『実は、四つのテストというものを考案して皆で力を合わせて頑張ったんだ』と答えました。</vt:lpstr>
      <vt:lpstr>シカゴ商工会議所の人達は、『そのノウ・ハウは、君が成功したことによって完全に証明されている。それを皆に披露しよう』 商工会議所傘下の企業家達に公開されることになりました。 これを見て、シカゴロータリークラブの会員達が、 『それをロータリーへ譲らないか』 1954年、テイラーが国際ロータリーの会長に 就任したのを契機に、その版権を国際ロータ リーへ委譲しました。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日本ロータリー史 </vt:lpstr>
      <vt:lpstr>東京クラブと関東大震災</vt:lpstr>
      <vt:lpstr>PowerPoint プレゼンテーション</vt:lpstr>
      <vt:lpstr>PowerPoint プレゼンテーション</vt:lpstr>
      <vt:lpstr>国際ロータリーからの脱退</vt:lpstr>
      <vt:lpstr>解散後の戦時中の活動</vt:lpstr>
      <vt:lpstr>国際ロータリーへの復帰</vt:lpstr>
      <vt:lpstr>戦後の日本ロータリーの発展</vt:lpstr>
      <vt:lpstr>国際ロータリー （Rotary International　 RI）</vt:lpstr>
      <vt:lpstr>国際ロータリーとクラブとの関係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６つの重点分野</vt:lpstr>
      <vt:lpstr>　　平和と紛争予防/紛争解決</vt:lpstr>
      <vt:lpstr>疾病予防と治療</vt:lpstr>
      <vt:lpstr>水と衛生</vt:lpstr>
      <vt:lpstr>母子の健康</vt:lpstr>
      <vt:lpstr>　基本的教育と識字率向上</vt:lpstr>
      <vt:lpstr>　経済と地域社会の発展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アジズ・メモン Samina &amp; Aziz Memon  パキスタン・ポリオプラス委員長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ポール・ハリス墓碑 マウントホープ霊園</vt:lpstr>
      <vt:lpstr>ＲＩ第２７４０地区の皆様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新入会員セミナー</dc:title>
  <dc:creator>Akela</dc:creator>
  <cp:lastModifiedBy>Miki</cp:lastModifiedBy>
  <cp:revision>169</cp:revision>
  <cp:lastPrinted>2015-02-21T00:41:41Z</cp:lastPrinted>
  <dcterms:created xsi:type="dcterms:W3CDTF">2013-05-31T14:38:28Z</dcterms:created>
  <dcterms:modified xsi:type="dcterms:W3CDTF">2015-02-21T23:14:07Z</dcterms:modified>
</cp:coreProperties>
</file>